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61" r:id="rId16"/>
    <p:sldId id="276" r:id="rId17"/>
    <p:sldId id="275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0BC77-7044-40F6-8AB3-79D71604273E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757C0-123C-476D-8111-987AC09A30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5856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E51E3-CE84-40BE-A668-9BAF10892107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0D330-1051-49AF-B276-7932D14845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3199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A475F-4B0E-4949-89F2-404E756C4A8E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DFD7F-AE37-4A54-B96B-2703F32735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785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713FF-6D3C-4E90-B75C-04C514C1D94E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6179E-60DC-4D28-ABE2-4EB8F14EB9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499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60D78-A125-49D5-8F7A-3B1265DFF7B0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02F1D-D9B8-4E2F-8844-CE0B9A671A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4655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1C49F-9CAE-45E8-A83E-C79507D809C0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E77D8-AA36-4E50-9A16-BA87B0823A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59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F9169-8DAA-468E-8613-EC23811D57F4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C5650-CAE8-47E3-98D1-1ADF698C5D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7036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EAC5F-1556-4608-A56E-8F52B95B80D1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D0749-1DFE-4426-A367-ED641E738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7464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5E162-A9E3-44CE-8D3F-39D52E14E80F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7A7DD-51DD-4C8C-926B-40504C3B67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4418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12E10-EE96-43AB-A791-1F3DF1717C29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DF029-8E80-4AC2-B731-3022598655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5762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4C479-CDBD-4DEF-8C1E-7609CD40D71A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9FE83-5DD4-4052-83C5-951EEAB829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730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066800"/>
            <a:ext cx="82296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297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297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3799E-D5D9-4F80-874F-4D77CFA88B07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B498A-77F6-4FB6-AEB1-731E8A1B6E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6147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66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66725" y="106680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28800"/>
            <a:ext cx="8229600" cy="429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032872-5704-4E84-8C44-99EBF97F78DD}" type="datetimeFigureOut">
              <a:rPr lang="en-US"/>
              <a:pPr>
                <a:defRPr/>
              </a:pPr>
              <a:t>2/6/2017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55BA5-9AB0-490A-AEF2-DE547DCD44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2" name="Picture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533400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Placeholder 1"/>
          <p:cNvSpPr txBox="1">
            <a:spLocks/>
          </p:cNvSpPr>
          <p:nvPr userDrawn="1"/>
        </p:nvSpPr>
        <p:spPr>
          <a:xfrm>
            <a:off x="6248400" y="222250"/>
            <a:ext cx="2438400" cy="6096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Announcements</a:t>
            </a:r>
          </a:p>
        </p:txBody>
      </p:sp>
      <p:sp>
        <p:nvSpPr>
          <p:cNvPr id="30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Newly revamped 5 Week FTI Training launched today!</a:t>
            </a:r>
          </a:p>
          <a:p>
            <a:r>
              <a:rPr lang="en-US" sz="2400" dirty="0"/>
              <a:t>Webinars last week: Vitality Bowls and Building </a:t>
            </a:r>
            <a:r>
              <a:rPr lang="en-US" sz="2400" dirty="0" err="1"/>
              <a:t>Kidz</a:t>
            </a:r>
            <a:endParaRPr lang="en-US" sz="2400" dirty="0"/>
          </a:p>
          <a:p>
            <a:r>
              <a:rPr lang="en-US" sz="2400" dirty="0"/>
              <a:t>Webinars this week: Tomorrow - Service Team of Professionals, Wednesday - Naturals 2 Go, Friday - Utopia Home Care </a:t>
            </a:r>
          </a:p>
          <a:p>
            <a:pPr eaLnBrk="1" hangingPunct="1"/>
            <a:r>
              <a:rPr lang="en-US" altLang="en-US" sz="2400" dirty="0" smtClean="0"/>
              <a:t>Quote of the week, “ Most </a:t>
            </a:r>
            <a:r>
              <a:rPr lang="en-US" altLang="en-US" sz="2400" dirty="0"/>
              <a:t>p</a:t>
            </a:r>
            <a:r>
              <a:rPr lang="en-US" altLang="en-US" sz="2400" dirty="0" smtClean="0"/>
              <a:t>eople think “selling” is the same as “talking”. But the most effective salespeople know that listening is the most important part of their job.” – Roy Bartell</a:t>
            </a:r>
          </a:p>
          <a:p>
            <a:pPr eaLnBrk="1" hangingPunct="1"/>
            <a:endParaRPr lang="en-US" alt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Advanced Sales… Back to Fundamentals</a:t>
            </a:r>
            <a:endParaRPr lang="en-US" altLang="en-US" dirty="0" smtClean="0"/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i="1" dirty="0" smtClean="0">
                <a:solidFill>
                  <a:schemeClr val="tx1"/>
                </a:solidFill>
              </a:rPr>
              <a:t>Executive Mentoring Forum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i="1" dirty="0" smtClean="0">
                <a:solidFill>
                  <a:schemeClr val="tx1"/>
                </a:solidFill>
              </a:rPr>
              <a:t>Monday, February 6, 2017</a:t>
            </a:r>
            <a:endParaRPr lang="en-US" altLang="en-US" sz="2800" i="1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 smtClean="0">
                <a:solidFill>
                  <a:schemeClr val="tx1"/>
                </a:solidFill>
              </a:rPr>
              <a:t>Host</a:t>
            </a:r>
            <a:r>
              <a:rPr lang="en-US" altLang="en-US" sz="2400" i="1" dirty="0" smtClean="0">
                <a:solidFill>
                  <a:schemeClr val="tx1"/>
                </a:solidFill>
              </a:rPr>
              <a:t>: Paul </a:t>
            </a:r>
            <a:r>
              <a:rPr lang="en-US" altLang="en-US" sz="2400" i="1" dirty="0" err="1" smtClean="0">
                <a:solidFill>
                  <a:schemeClr val="tx1"/>
                </a:solidFill>
              </a:rPr>
              <a:t>Segreto</a:t>
            </a:r>
            <a:endParaRPr lang="en-US" altLang="en-US" sz="2400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of Sales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Establish and maintain a positive attitude</a:t>
            </a:r>
          </a:p>
          <a:p>
            <a:r>
              <a:rPr lang="en-US" sz="1800" dirty="0" smtClean="0"/>
              <a:t>Believe in yourself</a:t>
            </a:r>
          </a:p>
          <a:p>
            <a:r>
              <a:rPr lang="en-US" sz="1800" dirty="0" smtClean="0"/>
              <a:t>Make a plan…set and achieve goals</a:t>
            </a:r>
          </a:p>
          <a:p>
            <a:r>
              <a:rPr lang="en-US" sz="1800" dirty="0"/>
              <a:t>Learn and execute sales fundamentals</a:t>
            </a:r>
          </a:p>
          <a:p>
            <a:r>
              <a:rPr lang="en-US" sz="1800" dirty="0"/>
              <a:t>Understand the client and meet his/her needs</a:t>
            </a:r>
          </a:p>
          <a:p>
            <a:r>
              <a:rPr lang="en-US" sz="1800" dirty="0"/>
              <a:t>Sell to help</a:t>
            </a:r>
          </a:p>
          <a:p>
            <a:r>
              <a:rPr lang="en-US" sz="1800" dirty="0"/>
              <a:t>Establish long-term relationships</a:t>
            </a:r>
          </a:p>
          <a:p>
            <a:r>
              <a:rPr lang="en-US" sz="1800" dirty="0"/>
              <a:t>Believe in what your selling</a:t>
            </a:r>
          </a:p>
          <a:p>
            <a:r>
              <a:rPr lang="en-US" sz="1800" dirty="0"/>
              <a:t>Always be prepared</a:t>
            </a:r>
          </a:p>
          <a:p>
            <a:r>
              <a:rPr lang="en-US" sz="1800" dirty="0"/>
              <a:t>Always be sincere</a:t>
            </a:r>
          </a:p>
          <a:p>
            <a:r>
              <a:rPr lang="en-US" sz="1800" dirty="0"/>
              <a:t>Be on time for calls, appointments and follow-up</a:t>
            </a:r>
          </a:p>
          <a:p>
            <a:r>
              <a:rPr lang="en-US" sz="1800" dirty="0"/>
              <a:t>Look and sound professional</a:t>
            </a:r>
          </a:p>
          <a:p>
            <a:r>
              <a:rPr lang="en-US" sz="1800" dirty="0"/>
              <a:t>Establish rapport and client confidence</a:t>
            </a:r>
          </a:p>
          <a:p>
            <a:pPr marL="0" indent="0">
              <a:buNone/>
            </a:pPr>
            <a:endParaRPr lang="en-US" sz="1400" dirty="0" smtClean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06522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of Sales Success </a:t>
            </a:r>
            <a:r>
              <a:rPr lang="en-US" sz="1800" dirty="0"/>
              <a:t>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Use humor strategically</a:t>
            </a:r>
          </a:p>
          <a:p>
            <a:r>
              <a:rPr lang="en-US" sz="1800" dirty="0"/>
              <a:t>Master total knowledge of what you’re selling</a:t>
            </a:r>
          </a:p>
          <a:p>
            <a:r>
              <a:rPr lang="en-US" sz="1800" dirty="0"/>
              <a:t>Sell benefits, not features</a:t>
            </a:r>
          </a:p>
          <a:p>
            <a:r>
              <a:rPr lang="en-US" sz="1800" dirty="0"/>
              <a:t>Always tell the truth</a:t>
            </a:r>
          </a:p>
          <a:p>
            <a:r>
              <a:rPr lang="en-US" sz="1800" dirty="0"/>
              <a:t>Always keep your promises</a:t>
            </a:r>
          </a:p>
          <a:p>
            <a:r>
              <a:rPr lang="en-US" sz="1800" dirty="0"/>
              <a:t>Don’t dog the competition</a:t>
            </a:r>
          </a:p>
          <a:p>
            <a:r>
              <a:rPr lang="en-US" sz="1800" dirty="0"/>
              <a:t>Listen more than you speak</a:t>
            </a:r>
          </a:p>
          <a:p>
            <a:r>
              <a:rPr lang="en-US" sz="1800" dirty="0"/>
              <a:t>Anticipate responses – statements and objections</a:t>
            </a:r>
          </a:p>
          <a:p>
            <a:r>
              <a:rPr lang="en-US" sz="1800" dirty="0"/>
              <a:t>Overcome objections</a:t>
            </a:r>
          </a:p>
          <a:p>
            <a:r>
              <a:rPr lang="en-US" sz="1800" dirty="0"/>
              <a:t>Ask for the sale</a:t>
            </a:r>
          </a:p>
          <a:p>
            <a:r>
              <a:rPr lang="en-US" sz="1800" dirty="0"/>
              <a:t>Shut up after asking closing question</a:t>
            </a:r>
          </a:p>
          <a:p>
            <a:r>
              <a:rPr lang="en-US" sz="1800" dirty="0"/>
              <a:t>If sale not made, make firm appointment for follow-up</a:t>
            </a:r>
          </a:p>
          <a:p>
            <a:r>
              <a:rPr lang="en-US" sz="1800" dirty="0"/>
              <a:t>Follow up… Persist until you succeed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54652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of Sales Success </a:t>
            </a:r>
            <a:r>
              <a:rPr lang="en-US" sz="1800" dirty="0"/>
              <a:t>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Redefine their rejection</a:t>
            </a:r>
          </a:p>
          <a:p>
            <a:r>
              <a:rPr lang="en-US" sz="2400" dirty="0"/>
              <a:t>Find your success formula through numbers</a:t>
            </a:r>
          </a:p>
          <a:p>
            <a:r>
              <a:rPr lang="en-US" sz="2400" dirty="0"/>
              <a:t>Do what you do passionately</a:t>
            </a:r>
          </a:p>
          <a:p>
            <a:r>
              <a:rPr lang="en-US" sz="2400" dirty="0"/>
              <a:t>Create positively memorable experiences at all times</a:t>
            </a:r>
          </a:p>
        </p:txBody>
      </p:sp>
    </p:spTree>
    <p:extLst>
      <p:ext uri="{BB962C8B-B14F-4D97-AF65-F5344CB8AC3E}">
        <p14:creationId xmlns:p14="http://schemas.microsoft.com/office/powerpoint/2010/main" val="2491696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Degrees of Failing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Failing to do your best</a:t>
            </a:r>
          </a:p>
          <a:p>
            <a:r>
              <a:rPr lang="en-US" sz="2400" dirty="0"/>
              <a:t>Failing to learn the science of selling</a:t>
            </a:r>
          </a:p>
          <a:p>
            <a:r>
              <a:rPr lang="en-US" sz="2400" dirty="0"/>
              <a:t>Failing to accept responsibility</a:t>
            </a:r>
          </a:p>
          <a:p>
            <a:r>
              <a:rPr lang="en-US" sz="2400" dirty="0"/>
              <a:t>Failing to meet pre-set goals</a:t>
            </a:r>
          </a:p>
          <a:p>
            <a:r>
              <a:rPr lang="en-US" sz="2400" dirty="0"/>
              <a:t>Failing to have a positive attitude</a:t>
            </a:r>
          </a:p>
          <a:p>
            <a:endParaRPr lang="en-US" sz="2400" dirty="0"/>
          </a:p>
          <a:p>
            <a:pPr marL="114300" indent="0">
              <a:buNone/>
            </a:pPr>
            <a:r>
              <a:rPr lang="en-US" sz="2400" i="1" dirty="0"/>
              <a:t>Success is a level of performance and self-confidence brought about by winning experiences. Failure is not about insecurity. It’s about lack of execution.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886791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salespeople fail?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Answer YES or NO…</a:t>
            </a:r>
          </a:p>
          <a:p>
            <a:pPr lvl="1"/>
            <a:r>
              <a:rPr lang="en-US" sz="1800" dirty="0"/>
              <a:t>I watch the news for I hour each day.</a:t>
            </a:r>
          </a:p>
          <a:p>
            <a:pPr lvl="1"/>
            <a:r>
              <a:rPr lang="en-US" sz="1800" dirty="0"/>
              <a:t>I read the paper each day.</a:t>
            </a:r>
          </a:p>
          <a:p>
            <a:pPr lvl="1"/>
            <a:r>
              <a:rPr lang="en-US" sz="1800" dirty="0"/>
              <a:t>I read a news magazine every week.</a:t>
            </a:r>
          </a:p>
          <a:p>
            <a:pPr lvl="1"/>
            <a:r>
              <a:rPr lang="en-US" sz="1800" dirty="0"/>
              <a:t>My work is a drag.</a:t>
            </a:r>
          </a:p>
          <a:p>
            <a:pPr lvl="1"/>
            <a:r>
              <a:rPr lang="en-US" sz="1800" dirty="0"/>
              <a:t>I get angry for an hour or more.</a:t>
            </a:r>
          </a:p>
          <a:p>
            <a:pPr lvl="1"/>
            <a:r>
              <a:rPr lang="en-US" sz="1800" dirty="0"/>
              <a:t>I talk to and commiserate with negative people.</a:t>
            </a:r>
          </a:p>
          <a:p>
            <a:pPr lvl="1"/>
            <a:r>
              <a:rPr lang="en-US" sz="1800" dirty="0"/>
              <a:t>I look to blame others when something goes wrong.</a:t>
            </a:r>
          </a:p>
          <a:p>
            <a:pPr lvl="1"/>
            <a:r>
              <a:rPr lang="en-US" sz="1800" dirty="0"/>
              <a:t>When something goes wrong or bad, I tell others.</a:t>
            </a:r>
          </a:p>
          <a:p>
            <a:pPr lvl="1"/>
            <a:r>
              <a:rPr lang="en-US" sz="1800" dirty="0"/>
              <a:t>I get angry at my spouse and don’t talk for more than 4 hours.</a:t>
            </a:r>
          </a:p>
          <a:p>
            <a:pPr lvl="1"/>
            <a:r>
              <a:rPr lang="en-US" sz="1800" dirty="0"/>
              <a:t>I bring personal problems to my work and discuss them.</a:t>
            </a:r>
          </a:p>
          <a:p>
            <a:pPr lvl="1"/>
            <a:r>
              <a:rPr lang="en-US" sz="1800" dirty="0"/>
              <a:t>I expect and plan for the worst.</a:t>
            </a:r>
          </a:p>
          <a:p>
            <a:pPr lvl="1"/>
            <a:r>
              <a:rPr lang="en-US" sz="1800" dirty="0"/>
              <a:t>I’m affected by bad weather enough to talk about it</a:t>
            </a:r>
          </a:p>
        </p:txBody>
      </p:sp>
    </p:spTree>
    <p:extLst>
      <p:ext uri="{BB962C8B-B14F-4D97-AF65-F5344CB8AC3E}">
        <p14:creationId xmlns:p14="http://schemas.microsoft.com/office/powerpoint/2010/main" val="4099553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0-2 yes answers: You have a positive attitude.</a:t>
            </a:r>
          </a:p>
          <a:p>
            <a:r>
              <a:rPr lang="en-US" dirty="0"/>
              <a:t>3-6 yes answers: You have a negative attitude.</a:t>
            </a:r>
          </a:p>
          <a:p>
            <a:r>
              <a:rPr lang="en-US" dirty="0"/>
              <a:t>7 or more yes answers: You have a problem attitude.</a:t>
            </a:r>
          </a:p>
          <a:p>
            <a:endParaRPr lang="en-US" dirty="0"/>
          </a:p>
          <a:p>
            <a:endParaRPr lang="en-US" dirty="0"/>
          </a:p>
          <a:p>
            <a:pPr marL="114300" indent="0">
              <a:buNone/>
            </a:pPr>
            <a:r>
              <a:rPr lang="en-US" i="1" dirty="0"/>
              <a:t>Let’s talk about this…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34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Are you born to sell? No, you learn to earn!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/>
              <a:t>Answer YES or No…</a:t>
            </a:r>
          </a:p>
          <a:p>
            <a:pPr lvl="1"/>
            <a:r>
              <a:rPr lang="en-US" sz="1400" dirty="0"/>
              <a:t>I have set my goals in writing.</a:t>
            </a:r>
          </a:p>
          <a:p>
            <a:pPr lvl="1"/>
            <a:r>
              <a:rPr lang="en-US" sz="1400" dirty="0"/>
              <a:t>I have good self discipline.</a:t>
            </a:r>
          </a:p>
          <a:p>
            <a:pPr lvl="1"/>
            <a:r>
              <a:rPr lang="en-US" sz="1400" dirty="0"/>
              <a:t>I am self-motivated.</a:t>
            </a:r>
          </a:p>
          <a:p>
            <a:pPr lvl="1"/>
            <a:r>
              <a:rPr lang="en-US" sz="1400" dirty="0"/>
              <a:t>I want to be more knowledgeable.</a:t>
            </a:r>
          </a:p>
          <a:p>
            <a:pPr lvl="1"/>
            <a:r>
              <a:rPr lang="en-US" sz="1400" dirty="0"/>
              <a:t>I want to build relationships.</a:t>
            </a:r>
          </a:p>
          <a:p>
            <a:pPr lvl="1"/>
            <a:r>
              <a:rPr lang="en-US" sz="1400" dirty="0"/>
              <a:t>I am self-confident.</a:t>
            </a:r>
          </a:p>
          <a:p>
            <a:pPr lvl="1"/>
            <a:r>
              <a:rPr lang="en-US" sz="1400" dirty="0"/>
              <a:t>I like myself.</a:t>
            </a:r>
          </a:p>
          <a:p>
            <a:pPr lvl="1"/>
            <a:r>
              <a:rPr lang="en-US" sz="1400" dirty="0"/>
              <a:t>I love people.</a:t>
            </a:r>
          </a:p>
          <a:p>
            <a:pPr lvl="1"/>
            <a:r>
              <a:rPr lang="en-US" sz="1400" dirty="0"/>
              <a:t>I love a challenge.</a:t>
            </a:r>
          </a:p>
          <a:p>
            <a:pPr lvl="1"/>
            <a:r>
              <a:rPr lang="en-US" sz="1400" dirty="0"/>
              <a:t>I love to win.</a:t>
            </a:r>
          </a:p>
          <a:p>
            <a:pPr lvl="1"/>
            <a:r>
              <a:rPr lang="en-US" sz="1400" dirty="0"/>
              <a:t>I can accept rejection with a positive attitude.</a:t>
            </a:r>
          </a:p>
          <a:p>
            <a:pPr lvl="1"/>
            <a:r>
              <a:rPr lang="en-US" sz="1400" dirty="0"/>
              <a:t>I can handle the details.</a:t>
            </a:r>
          </a:p>
          <a:p>
            <a:pPr lvl="1"/>
            <a:r>
              <a:rPr lang="en-US" sz="1400" dirty="0"/>
              <a:t>I am loyal.</a:t>
            </a:r>
          </a:p>
          <a:p>
            <a:pPr lvl="1"/>
            <a:r>
              <a:rPr lang="en-US" sz="1400" dirty="0"/>
              <a:t>I am enthusiastic.</a:t>
            </a:r>
          </a:p>
          <a:p>
            <a:pPr lvl="1"/>
            <a:r>
              <a:rPr lang="en-US" sz="1400" dirty="0"/>
              <a:t>I am observant.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416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I am a good listener.</a:t>
            </a:r>
          </a:p>
          <a:p>
            <a:r>
              <a:rPr lang="en-US" sz="2000" dirty="0"/>
              <a:t>I am perceptive.</a:t>
            </a:r>
          </a:p>
          <a:p>
            <a:r>
              <a:rPr lang="en-US" sz="2000" dirty="0"/>
              <a:t>I am a skillful communicator.</a:t>
            </a:r>
          </a:p>
          <a:p>
            <a:r>
              <a:rPr lang="en-US" sz="2000" dirty="0"/>
              <a:t>I am a hard worker.</a:t>
            </a:r>
          </a:p>
          <a:p>
            <a:r>
              <a:rPr lang="en-US" sz="2000" dirty="0"/>
              <a:t>I want to be financially secure.</a:t>
            </a:r>
          </a:p>
          <a:p>
            <a:r>
              <a:rPr lang="en-US" sz="2000" dirty="0"/>
              <a:t>I am persistent.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27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you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Answer over 15 with an honest yes and you’ve got what it takes.</a:t>
            </a:r>
          </a:p>
          <a:p>
            <a:r>
              <a:rPr lang="en-US" sz="2000" dirty="0"/>
              <a:t>Between 10 and 14, it could go either way – better chance if you answered yes to knowledge, enthusiasm, self-confident, perceptive, self-motivated, persistent)</a:t>
            </a:r>
          </a:p>
          <a:p>
            <a:r>
              <a:rPr lang="en-US" sz="2000" dirty="0"/>
              <a:t>Under 10…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57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Do you have a self-imposed handicap?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Stop blaming circumstances.</a:t>
            </a:r>
          </a:p>
          <a:p>
            <a:r>
              <a:rPr lang="en-US" sz="2400" dirty="0"/>
              <a:t>Stop blaming other people.</a:t>
            </a:r>
          </a:p>
          <a:p>
            <a:r>
              <a:rPr lang="en-US" sz="2400" dirty="0"/>
              <a:t>Get to know your clients better each time.</a:t>
            </a:r>
          </a:p>
          <a:p>
            <a:r>
              <a:rPr lang="en-US" sz="2400" dirty="0"/>
              <a:t>Persist until you succeed.</a:t>
            </a:r>
          </a:p>
          <a:p>
            <a:r>
              <a:rPr lang="en-US" sz="2400" dirty="0"/>
              <a:t>Know where you are at all times.</a:t>
            </a:r>
          </a:p>
          <a:p>
            <a:r>
              <a:rPr lang="en-US" sz="2400" dirty="0"/>
              <a:t>Work on your skills every day.</a:t>
            </a:r>
          </a:p>
          <a:p>
            <a:r>
              <a:rPr lang="en-US" sz="2400" dirty="0"/>
              <a:t>Become solution oriented.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90075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clients want to be treated?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Just provide facts.</a:t>
            </a:r>
          </a:p>
          <a:p>
            <a:r>
              <a:rPr lang="en-US" sz="1800" dirty="0"/>
              <a:t>Tell the truth but don’t use the word, honestly.</a:t>
            </a:r>
          </a:p>
          <a:p>
            <a:r>
              <a:rPr lang="en-US" sz="1800" dirty="0"/>
              <a:t>Be ethical.</a:t>
            </a:r>
          </a:p>
          <a:p>
            <a:r>
              <a:rPr lang="en-US" sz="1800" dirty="0"/>
              <a:t>Talk about a few other clients.</a:t>
            </a:r>
          </a:p>
          <a:p>
            <a:r>
              <a:rPr lang="en-US" sz="1800" dirty="0"/>
              <a:t>Explain payment options.</a:t>
            </a:r>
          </a:p>
          <a:p>
            <a:r>
              <a:rPr lang="en-US" sz="1800" dirty="0"/>
              <a:t>Provide choices but give consultative recommendation.</a:t>
            </a:r>
          </a:p>
          <a:p>
            <a:r>
              <a:rPr lang="en-US" sz="1800" dirty="0"/>
              <a:t>Reinforce choices.</a:t>
            </a:r>
          </a:p>
          <a:p>
            <a:r>
              <a:rPr lang="en-US" sz="1800" dirty="0"/>
              <a:t>Don’t argue or confuse or talk down.</a:t>
            </a:r>
          </a:p>
          <a:p>
            <a:r>
              <a:rPr lang="en-US" sz="1800" dirty="0"/>
              <a:t>Don’t position with negatives.</a:t>
            </a:r>
          </a:p>
          <a:p>
            <a:r>
              <a:rPr lang="en-US" sz="1800" dirty="0"/>
              <a:t>Listen more than you speak.</a:t>
            </a:r>
          </a:p>
          <a:p>
            <a:r>
              <a:rPr lang="en-US" sz="1800" dirty="0"/>
              <a:t>Take a genuine interest.</a:t>
            </a:r>
          </a:p>
          <a:p>
            <a:r>
              <a:rPr lang="en-US" sz="1800" dirty="0"/>
              <a:t>Lose the used car approach. </a:t>
            </a:r>
          </a:p>
          <a:p>
            <a:r>
              <a:rPr lang="en-US" sz="1800" dirty="0"/>
              <a:t>Help client buy, don’t sell.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635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How do you find the elusive hot button?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Ask questions about status and situation.</a:t>
            </a:r>
          </a:p>
          <a:p>
            <a:r>
              <a:rPr lang="en-US" sz="2400" dirty="0"/>
              <a:t>Ask questions about issues of pride.</a:t>
            </a:r>
          </a:p>
          <a:p>
            <a:r>
              <a:rPr lang="en-US" sz="2400" dirty="0"/>
              <a:t>Ask questions about personal interests.</a:t>
            </a:r>
          </a:p>
          <a:p>
            <a:r>
              <a:rPr lang="en-US" sz="2400" dirty="0"/>
              <a:t>Ask about wishes, hopes and dreams.</a:t>
            </a:r>
          </a:p>
          <a:p>
            <a:r>
              <a:rPr lang="en-US" sz="2400" dirty="0"/>
              <a:t>Ask goal-related questions.</a:t>
            </a:r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r>
              <a:rPr lang="en-US" sz="2400" i="1" dirty="0"/>
              <a:t>Listening is the hard part. Listening is the important part. The hot button is in the client’s responses!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957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Questions</a:t>
            </a:r>
          </a:p>
        </p:txBody>
      </p:sp>
      <p:sp>
        <p:nvSpPr>
          <p:cNvPr id="5123" name="Rectangle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On the topic</a:t>
            </a:r>
          </a:p>
          <a:p>
            <a:pPr eaLnBrk="1" hangingPunct="1"/>
            <a:r>
              <a:rPr lang="en-US" altLang="en-US" sz="2800" smtClean="0"/>
              <a:t>Deal help</a:t>
            </a:r>
          </a:p>
          <a:p>
            <a:pPr eaLnBrk="1" hangingPunct="1"/>
            <a:r>
              <a:rPr lang="en-US" altLang="en-US" sz="2800" smtClean="0"/>
              <a:t>Franchisor help</a:t>
            </a:r>
          </a:p>
          <a:p>
            <a:pPr eaLnBrk="1" hangingPunct="1"/>
            <a:r>
              <a:rPr lang="en-US" altLang="en-US" sz="2800" smtClean="0"/>
              <a:t>Marketing lead questions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2800" smtClean="0"/>
          </a:p>
        </p:txBody>
      </p:sp>
      <p:pic>
        <p:nvPicPr>
          <p:cNvPr id="5124" name="Picture 7" descr="MC900441902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752600"/>
            <a:ext cx="3354388" cy="3962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" b="1501"/>
          <a:stretch>
            <a:fillRect/>
          </a:stretch>
        </p:blipFill>
        <p:spPr>
          <a:xfrm>
            <a:off x="1752600" y="1295400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59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" b="906"/>
          <a:stretch>
            <a:fillRect/>
          </a:stretch>
        </p:blipFill>
        <p:spPr>
          <a:xfrm>
            <a:off x="1752600" y="1066800"/>
            <a:ext cx="5486400" cy="41148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435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883</Words>
  <Application>Microsoft Office PowerPoint</Application>
  <PresentationFormat>On-screen Show (4:3)</PresentationFormat>
  <Paragraphs>134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Announcements</vt:lpstr>
      <vt:lpstr>Advanced Sales… Back to Fundamentals</vt:lpstr>
      <vt:lpstr>Rules of Sales Success</vt:lpstr>
      <vt:lpstr>Rules of Sales Success (Continued)</vt:lpstr>
      <vt:lpstr>Rules of Sales Success (Continued)</vt:lpstr>
      <vt:lpstr>Five Degrees of Failing</vt:lpstr>
      <vt:lpstr>Why do salespeople fail?</vt:lpstr>
      <vt:lpstr>How did you do?</vt:lpstr>
      <vt:lpstr>Are you born to sell? No, you learn to earn!</vt:lpstr>
      <vt:lpstr>Questions (continued)</vt:lpstr>
      <vt:lpstr>How did you do?</vt:lpstr>
      <vt:lpstr>Do you have a self-imposed handicap?</vt:lpstr>
      <vt:lpstr>How do clients want to be treated?</vt:lpstr>
      <vt:lpstr>How do you find the elusive hot button?</vt:lpstr>
      <vt:lpstr>Questions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Wall</dc:creator>
  <cp:lastModifiedBy>Rachel Wyce</cp:lastModifiedBy>
  <cp:revision>16</cp:revision>
  <dcterms:created xsi:type="dcterms:W3CDTF">2014-07-07T14:42:19Z</dcterms:created>
  <dcterms:modified xsi:type="dcterms:W3CDTF">2017-02-06T16:09:14Z</dcterms:modified>
</cp:coreProperties>
</file>