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81" r:id="rId6"/>
    <p:sldId id="264" r:id="rId7"/>
    <p:sldId id="283" r:id="rId8"/>
    <p:sldId id="275" r:id="rId9"/>
    <p:sldId id="282" r:id="rId10"/>
    <p:sldId id="289" r:id="rId11"/>
    <p:sldId id="290" r:id="rId12"/>
    <p:sldId id="284" r:id="rId13"/>
    <p:sldId id="261" r:id="rId14"/>
    <p:sldId id="276" r:id="rId15"/>
    <p:sldId id="277" r:id="rId16"/>
    <p:sldId id="278" r:id="rId17"/>
    <p:sldId id="285" r:id="rId18"/>
    <p:sldId id="286" r:id="rId19"/>
    <p:sldId id="291" r:id="rId20"/>
    <p:sldId id="262" r:id="rId21"/>
    <p:sldId id="288" r:id="rId22"/>
    <p:sldId id="279" r:id="rId23"/>
    <p:sldId id="280" r:id="rId24"/>
    <p:sldId id="287" r:id="rId25"/>
    <p:sldId id="292" r:id="rId26"/>
    <p:sldId id="26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108E1F-F5C5-49F4-9D78-B3D8677CF8CC}">
          <p14:sldIdLst>
            <p14:sldId id="256"/>
            <p14:sldId id="257"/>
            <p14:sldId id="258"/>
          </p14:sldIdLst>
        </p14:section>
        <p14:section name="Untitled Section" id="{02DE2510-6CC2-40C7-9C64-3DB7CAA3A78B}">
          <p14:sldIdLst>
            <p14:sldId id="259"/>
            <p14:sldId id="281"/>
            <p14:sldId id="264"/>
            <p14:sldId id="283"/>
            <p14:sldId id="275"/>
            <p14:sldId id="282"/>
            <p14:sldId id="289"/>
            <p14:sldId id="290"/>
            <p14:sldId id="284"/>
            <p14:sldId id="261"/>
            <p14:sldId id="276"/>
            <p14:sldId id="277"/>
            <p14:sldId id="278"/>
            <p14:sldId id="285"/>
            <p14:sldId id="286"/>
            <p14:sldId id="291"/>
            <p14:sldId id="262"/>
            <p14:sldId id="288"/>
            <p14:sldId id="279"/>
            <p14:sldId id="280"/>
            <p14:sldId id="287"/>
            <p14:sldId id="29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4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8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7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0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4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6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593" y="-6694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1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75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3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85493" y="708579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9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35504DB-9A03-4776-BF34-5E3081D38960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22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Franchise Matches for Cara Cooper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Powered by franchise brokers association </a:t>
            </a:r>
          </a:p>
        </p:txBody>
      </p:sp>
    </p:spTree>
    <p:extLst>
      <p:ext uri="{BB962C8B-B14F-4D97-AF65-F5344CB8AC3E}">
        <p14:creationId xmlns:p14="http://schemas.microsoft.com/office/powerpoint/2010/main" val="241349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Cara’s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Strong Proven Brand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Verifiable Success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Franchise that is not saturated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Gave back to the community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Low risk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Scalable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Brand needs to be beautiful, clean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Quality of life franchise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Cool and trendy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 cold calling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74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Information - 10005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High renter market – 84% of households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Young market - </a:t>
            </a:r>
            <a:r>
              <a:rPr lang="en-US" b="1" dirty="0"/>
              <a:t>Median age</a:t>
            </a:r>
            <a:r>
              <a:rPr lang="en-US" dirty="0"/>
              <a:t> significantly below </a:t>
            </a:r>
            <a:r>
              <a:rPr lang="en-US" b="1" dirty="0"/>
              <a:t>state average.  Median resident age = </a:t>
            </a:r>
            <a:r>
              <a:rPr lang="en-US" dirty="0"/>
              <a:t>29.4 years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Affluent market - </a:t>
            </a:r>
            <a:r>
              <a:rPr lang="en-US" b="1" dirty="0"/>
              <a:t>Median household income</a:t>
            </a:r>
            <a:r>
              <a:rPr lang="en-US" dirty="0"/>
              <a:t> above </a:t>
            </a:r>
            <a:r>
              <a:rPr lang="en-US" b="1" dirty="0"/>
              <a:t>state average.  Salary/wage:</a:t>
            </a:r>
            <a:r>
              <a:rPr lang="en-US" dirty="0"/>
              <a:t> $215,824 (</a:t>
            </a:r>
            <a:r>
              <a:rPr lang="en-US" b="1" dirty="0"/>
              <a:t>reported on </a:t>
            </a:r>
            <a:r>
              <a:rPr lang="en-US" dirty="0"/>
              <a:t>84.6% </a:t>
            </a:r>
            <a:r>
              <a:rPr lang="en-US" b="1" dirty="0"/>
              <a:t>of returns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High density population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Transient population - </a:t>
            </a:r>
            <a:r>
              <a:rPr lang="en-US" b="1" dirty="0"/>
              <a:t>Length of stay since moving is</a:t>
            </a:r>
            <a:r>
              <a:rPr lang="en-US" dirty="0"/>
              <a:t> significantly below </a:t>
            </a:r>
            <a:r>
              <a:rPr lang="en-US" b="1" dirty="0"/>
              <a:t>state average.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Highly Educated </a:t>
            </a:r>
            <a:r>
              <a:rPr lang="en-US" b="1" dirty="0"/>
              <a:t>- Percentage of population with a bachelor's degree or higher</a:t>
            </a:r>
            <a:r>
              <a:rPr lang="en-US" dirty="0"/>
              <a:t> significantly above </a:t>
            </a:r>
            <a:r>
              <a:rPr lang="en-US" b="1" dirty="0"/>
              <a:t>state average.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Family households are lower </a:t>
            </a:r>
            <a:r>
              <a:rPr lang="en-US" b="1" dirty="0"/>
              <a:t>– Percentage of Family households 29% compared to state 46.4%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497280"/>
            <a:ext cx="763412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Semi-Absentee Model – (Manage the Manager/ Develop multiple locations)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 flexibility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Retail Analysts help owners run the business by the number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Concierge type service and individualized client styling ( personalized shopping)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Retail and Trunk Shows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Ongoing Field Support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Perfect Business for NY - Boutique clothing in a fashion market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Strong Marketing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location will have an area of protection of a minimum 3-mile radius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506" y="0"/>
            <a:ext cx="2717494" cy="635543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161" y="42375"/>
            <a:ext cx="1694985" cy="1694985"/>
          </a:xfrm>
        </p:spPr>
      </p:pic>
    </p:spTree>
    <p:extLst>
      <p:ext uri="{BB962C8B-B14F-4D97-AF65-F5344CB8AC3E}">
        <p14:creationId xmlns:p14="http://schemas.microsoft.com/office/powerpoint/2010/main" val="408109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481" y="180280"/>
            <a:ext cx="8512447" cy="598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2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2400" dirty="0"/>
              <a:t>What are other people saying about it?</a:t>
            </a:r>
          </a:p>
          <a:p>
            <a:pPr algn="ctr"/>
            <a:endParaRPr lang="en-US" sz="2400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714" y="2286937"/>
            <a:ext cx="3946046" cy="39072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183" y="68695"/>
            <a:ext cx="3573107" cy="119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90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7" y="2074127"/>
            <a:ext cx="5759777" cy="38433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16" y="211874"/>
            <a:ext cx="5553306" cy="37022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66" y="100361"/>
            <a:ext cx="2175837" cy="183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59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737360"/>
            <a:ext cx="7634125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According to Business Insider, the women’s clothing industry is a $750 Billion industry.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Investment averages $300,000 including working capital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Fun &amp; Simple business model!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“Rustic Chic” shopping experience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Scout and Molly’s is a storefront business catering to women of mid to high income households. Average customer is 25-65 year old female but Scout &amp; Molly’s does a good job selling to husbands or boyfriends too.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targeted Scout and Molly’s customer is a woman who wants to feel good about herself and sees clothing as a way to reflect that.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Item 19 in the FDD shows $275,000 Net Income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917" y="286603"/>
            <a:ext cx="3513185" cy="1174827"/>
          </a:xfrm>
        </p:spPr>
      </p:pic>
    </p:spTree>
    <p:extLst>
      <p:ext uri="{BB962C8B-B14F-4D97-AF65-F5344CB8AC3E}">
        <p14:creationId xmlns:p14="http://schemas.microsoft.com/office/powerpoint/2010/main" val="2910565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1090612"/>
            <a:ext cx="7905750" cy="4676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62" y="100012"/>
            <a:ext cx="296227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3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62" y="100012"/>
            <a:ext cx="2962275" cy="990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5" y="1090612"/>
            <a:ext cx="9593805" cy="523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39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62" y="100012"/>
            <a:ext cx="2962275" cy="990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75" y="1090612"/>
            <a:ext cx="10944078" cy="509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011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/>
              <a:t>Scout &amp; Molly’s Boutiques are beautiful.  People shop where they are made to feel comfortable and important as a guest. Scout &amp; Molly’s customers are loyal and our associates act as a personal fashion stylist for them.</a:t>
            </a:r>
          </a:p>
          <a:p>
            <a:pPr fontAlgn="base"/>
            <a:r>
              <a:rPr lang="en-US" dirty="0"/>
              <a:t>How?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Sales Rx Prescription – Sales training program for owners and managers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Retail Analysts help owners run the business by the numbers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Brilliant Buyer Program – helping zee in the buying process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Concierge type service and individualized client styling (personalized shopping)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dirty="0"/>
              <a:t>Unique Marketing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304" y="107714"/>
            <a:ext cx="1559312" cy="15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38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615" y="1845734"/>
            <a:ext cx="10224521" cy="4048072"/>
          </a:xfrm>
        </p:spPr>
        <p:txBody>
          <a:bodyPr/>
          <a:lstStyle/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n-US" dirty="0"/>
              <a:t>Nationally recognized brand – 80% Retention Rate of Franchisees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Membership Based Business Model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Blow Dry Bars are a thriving industry disrupting the salon Business.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The style looks simple, but can be difficult, time-consuming and physically tricky 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dirty="0"/>
              <a:t>To achieve at home.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Recurring Monthly Revenue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Ability for Multi-Unit Ownership and it allows for a semi-absentee owner model.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They have been a franchise business for 9 years, established in 2008.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897" y="-1"/>
            <a:ext cx="3663281" cy="17295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547" y="1729548"/>
            <a:ext cx="32004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93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897" y="-1"/>
            <a:ext cx="3663281" cy="1729549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099" y="1729548"/>
            <a:ext cx="6918592" cy="4586851"/>
          </a:xfrm>
        </p:spPr>
      </p:pic>
    </p:spTree>
    <p:extLst>
      <p:ext uri="{BB962C8B-B14F-4D97-AF65-F5344CB8AC3E}">
        <p14:creationId xmlns:p14="http://schemas.microsoft.com/office/powerpoint/2010/main" val="1803873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616" y="1845734"/>
            <a:ext cx="7365154" cy="4378796"/>
          </a:xfrm>
        </p:spPr>
        <p:txBody>
          <a:bodyPr>
            <a:normAutofit/>
          </a:bodyPr>
          <a:lstStyle/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/>
              <a:t>Services</a:t>
            </a:r>
          </a:p>
          <a:p>
            <a:pPr lvl="2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/>
              <a:t>Hair</a:t>
            </a:r>
          </a:p>
          <a:p>
            <a:pPr lvl="2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/>
              <a:t>Treatments</a:t>
            </a:r>
          </a:p>
          <a:p>
            <a:pPr lvl="2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/>
              <a:t>Make-up</a:t>
            </a:r>
          </a:p>
          <a:p>
            <a:pPr lvl="2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/>
              <a:t>Travel to location </a:t>
            </a:r>
          </a:p>
          <a:p>
            <a:pPr lvl="2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/>
              <a:t>Parties</a:t>
            </a:r>
          </a:p>
          <a:p>
            <a:pPr marL="201168" lvl="1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2200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897" y="-1"/>
            <a:ext cx="3663281" cy="1729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625" y="1967691"/>
            <a:ext cx="6874727" cy="413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51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616" y="1845734"/>
            <a:ext cx="4868623" cy="4048072"/>
          </a:xfrm>
        </p:spPr>
        <p:txBody>
          <a:bodyPr>
            <a:normAutofit fontScale="85000" lnSpcReduction="20000"/>
          </a:bodyPr>
          <a:lstStyle/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Co-Op Advertising support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Regional Media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National Media Support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State of the Art furniture and overall floorplan appearance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Cherry is a membership based concept with an average salon having 800 to 1000 members paying an average of $80 per month for their membership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Members are receiving world-class styles 2 &amp; 3 times per week.</a:t>
            </a:r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This concept is not for the occasional night out – it serves the professional business woman who is always needing to look and feel her best.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dirty="0"/>
              <a:t>Investment Range - $220,600 - $395,000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n-US" dirty="0"/>
          </a:p>
          <a:p>
            <a:pPr marL="201168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dirty="0"/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897" y="-1"/>
            <a:ext cx="3663281" cy="17295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803" y="2083976"/>
            <a:ext cx="5891561" cy="303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44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452096" cy="4023360"/>
          </a:xfrm>
        </p:spPr>
        <p:txBody>
          <a:bodyPr/>
          <a:lstStyle/>
          <a:p>
            <a:r>
              <a:rPr lang="en-US" dirty="0"/>
              <a:t>The owners of Cherry Blow Dry Bar are also master / area developers with Hand &amp; Stone --- they have sold all 40 units they have available within their territory of NJ and have been consistently among the strongest region for the entire Hand &amp; Stone Chain. </a:t>
            </a:r>
          </a:p>
          <a:p>
            <a:r>
              <a:rPr lang="en-US" dirty="0"/>
              <a:t>They have taken what they learned over the past 12 years at Hand &amp; Stone regarding the membership model perfected it and now it has become the Cherry Blow Dry Model as well. </a:t>
            </a:r>
          </a:p>
          <a:p>
            <a:endParaRPr lang="en-US" dirty="0"/>
          </a:p>
          <a:p>
            <a:r>
              <a:rPr lang="en-US" b="1" dirty="0"/>
              <a:t>Total Investment</a:t>
            </a:r>
            <a:r>
              <a:rPr lang="en-US" dirty="0"/>
              <a:t>: $218,600 – $392,500 (dependent on the size and condition of the location to be transformed into your Cherry Blow Dry Bar)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122" y="1868594"/>
            <a:ext cx="3562350" cy="4000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897" y="-1"/>
            <a:ext cx="3663281" cy="172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12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6229071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1500 </a:t>
            </a:r>
            <a:r>
              <a:rPr lang="en-US" dirty="0" err="1"/>
              <a:t>Sq</a:t>
            </a:r>
            <a:r>
              <a:rPr lang="en-US" dirty="0"/>
              <a:t> Ft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1200 being the lowest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1 locations can handle up to 2000 memberships per month and 10 chairs.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Monthly membership charges range from $59.99 to $125 depending on the level of services purchased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Members can visit 2-3 times a week (Restricted Membership)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Easy to hire, less restrictive licensing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897" y="-1"/>
            <a:ext cx="3663281" cy="1729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567" y="132536"/>
            <a:ext cx="3793254" cy="59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88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587" y="114270"/>
            <a:ext cx="2887656" cy="13633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19" y="1477622"/>
            <a:ext cx="9808910" cy="485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9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2384" y="1964602"/>
            <a:ext cx="74872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Established brand – 93.75% franchisee retention rate.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Owner is required to be in Business full-time for the first 3 months, but then it can be run semi-absentee.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Established in 2011 with 23 locations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 unit options available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Protected territory is available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Franchises are typically placed near schools, gyms, offices and residential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2" y="2094322"/>
            <a:ext cx="3910344" cy="256581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92" y="0"/>
            <a:ext cx="2894539" cy="165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02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23" y="0"/>
            <a:ext cx="619125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36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8063" y="1937441"/>
            <a:ext cx="748721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a great role for an owner that wants to make a difference in the community and mentor young adults.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quality products that are easy to make and owner can operate without putting in tremendous hours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Growth Industry with demand from a large range or customer profiles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Fantastic performing corporate stores with strong profit margins</a:t>
            </a:r>
          </a:p>
          <a:p>
            <a:endParaRPr lang="en-US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 brand and products you can stand behind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A great role for an owner that wants to make a difference in the community and mentor young adults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92" y="0"/>
            <a:ext cx="2894539" cy="165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52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553" y="1708961"/>
            <a:ext cx="6593021" cy="45877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92" y="0"/>
            <a:ext cx="2894539" cy="165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2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Vitality Bowls continues to create new and exciting Acai Bowls, smoothies, juices, soups, salads and Panini. All our products meet our strict quality and nutrition guidelines.</a:t>
            </a:r>
          </a:p>
          <a:p>
            <a:endParaRPr lang="en-US" dirty="0"/>
          </a:p>
          <a:p>
            <a:r>
              <a:rPr lang="en-US" dirty="0"/>
              <a:t>0g trans-fat, no artificial flavors, no fillers, no ice, no added sugar and no artificial preservatives. We source locally and seasonally organic whenever possible.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92" y="65315"/>
            <a:ext cx="2894539" cy="165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3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92" y="65315"/>
            <a:ext cx="2894539" cy="1659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" y="1712148"/>
            <a:ext cx="10898156" cy="448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73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Rating of the Franchises </a:t>
            </a:r>
            <a:br>
              <a:rPr lang="en-US" dirty="0"/>
            </a:br>
            <a:r>
              <a:rPr lang="en-US" dirty="0"/>
              <a:t>       &amp; Questions?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3144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5845</TotalTime>
  <Words>857</Words>
  <Application>Microsoft Office PowerPoint</Application>
  <PresentationFormat>Widescreen</PresentationFormat>
  <Paragraphs>158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Retrospect</vt:lpstr>
      <vt:lpstr>Franchise Matches for Cara Cooper</vt:lpstr>
      <vt:lpstr>Cara’s Requirements</vt:lpstr>
      <vt:lpstr>Market Information - 10005</vt:lpstr>
      <vt:lpstr> 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Rating of the Franchises         &amp;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AmyS</dc:creator>
  <cp:lastModifiedBy>Amanda Ramirez</cp:lastModifiedBy>
  <cp:revision>40</cp:revision>
  <dcterms:created xsi:type="dcterms:W3CDTF">2016-01-14T15:15:52Z</dcterms:created>
  <dcterms:modified xsi:type="dcterms:W3CDTF">2017-06-21T13:52:43Z</dcterms:modified>
</cp:coreProperties>
</file>