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294688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61933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5198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499838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49751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300814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51830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4722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3130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315782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2314077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3/28/2022</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4938063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izcreditprequal.com/?l=rZo6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68A5CF-AD58-4E7A-937A-5D154FDF737F}"/>
              </a:ext>
            </a:extLst>
          </p:cNvPr>
          <p:cNvSpPr>
            <a:spLocks noGrp="1"/>
          </p:cNvSpPr>
          <p:nvPr>
            <p:ph type="ctrTitle"/>
          </p:nvPr>
        </p:nvSpPr>
        <p:spPr>
          <a:xfrm>
            <a:off x="638882" y="639193"/>
            <a:ext cx="3571810" cy="3573516"/>
          </a:xfrm>
        </p:spPr>
        <p:txBody>
          <a:bodyPr>
            <a:normAutofit/>
          </a:bodyPr>
          <a:lstStyle/>
          <a:p>
            <a:pPr>
              <a:lnSpc>
                <a:spcPct val="90000"/>
              </a:lnSpc>
            </a:pPr>
            <a:r>
              <a:rPr lang="en-US" sz="4900" dirty="0"/>
              <a:t>Franchise Consulting &amp; Funding Module 1</a:t>
            </a:r>
          </a:p>
        </p:txBody>
      </p:sp>
      <p:sp>
        <p:nvSpPr>
          <p:cNvPr id="3" name="Subtitle 2">
            <a:extLst>
              <a:ext uri="{FF2B5EF4-FFF2-40B4-BE49-F238E27FC236}">
                <a16:creationId xmlns:a16="http://schemas.microsoft.com/office/drawing/2014/main" id="{2FCF277E-3FAE-4E91-A355-C883D650A207}"/>
              </a:ext>
            </a:extLst>
          </p:cNvPr>
          <p:cNvSpPr>
            <a:spLocks noGrp="1"/>
          </p:cNvSpPr>
          <p:nvPr>
            <p:ph type="subTitle" idx="1"/>
          </p:nvPr>
        </p:nvSpPr>
        <p:spPr>
          <a:xfrm>
            <a:off x="638882" y="4631161"/>
            <a:ext cx="3571810" cy="1559327"/>
          </a:xfrm>
        </p:spPr>
        <p:txBody>
          <a:bodyPr>
            <a:normAutofit/>
          </a:bodyPr>
          <a:lstStyle/>
          <a:p>
            <a:pPr>
              <a:lnSpc>
                <a:spcPct val="100000"/>
              </a:lnSpc>
            </a:pPr>
            <a:r>
              <a:rPr lang="en-US" sz="2400" dirty="0"/>
              <a:t>The basic principles of what you need to know</a:t>
            </a:r>
          </a:p>
          <a:p>
            <a:pPr>
              <a:lnSpc>
                <a:spcPct val="100000"/>
              </a:lnSpc>
            </a:pPr>
            <a:endParaRPr lang="en-US" sz="2400" dirty="0"/>
          </a:p>
          <a:p>
            <a:pPr>
              <a:lnSpc>
                <a:spcPct val="100000"/>
              </a:lnSpc>
            </a:pPr>
            <a:r>
              <a:rPr lang="en-US" sz="2400" dirty="0"/>
              <a:t>Alicyn Taft &amp; Al Lesko</a:t>
            </a:r>
          </a:p>
        </p:txBody>
      </p:sp>
      <p:sp>
        <p:nvSpPr>
          <p:cNvPr id="1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27432"/>
          </a:xfrm>
          <a:custGeom>
            <a:avLst/>
            <a:gdLst>
              <a:gd name="connsiteX0" fmla="*/ 0 w 3255095"/>
              <a:gd name="connsiteY0" fmla="*/ 0 h 27432"/>
              <a:gd name="connsiteX1" fmla="*/ 618468 w 3255095"/>
              <a:gd name="connsiteY1" fmla="*/ 0 h 27432"/>
              <a:gd name="connsiteX2" fmla="*/ 1269487 w 3255095"/>
              <a:gd name="connsiteY2" fmla="*/ 0 h 27432"/>
              <a:gd name="connsiteX3" fmla="*/ 1953057 w 3255095"/>
              <a:gd name="connsiteY3" fmla="*/ 0 h 27432"/>
              <a:gd name="connsiteX4" fmla="*/ 2636627 w 3255095"/>
              <a:gd name="connsiteY4" fmla="*/ 0 h 27432"/>
              <a:gd name="connsiteX5" fmla="*/ 3255095 w 3255095"/>
              <a:gd name="connsiteY5" fmla="*/ 0 h 27432"/>
              <a:gd name="connsiteX6" fmla="*/ 3255095 w 3255095"/>
              <a:gd name="connsiteY6" fmla="*/ 27432 h 27432"/>
              <a:gd name="connsiteX7" fmla="*/ 2538974 w 3255095"/>
              <a:gd name="connsiteY7" fmla="*/ 27432 h 27432"/>
              <a:gd name="connsiteX8" fmla="*/ 1822853 w 3255095"/>
              <a:gd name="connsiteY8" fmla="*/ 27432 h 27432"/>
              <a:gd name="connsiteX9" fmla="*/ 1171834 w 3255095"/>
              <a:gd name="connsiteY9" fmla="*/ 27432 h 27432"/>
              <a:gd name="connsiteX10" fmla="*/ 0 w 3255095"/>
              <a:gd name="connsiteY10" fmla="*/ 27432 h 27432"/>
              <a:gd name="connsiteX11" fmla="*/ 0 w 3255095"/>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A4E24F"/>
          </a:solidFill>
          <a:ln w="38100" cap="rnd">
            <a:solidFill>
              <a:srgbClr val="A4E24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Text&#10;&#10;Description automatically generated">
            <a:extLst>
              <a:ext uri="{FF2B5EF4-FFF2-40B4-BE49-F238E27FC236}">
                <a16:creationId xmlns:a16="http://schemas.microsoft.com/office/drawing/2014/main" id="{1618D0C2-B234-49C8-B9B6-083F7D4F4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882178"/>
            <a:ext cx="7214616" cy="3066211"/>
          </a:xfrm>
          <a:prstGeom prst="rect">
            <a:avLst/>
          </a:prstGeom>
        </p:spPr>
      </p:pic>
    </p:spTree>
    <p:extLst>
      <p:ext uri="{BB962C8B-B14F-4D97-AF65-F5344CB8AC3E}">
        <p14:creationId xmlns:p14="http://schemas.microsoft.com/office/powerpoint/2010/main" val="2016104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C9434-EA49-4FCB-90D2-0665C3BA2061}"/>
              </a:ext>
            </a:extLst>
          </p:cNvPr>
          <p:cNvSpPr>
            <a:spLocks noGrp="1"/>
          </p:cNvSpPr>
          <p:nvPr>
            <p:ph type="title"/>
          </p:nvPr>
        </p:nvSpPr>
        <p:spPr>
          <a:xfrm>
            <a:off x="838200" y="365126"/>
            <a:ext cx="10515600" cy="609096"/>
          </a:xfrm>
        </p:spPr>
        <p:txBody>
          <a:bodyPr>
            <a:normAutofit fontScale="90000"/>
          </a:bodyPr>
          <a:lstStyle/>
          <a:p>
            <a:r>
              <a:rPr lang="en-US" dirty="0"/>
              <a:t>1</a:t>
            </a:r>
            <a:r>
              <a:rPr lang="en-US" baseline="30000" dirty="0"/>
              <a:t>st</a:t>
            </a:r>
            <a:r>
              <a:rPr lang="en-US" dirty="0"/>
              <a:t> opportunity to qualify</a:t>
            </a:r>
          </a:p>
        </p:txBody>
      </p:sp>
      <p:sp>
        <p:nvSpPr>
          <p:cNvPr id="3" name="Content Placeholder 2">
            <a:extLst>
              <a:ext uri="{FF2B5EF4-FFF2-40B4-BE49-F238E27FC236}">
                <a16:creationId xmlns:a16="http://schemas.microsoft.com/office/drawing/2014/main" id="{64B1F66D-936E-409D-83E0-3F4DD4FF146C}"/>
              </a:ext>
            </a:extLst>
          </p:cNvPr>
          <p:cNvSpPr>
            <a:spLocks noGrp="1"/>
          </p:cNvSpPr>
          <p:nvPr>
            <p:ph idx="1"/>
          </p:nvPr>
        </p:nvSpPr>
        <p:spPr>
          <a:xfrm>
            <a:off x="838200" y="1811708"/>
            <a:ext cx="10515600" cy="4922378"/>
          </a:xfrm>
        </p:spPr>
        <p:txBody>
          <a:bodyPr>
            <a:noAutofit/>
          </a:bodyPr>
          <a:lstStyle/>
          <a:p>
            <a:pPr marL="0" indent="0">
              <a:buNone/>
            </a:pPr>
            <a:r>
              <a:rPr lang="en-US" sz="1600" b="1" dirty="0"/>
              <a:t>Once you have a client that is genuinely motivated to start a business your 1</a:t>
            </a:r>
            <a:r>
              <a:rPr lang="en-US" sz="1600" b="1" baseline="30000" dirty="0"/>
              <a:t>st</a:t>
            </a:r>
            <a:r>
              <a:rPr lang="en-US" sz="1600" b="1" dirty="0"/>
              <a:t> step should be to evaluate how much financial resources they have as well as their knowledge of their financial profile.</a:t>
            </a:r>
          </a:p>
          <a:p>
            <a:pPr marL="0" indent="0">
              <a:buNone/>
            </a:pPr>
            <a:r>
              <a:rPr lang="en-US" sz="1600" b="1" dirty="0"/>
              <a:t>Elements of a Financial Profile for the purpose of obtaining a loan:</a:t>
            </a:r>
          </a:p>
          <a:p>
            <a:pPr marL="0" indent="0">
              <a:buNone/>
            </a:pPr>
            <a:r>
              <a:rPr lang="en-US" sz="1600" b="1" dirty="0"/>
              <a:t>Income vs Debt</a:t>
            </a:r>
          </a:p>
          <a:p>
            <a:pPr marL="0" indent="0">
              <a:buNone/>
            </a:pPr>
            <a:r>
              <a:rPr lang="en-US" sz="1600" b="1" dirty="0"/>
              <a:t>Savings., Liquid Assets (cash, stocks &amp; bonds, IRA, 401K)</a:t>
            </a:r>
          </a:p>
          <a:p>
            <a:pPr marL="0" indent="0">
              <a:buNone/>
            </a:pPr>
            <a:r>
              <a:rPr lang="en-US" sz="1600" b="1" dirty="0"/>
              <a:t>Assets that can be collateralized (Homes, rental property)</a:t>
            </a:r>
          </a:p>
          <a:p>
            <a:pPr marL="0" indent="0">
              <a:buNone/>
            </a:pPr>
            <a:r>
              <a:rPr lang="en-US" sz="1600" b="1" dirty="0"/>
              <a:t>Secured Debt, Unsecured Debt (How much is secured to an asset like a home, car, boat, motorhome vs the amount of unsecured like credit cards or a personal loan).</a:t>
            </a:r>
          </a:p>
          <a:p>
            <a:pPr marL="0" indent="0">
              <a:buNone/>
            </a:pPr>
            <a:r>
              <a:rPr lang="en-US" sz="1600" b="1" dirty="0"/>
              <a:t>Longevity of Credit History ( Lenders need to see 5 years of credit history)</a:t>
            </a:r>
          </a:p>
          <a:p>
            <a:pPr marL="0" indent="0">
              <a:buNone/>
            </a:pPr>
            <a:r>
              <a:rPr lang="en-US" sz="1600" b="1" dirty="0"/>
              <a:t>Depth of Credit history (Lenders need to see multiple credit lines. Student Loans, Car loans, Mortgage, Credit Card are examples)</a:t>
            </a:r>
          </a:p>
          <a:p>
            <a:pPr marL="0" indent="0">
              <a:buNone/>
            </a:pPr>
            <a:r>
              <a:rPr lang="en-US" sz="1600" b="1" dirty="0"/>
              <a:t>New Credit History ( What and how much credit has been applied for in the last year to 2 years) Hard Pull inquires</a:t>
            </a:r>
          </a:p>
          <a:p>
            <a:pPr marL="0" indent="0">
              <a:buNone/>
            </a:pPr>
            <a:r>
              <a:rPr lang="en-US" sz="1600" b="1" dirty="0"/>
              <a:t>Payment History ( Does the client pay on time? Is there a pattern of late payments? How many late payments? How long were they late?, How recent?, Is there a pattern).</a:t>
            </a:r>
          </a:p>
          <a:p>
            <a:pPr marL="0" indent="0">
              <a:buNone/>
            </a:pPr>
            <a:r>
              <a:rPr lang="en-US" sz="1600" b="1" dirty="0"/>
              <a:t>Note The best way to get a peek in the window to a persons Financial Profile is to simply ask a few questions a prospect should be prepared and comfortable in answering. It is your 1</a:t>
            </a:r>
            <a:r>
              <a:rPr lang="en-US" sz="1600" b="1" baseline="30000" dirty="0"/>
              <a:t>st</a:t>
            </a:r>
            <a:r>
              <a:rPr lang="en-US" sz="1600" b="1" dirty="0"/>
              <a:t> clue to see if your client is serious and how soon they may be willing to move forward. </a:t>
            </a:r>
          </a:p>
        </p:txBody>
      </p:sp>
    </p:spTree>
    <p:extLst>
      <p:ext uri="{BB962C8B-B14F-4D97-AF65-F5344CB8AC3E}">
        <p14:creationId xmlns:p14="http://schemas.microsoft.com/office/powerpoint/2010/main" val="3324926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F06D0-B12B-4160-9806-0CB629BCFDCB}"/>
              </a:ext>
            </a:extLst>
          </p:cNvPr>
          <p:cNvSpPr>
            <a:spLocks noGrp="1"/>
          </p:cNvSpPr>
          <p:nvPr>
            <p:ph type="title"/>
          </p:nvPr>
        </p:nvSpPr>
        <p:spPr/>
        <p:txBody>
          <a:bodyPr>
            <a:normAutofit fontScale="90000"/>
          </a:bodyPr>
          <a:lstStyle/>
          <a:p>
            <a:r>
              <a:rPr lang="en-US" dirty="0"/>
              <a:t>Non-Threatening Qualifying Questions</a:t>
            </a:r>
          </a:p>
        </p:txBody>
      </p:sp>
      <p:sp>
        <p:nvSpPr>
          <p:cNvPr id="3" name="Content Placeholder 2">
            <a:extLst>
              <a:ext uri="{FF2B5EF4-FFF2-40B4-BE49-F238E27FC236}">
                <a16:creationId xmlns:a16="http://schemas.microsoft.com/office/drawing/2014/main" id="{B5B6FC50-6EC1-4E2E-B6A6-13126D4E1D33}"/>
              </a:ext>
            </a:extLst>
          </p:cNvPr>
          <p:cNvSpPr>
            <a:spLocks noGrp="1"/>
          </p:cNvSpPr>
          <p:nvPr>
            <p:ph idx="1"/>
          </p:nvPr>
        </p:nvSpPr>
        <p:spPr>
          <a:xfrm>
            <a:off x="838200" y="1929384"/>
            <a:ext cx="10515600" cy="4787610"/>
          </a:xfrm>
        </p:spPr>
        <p:txBody>
          <a:bodyPr>
            <a:normAutofit fontScale="55000" lnSpcReduction="20000"/>
          </a:bodyPr>
          <a:lstStyle/>
          <a:p>
            <a:pPr marL="0" indent="0">
              <a:buNone/>
            </a:pPr>
            <a:r>
              <a:rPr lang="en-US" b="1" dirty="0"/>
              <a:t>Setting up the prospect to get the financial information you need.</a:t>
            </a:r>
          </a:p>
          <a:p>
            <a:pPr marL="0" indent="0">
              <a:buNone/>
            </a:pPr>
            <a:r>
              <a:rPr lang="en-US" b="1" dirty="0"/>
              <a:t>I think its great that you have an interest in starting your own business, I am curious as to what has motivated you to do so?</a:t>
            </a:r>
          </a:p>
          <a:p>
            <a:pPr marL="0" indent="0">
              <a:buNone/>
            </a:pPr>
            <a:r>
              <a:rPr lang="en-US" b="1" dirty="0"/>
              <a:t>What is your investment comfort level?  May I ask how much you have saved up for this project? This will help me determine your limits and what opportunities are available to fit your budget.</a:t>
            </a:r>
          </a:p>
          <a:p>
            <a:pPr marL="0" indent="0">
              <a:buNone/>
            </a:pPr>
            <a:r>
              <a:rPr lang="en-US" b="1" dirty="0"/>
              <a:t>Are you going to be the only investor, or will you have a partner or family member involved? If so, what will be their involvement and financial commitment?</a:t>
            </a:r>
          </a:p>
          <a:p>
            <a:pPr marL="0" indent="0">
              <a:buNone/>
            </a:pPr>
            <a:r>
              <a:rPr lang="en-US" b="1" dirty="0"/>
              <a:t>Have you considered a loan to fund the project? If so, are you familiar with some of the options available for starting a business or purchasing and existing business?</a:t>
            </a:r>
          </a:p>
          <a:p>
            <a:pPr marL="0" indent="0">
              <a:buNone/>
            </a:pPr>
            <a:r>
              <a:rPr lang="en-US" b="1" dirty="0"/>
              <a:t>Are you aware of the qualifying factors to obtain a loan?  Are you aware that your non employer 401K/IRA can be used for a business investment without incurring a tax penalty?</a:t>
            </a:r>
          </a:p>
          <a:p>
            <a:pPr marL="0" indent="0">
              <a:buNone/>
            </a:pPr>
            <a:r>
              <a:rPr lang="en-US" b="1" dirty="0"/>
              <a:t>Do you review your credit report monthly?  The reason I ask is because if a loan is going to be part of your financial strategy you will need to ensure you know the lenders qualification factors to know how much you may qualify for and to increase your chances of being approved.</a:t>
            </a:r>
          </a:p>
          <a:p>
            <a:pPr marL="0" indent="0">
              <a:buNone/>
            </a:pPr>
            <a:r>
              <a:rPr lang="en-US" b="1" dirty="0"/>
              <a:t>I would like to offer you the opportunity to speak with our funding strategist at your earliest convenience and honestly it is imperative we have an idea of how much of an investment is within your reach so that I can start preparing some opportunities to consider within your areas of interest.</a:t>
            </a:r>
          </a:p>
          <a:p>
            <a:pPr marL="0" indent="0">
              <a:buNone/>
            </a:pPr>
            <a:r>
              <a:rPr lang="en-US" b="1" dirty="0"/>
              <a:t>Our funding strategist is not a salesperson but rather an expert in funding strategies and providing funding options for you to consider. There is no obligation at all, but I can assure you it will be educational and a valuable resource for you should you decide to move forward.</a:t>
            </a:r>
          </a:p>
          <a:p>
            <a:pPr marL="0" indent="0">
              <a:buNone/>
            </a:pPr>
            <a:r>
              <a:rPr lang="en-US" b="1" dirty="0"/>
              <a:t>In order to have a more productive call with our funding strategist it would be extremely helpful for you to provide a complete credit report to (her/him) prior to the call. We offer a free credit report that is a soft pull and will not affect your credit score. </a:t>
            </a:r>
            <a:r>
              <a:rPr lang="en-US" b="1" i="0" dirty="0">
                <a:solidFill>
                  <a:srgbClr val="1155CC"/>
                </a:solidFill>
                <a:effectLst/>
                <a:hlinkClick r:id="rId2"/>
              </a:rPr>
              <a:t>Click Here</a:t>
            </a:r>
            <a:r>
              <a:rPr lang="en-US" b="1" i="0" dirty="0">
                <a:solidFill>
                  <a:srgbClr val="0000FF"/>
                </a:solidFill>
                <a:effectLst/>
              </a:rPr>
              <a:t> </a:t>
            </a:r>
            <a:r>
              <a:rPr lang="en-US" b="1" i="0" dirty="0">
                <a:effectLst/>
              </a:rPr>
              <a:t>so our financial partners are then able to review your report and provide us with their assessment.</a:t>
            </a:r>
            <a:r>
              <a:rPr lang="en-US" b="1" dirty="0"/>
              <a:t> </a:t>
            </a:r>
          </a:p>
        </p:txBody>
      </p:sp>
    </p:spTree>
    <p:extLst>
      <p:ext uri="{BB962C8B-B14F-4D97-AF65-F5344CB8AC3E}">
        <p14:creationId xmlns:p14="http://schemas.microsoft.com/office/powerpoint/2010/main" val="502989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2181-A803-4A78-A75F-95484CDD3DF0}"/>
              </a:ext>
            </a:extLst>
          </p:cNvPr>
          <p:cNvSpPr>
            <a:spLocks noGrp="1"/>
          </p:cNvSpPr>
          <p:nvPr>
            <p:ph type="title"/>
          </p:nvPr>
        </p:nvSpPr>
        <p:spPr/>
        <p:txBody>
          <a:bodyPr/>
          <a:lstStyle/>
          <a:p>
            <a:r>
              <a:rPr lang="en-US" dirty="0"/>
              <a:t>Example: Financial Profile</a:t>
            </a:r>
          </a:p>
        </p:txBody>
      </p:sp>
      <p:sp>
        <p:nvSpPr>
          <p:cNvPr id="3" name="Content Placeholder 2">
            <a:extLst>
              <a:ext uri="{FF2B5EF4-FFF2-40B4-BE49-F238E27FC236}">
                <a16:creationId xmlns:a16="http://schemas.microsoft.com/office/drawing/2014/main" id="{35841C53-A339-4146-97D7-5CC104B5C021}"/>
              </a:ext>
            </a:extLst>
          </p:cNvPr>
          <p:cNvSpPr>
            <a:spLocks noGrp="1"/>
          </p:cNvSpPr>
          <p:nvPr>
            <p:ph idx="1"/>
          </p:nvPr>
        </p:nvSpPr>
        <p:spPr>
          <a:xfrm>
            <a:off x="838200" y="1929384"/>
            <a:ext cx="10515600" cy="4928616"/>
          </a:xfrm>
        </p:spPr>
        <p:txBody>
          <a:bodyPr>
            <a:normAutofit fontScale="85000" lnSpcReduction="10000"/>
          </a:bodyPr>
          <a:lstStyle/>
          <a:p>
            <a:pPr marL="0" indent="0">
              <a:buNone/>
            </a:pPr>
            <a:r>
              <a:rPr lang="en-US" dirty="0"/>
              <a:t>We will review the two examples. One is a complete credit report, and the other is a summary of what was discussed in the prior slides.</a:t>
            </a:r>
          </a:p>
          <a:p>
            <a:pPr marL="0" indent="0">
              <a:buNone/>
            </a:pPr>
            <a:r>
              <a:rPr lang="en-US" dirty="0"/>
              <a:t>Goal is to understand a credit report is more than just a score in the eyes of a lending institution in determining if a client is qualified and for how much.</a:t>
            </a:r>
          </a:p>
          <a:p>
            <a:pPr marL="0" indent="0">
              <a:buNone/>
            </a:pPr>
            <a:r>
              <a:rPr lang="en-US" dirty="0"/>
              <a:t>Factors to pay attention to</a:t>
            </a:r>
          </a:p>
          <a:p>
            <a:pPr marL="0" indent="0">
              <a:buNone/>
            </a:pPr>
            <a:r>
              <a:rPr lang="en-US" dirty="0"/>
              <a:t>Income vs Debt</a:t>
            </a:r>
          </a:p>
          <a:p>
            <a:pPr marL="0" indent="0">
              <a:buNone/>
            </a:pPr>
            <a:r>
              <a:rPr lang="en-US" dirty="0"/>
              <a:t>Utilization ratios of both secured and unsecured debt</a:t>
            </a:r>
          </a:p>
          <a:p>
            <a:pPr marL="0" indent="0">
              <a:buNone/>
            </a:pPr>
            <a:r>
              <a:rPr lang="en-US" dirty="0"/>
              <a:t>Unsecured Debt </a:t>
            </a:r>
          </a:p>
          <a:p>
            <a:pPr marL="0" indent="0">
              <a:buNone/>
            </a:pPr>
            <a:r>
              <a:rPr lang="en-US" dirty="0"/>
              <a:t>Longevity and Depth</a:t>
            </a:r>
          </a:p>
          <a:p>
            <a:pPr marL="0" indent="0">
              <a:buNone/>
            </a:pPr>
            <a:r>
              <a:rPr lang="en-US" dirty="0"/>
              <a:t>Late payments</a:t>
            </a:r>
          </a:p>
          <a:p>
            <a:pPr marL="0" indent="0">
              <a:buNone/>
            </a:pPr>
            <a:r>
              <a:rPr lang="en-US" dirty="0"/>
              <a:t>Recent inquiries, the number of them and the purpose of the inquiry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01066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29;p22">
            <a:extLst>
              <a:ext uri="{FF2B5EF4-FFF2-40B4-BE49-F238E27FC236}">
                <a16:creationId xmlns:a16="http://schemas.microsoft.com/office/drawing/2014/main" id="{1BBE1420-9B8C-4B99-8913-5362114CF747}"/>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3020807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24EE51-3099-42AA-8054-CF5DCCC368E9}"/>
              </a:ext>
            </a:extLst>
          </p:cNvPr>
          <p:cNvPicPr>
            <a:picLocks noChangeAspect="1"/>
          </p:cNvPicPr>
          <p:nvPr/>
        </p:nvPicPr>
        <p:blipFill>
          <a:blip r:embed="rId3"/>
          <a:stretch>
            <a:fillRect/>
          </a:stretch>
        </p:blipFill>
        <p:spPr>
          <a:xfrm>
            <a:off x="2659380" y="63246"/>
            <a:ext cx="6873240" cy="6731508"/>
          </a:xfrm>
          <a:prstGeom prst="rect">
            <a:avLst/>
          </a:prstGeom>
        </p:spPr>
      </p:pic>
    </p:spTree>
    <p:extLst>
      <p:ext uri="{BB962C8B-B14F-4D97-AF65-F5344CB8AC3E}">
        <p14:creationId xmlns:p14="http://schemas.microsoft.com/office/powerpoint/2010/main" val="215631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B8AE5-86B1-41A0-945D-2D2082A6FBF8}"/>
              </a:ext>
            </a:extLst>
          </p:cNvPr>
          <p:cNvSpPr>
            <a:spLocks noGrp="1"/>
          </p:cNvSpPr>
          <p:nvPr>
            <p:ph type="title"/>
          </p:nvPr>
        </p:nvSpPr>
        <p:spPr/>
        <p:txBody>
          <a:bodyPr/>
          <a:lstStyle/>
          <a:p>
            <a:r>
              <a:rPr lang="en-US" dirty="0"/>
              <a:t>The Qualified Prospect Profile</a:t>
            </a:r>
          </a:p>
        </p:txBody>
      </p:sp>
      <p:sp>
        <p:nvSpPr>
          <p:cNvPr id="3" name="Content Placeholder 2">
            <a:extLst>
              <a:ext uri="{FF2B5EF4-FFF2-40B4-BE49-F238E27FC236}">
                <a16:creationId xmlns:a16="http://schemas.microsoft.com/office/drawing/2014/main" id="{CFD3C5B9-A441-40B2-B3CF-4DE83150BCE8}"/>
              </a:ext>
            </a:extLst>
          </p:cNvPr>
          <p:cNvSpPr>
            <a:spLocks noGrp="1"/>
          </p:cNvSpPr>
          <p:nvPr>
            <p:ph idx="1"/>
          </p:nvPr>
        </p:nvSpPr>
        <p:spPr/>
        <p:txBody>
          <a:bodyPr>
            <a:normAutofit fontScale="92500" lnSpcReduction="20000"/>
          </a:bodyPr>
          <a:lstStyle/>
          <a:p>
            <a:pPr>
              <a:buFont typeface="Wingdings" panose="05000000000000000000" pitchFamily="2" charset="2"/>
              <a:buChar char="ü"/>
            </a:pPr>
            <a:r>
              <a:rPr lang="en-US" dirty="0"/>
              <a:t>Has good credit (trust and verify) Ask questions, apply knowledge, refer to Funding Strategist</a:t>
            </a:r>
          </a:p>
          <a:p>
            <a:pPr>
              <a:buFont typeface="Wingdings" panose="05000000000000000000" pitchFamily="2" charset="2"/>
              <a:buChar char="ü"/>
            </a:pPr>
            <a:r>
              <a:rPr lang="en-US" dirty="0"/>
              <a:t>Has available liquidity ( cash, stocks &amp; bonds, IRA/401K, ) For minimum SBA loan of 50k needs roughly 10k cash and 50k in reserve</a:t>
            </a:r>
          </a:p>
          <a:p>
            <a:pPr>
              <a:buFont typeface="Wingdings" panose="05000000000000000000" pitchFamily="2" charset="2"/>
              <a:buChar char="ü"/>
            </a:pPr>
            <a:r>
              <a:rPr lang="en-US" dirty="0"/>
              <a:t>Has income</a:t>
            </a:r>
          </a:p>
          <a:p>
            <a:pPr>
              <a:buFont typeface="Wingdings" panose="05000000000000000000" pitchFamily="2" charset="2"/>
              <a:buChar char="ü"/>
            </a:pPr>
            <a:r>
              <a:rPr lang="en-US" dirty="0"/>
              <a:t>Has a good debt to income ratio ( has enough income to pay the bills, can carry a loan payment, with funds left over)</a:t>
            </a:r>
          </a:p>
          <a:p>
            <a:pPr>
              <a:buFont typeface="Wingdings" panose="05000000000000000000" pitchFamily="2" charset="2"/>
              <a:buChar char="ü"/>
            </a:pPr>
            <a:r>
              <a:rPr lang="en-US" dirty="0"/>
              <a:t>Has 5 years credit history and depth.</a:t>
            </a:r>
          </a:p>
          <a:p>
            <a:pPr>
              <a:buFont typeface="Wingdings" panose="05000000000000000000" pitchFamily="2" charset="2"/>
              <a:buChar char="ü"/>
            </a:pPr>
            <a:r>
              <a:rPr lang="en-US" dirty="0"/>
              <a:t>Is not over-extended on credit cards (all credit cards carry less than 35% or less debt to credit limit)</a:t>
            </a:r>
          </a:p>
          <a:p>
            <a:pPr>
              <a:buFont typeface="Wingdings" panose="05000000000000000000" pitchFamily="2" charset="2"/>
              <a:buChar char="ü"/>
            </a:pPr>
            <a:r>
              <a:rPr lang="en-US" dirty="0"/>
              <a:t>Is a US Citizen or Green card holder.</a:t>
            </a:r>
          </a:p>
          <a:p>
            <a:pPr>
              <a:buFont typeface="Wingdings" panose="05000000000000000000" pitchFamily="2" charset="2"/>
              <a:buChar char="ü"/>
            </a:pPr>
            <a:r>
              <a:rPr lang="en-US" dirty="0"/>
              <a:t>Less than 1 or two late payments especially in the last 5 years. Especially nothing recent and any others resolved not settled for less.</a:t>
            </a:r>
          </a:p>
        </p:txBody>
      </p:sp>
    </p:spTree>
    <p:extLst>
      <p:ext uri="{BB962C8B-B14F-4D97-AF65-F5344CB8AC3E}">
        <p14:creationId xmlns:p14="http://schemas.microsoft.com/office/powerpoint/2010/main" val="3165907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18139-8CB0-4021-92DB-D1EFA20F3C52}"/>
              </a:ext>
            </a:extLst>
          </p:cNvPr>
          <p:cNvSpPr>
            <a:spLocks noGrp="1"/>
          </p:cNvSpPr>
          <p:nvPr>
            <p:ph type="title"/>
          </p:nvPr>
        </p:nvSpPr>
        <p:spPr/>
        <p:txBody>
          <a:bodyPr/>
          <a:lstStyle/>
          <a:p>
            <a:pPr algn="ctr"/>
            <a:r>
              <a:rPr lang="en-US" dirty="0"/>
              <a:t>Questions</a:t>
            </a:r>
          </a:p>
        </p:txBody>
      </p:sp>
      <p:sp>
        <p:nvSpPr>
          <p:cNvPr id="3" name="Content Placeholder 2">
            <a:extLst>
              <a:ext uri="{FF2B5EF4-FFF2-40B4-BE49-F238E27FC236}">
                <a16:creationId xmlns:a16="http://schemas.microsoft.com/office/drawing/2014/main" id="{D728984A-B5DB-4A10-96B1-EEAD881E01E2}"/>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55892471"/>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269</TotalTime>
  <Words>955</Words>
  <Application>Microsoft Office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Modern Love</vt:lpstr>
      <vt:lpstr>The Hand</vt:lpstr>
      <vt:lpstr>Wingdings</vt:lpstr>
      <vt:lpstr>SketchyVTI</vt:lpstr>
      <vt:lpstr>Franchise Consulting &amp; Funding Module 1</vt:lpstr>
      <vt:lpstr>1st opportunity to qualify</vt:lpstr>
      <vt:lpstr>Non-Threatening Qualifying Questions</vt:lpstr>
      <vt:lpstr>Example: Financial Profile</vt:lpstr>
      <vt:lpstr>PowerPoint Presentation</vt:lpstr>
      <vt:lpstr>PowerPoint Presentation</vt:lpstr>
      <vt:lpstr>The Qualified Prospect Profile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Franchise Consulting &amp; Funding Module 1</dc:title>
  <dc:creator>Al Lesko</dc:creator>
  <cp:lastModifiedBy>Al Lesko</cp:lastModifiedBy>
  <cp:revision>1</cp:revision>
  <dcterms:created xsi:type="dcterms:W3CDTF">2022-03-28T14:04:27Z</dcterms:created>
  <dcterms:modified xsi:type="dcterms:W3CDTF">2022-03-28T18:33:33Z</dcterms:modified>
</cp:coreProperties>
</file>