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59" r:id="rId4"/>
    <p:sldId id="264" r:id="rId5"/>
    <p:sldId id="262" r:id="rId6"/>
    <p:sldId id="261" r:id="rId7"/>
    <p:sldId id="265"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2" d="100"/>
          <a:sy n="112" d="100"/>
        </p:scale>
        <p:origin x="4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610D73-DA9C-4A01-933F-E9D92E9C1161}" type="datetimeFigureOut">
              <a:rPr lang="en-US" smtClean="0"/>
              <a:t>3/28/2022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F9CCAB-D8C2-48ED-8A9A-F0266B61A4E9}" type="slidenum">
              <a:rPr lang="en-US" smtClean="0"/>
              <a:t>‹#›</a:t>
            </a:fld>
            <a:endParaRPr lang="en-US" dirty="0"/>
          </a:p>
        </p:txBody>
      </p:sp>
    </p:spTree>
    <p:extLst>
      <p:ext uri="{BB962C8B-B14F-4D97-AF65-F5344CB8AC3E}">
        <p14:creationId xmlns:p14="http://schemas.microsoft.com/office/powerpoint/2010/main" val="971017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9AC2-6716-4A07-90A4-A7154BB4BA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7A927B-882D-4C6A-8132-4B4A66BBCE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1EC9DE-7921-4E1A-849A-CC4708168C63}"/>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5" name="Footer Placeholder 4">
            <a:extLst>
              <a:ext uri="{FF2B5EF4-FFF2-40B4-BE49-F238E27FC236}">
                <a16:creationId xmlns:a16="http://schemas.microsoft.com/office/drawing/2014/main" id="{DF9EE794-F00E-46D5-8A37-360D49F201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57E02D-941C-4B22-9330-0D9F85FE3119}"/>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2928308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3BB28-598B-411B-A381-DF14BD1B5D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0F9DD9-27F3-49C3-A853-D38CFF4B6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2D25F9-E6F5-47F0-8BD8-524C31AC275A}"/>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5" name="Footer Placeholder 4">
            <a:extLst>
              <a:ext uri="{FF2B5EF4-FFF2-40B4-BE49-F238E27FC236}">
                <a16:creationId xmlns:a16="http://schemas.microsoft.com/office/drawing/2014/main" id="{9C3B7F17-99BF-4FA1-846D-550A5FEC94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F5F539-1AAA-479C-A2DB-F05E0E0BC19B}"/>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243917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D762A-3D98-41D1-910A-D55FAD8E3D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82496C-DC17-4893-B4C2-6E7F7894D5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279B13-7399-4988-AB51-E6D05E8735AF}"/>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5" name="Footer Placeholder 4">
            <a:extLst>
              <a:ext uri="{FF2B5EF4-FFF2-40B4-BE49-F238E27FC236}">
                <a16:creationId xmlns:a16="http://schemas.microsoft.com/office/drawing/2014/main" id="{CD6AF7C5-09CA-45CA-B719-B8A144C40A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B62BFE6-4716-4113-9769-5C221C2E251E}"/>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3102560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B2D71-34DA-4F2C-AA73-3EA4199969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46497-93C3-4B66-B601-954E404D7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44FFBF-DA5A-44D3-B425-BED65C5423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4759A5-F361-4D69-B46E-94D5123131B8}"/>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6" name="Footer Placeholder 5">
            <a:extLst>
              <a:ext uri="{FF2B5EF4-FFF2-40B4-BE49-F238E27FC236}">
                <a16:creationId xmlns:a16="http://schemas.microsoft.com/office/drawing/2014/main" id="{9B89BA02-2AC2-4F86-8EA0-022D4432AA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7566931-8F6D-424B-B18A-39887882479C}"/>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2404112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77F8-6757-4F5C-A5E1-7A36DDBFEF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E60017-452E-46B4-B8EF-4C04EAE247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D4E7D9-8A93-4360-9623-1C6840FF10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66E209-0D20-4FE1-8680-6DC80B52AA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E51FA5-E3FA-409A-9D89-A0A9B2E173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854259-11A9-4CD3-8912-B3B3E6FDCD26}"/>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8" name="Footer Placeholder 7">
            <a:extLst>
              <a:ext uri="{FF2B5EF4-FFF2-40B4-BE49-F238E27FC236}">
                <a16:creationId xmlns:a16="http://schemas.microsoft.com/office/drawing/2014/main" id="{7C2D25AE-F0C9-489A-AC1C-D55AF41626C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C89DC60-38F0-4A3D-86C2-EE5FF1DDF311}"/>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26212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15FA-0497-47B1-9834-990E60BCD9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6914C9-FBEF-4C31-ABD2-A826582CC918}"/>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4" name="Footer Placeholder 3">
            <a:extLst>
              <a:ext uri="{FF2B5EF4-FFF2-40B4-BE49-F238E27FC236}">
                <a16:creationId xmlns:a16="http://schemas.microsoft.com/office/drawing/2014/main" id="{240F64E4-963B-4504-B251-984A4613950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926F187-8149-4EB2-82FC-C762B893DC5F}"/>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691633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500494-D4F5-41FB-A1CE-F5C7C7B8EC5F}"/>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3" name="Footer Placeholder 2">
            <a:extLst>
              <a:ext uri="{FF2B5EF4-FFF2-40B4-BE49-F238E27FC236}">
                <a16:creationId xmlns:a16="http://schemas.microsoft.com/office/drawing/2014/main" id="{AE373E3E-65D6-4C12-8255-D0B92A19451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491FC40-1802-4ACE-9205-EF004C05653E}"/>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1234679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F491-E367-4D9F-A323-41FCFE3262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0459C1-6E82-4673-A16E-4EF9E1A5EF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085F04-D6D4-4677-A9BC-CE0D170E25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17A2F9-5DBE-43B1-87EF-F86E71EF14D0}"/>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6" name="Footer Placeholder 5">
            <a:extLst>
              <a:ext uri="{FF2B5EF4-FFF2-40B4-BE49-F238E27FC236}">
                <a16:creationId xmlns:a16="http://schemas.microsoft.com/office/drawing/2014/main" id="{C744B103-9C5E-40D2-91AF-C1BD94C010E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5B3A25-B9FC-48FA-B37D-ECAC7F905E04}"/>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3714677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3209D-D42F-4969-A74B-C536C85B65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568490-E1A2-4139-8DDB-8F1729E2A2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72E380F-3628-449A-B95B-DF99AF35B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8A84EB-87DB-4CCF-8E62-7FE35ED716A7}"/>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6" name="Footer Placeholder 5">
            <a:extLst>
              <a:ext uri="{FF2B5EF4-FFF2-40B4-BE49-F238E27FC236}">
                <a16:creationId xmlns:a16="http://schemas.microsoft.com/office/drawing/2014/main" id="{8C4612DE-6455-4224-8ACE-F101F71F63F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FA3FEB1-E99F-4814-98D4-A0A5C6CF7761}"/>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15182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2940-A726-44AE-8367-1420CF5D2E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1C29C4-60F9-4202-8DE3-F944A70DBC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DC68F1-259F-460A-B0E1-3DA3DA99C871}"/>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5" name="Footer Placeholder 4">
            <a:extLst>
              <a:ext uri="{FF2B5EF4-FFF2-40B4-BE49-F238E27FC236}">
                <a16:creationId xmlns:a16="http://schemas.microsoft.com/office/drawing/2014/main" id="{83D29489-4503-4B77-96B3-55EEC6DAAB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C41E13-0CC1-456A-A071-AF2A140DA4C9}"/>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4263938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94D0B4-CB51-48AB-B880-2068F88434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94CCC9-080A-4C3B-A617-490A2D9CA3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CED76A-5BE7-4A27-BE42-D4EF0DB1FE0A}"/>
              </a:ext>
            </a:extLst>
          </p:cNvPr>
          <p:cNvSpPr>
            <a:spLocks noGrp="1"/>
          </p:cNvSpPr>
          <p:nvPr>
            <p:ph type="dt" sz="half" idx="10"/>
          </p:nvPr>
        </p:nvSpPr>
        <p:spPr/>
        <p:txBody>
          <a:bodyPr/>
          <a:lstStyle/>
          <a:p>
            <a:fld id="{0EAB66E3-0B25-4F8C-871B-E3D98C1A0EC1}" type="datetimeFigureOut">
              <a:rPr lang="en-US" smtClean="0"/>
              <a:t>3/28/2022</a:t>
            </a:fld>
            <a:endParaRPr lang="en-US" dirty="0"/>
          </a:p>
        </p:txBody>
      </p:sp>
      <p:sp>
        <p:nvSpPr>
          <p:cNvPr id="5" name="Footer Placeholder 4">
            <a:extLst>
              <a:ext uri="{FF2B5EF4-FFF2-40B4-BE49-F238E27FC236}">
                <a16:creationId xmlns:a16="http://schemas.microsoft.com/office/drawing/2014/main" id="{633408A1-693E-4783-8477-AD73DE6E43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52FFB6-EC52-4C89-8208-1132CD4C82E8}"/>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597624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97C8BB-A85E-444C-A87B-124A817573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BBE2F5-31F1-4799-9D89-9D533305DF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ED75B-4586-49C1-9AF5-69AF547856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B66E3-0B25-4F8C-871B-E3D98C1A0EC1}" type="datetimeFigureOut">
              <a:rPr lang="en-US" smtClean="0"/>
              <a:t>3/28/2022</a:t>
            </a:fld>
            <a:endParaRPr lang="en-US" dirty="0"/>
          </a:p>
        </p:txBody>
      </p:sp>
      <p:sp>
        <p:nvSpPr>
          <p:cNvPr id="5" name="Footer Placeholder 4">
            <a:extLst>
              <a:ext uri="{FF2B5EF4-FFF2-40B4-BE49-F238E27FC236}">
                <a16:creationId xmlns:a16="http://schemas.microsoft.com/office/drawing/2014/main" id="{84FE7EF3-E092-474A-AD4F-1F340BCDE3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628B294-E847-4AC7-87D6-B1604B4107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3DE18A-D5BA-41E7-A915-6569E224235D}" type="slidenum">
              <a:rPr lang="en-US" smtClean="0"/>
              <a:t>‹#›</a:t>
            </a:fld>
            <a:endParaRPr lang="en-US" dirty="0"/>
          </a:p>
        </p:txBody>
      </p:sp>
    </p:spTree>
    <p:extLst>
      <p:ext uri="{BB962C8B-B14F-4D97-AF65-F5344CB8AC3E}">
        <p14:creationId xmlns:p14="http://schemas.microsoft.com/office/powerpoint/2010/main" val="3596770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sba.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9D57C-B811-4E47-83E1-1C613AC2D55A}"/>
              </a:ext>
            </a:extLst>
          </p:cNvPr>
          <p:cNvSpPr>
            <a:spLocks noGrp="1"/>
          </p:cNvSpPr>
          <p:nvPr>
            <p:ph type="ctrTitle"/>
          </p:nvPr>
        </p:nvSpPr>
        <p:spPr>
          <a:xfrm>
            <a:off x="1524000" y="1122363"/>
            <a:ext cx="9144000" cy="1962743"/>
          </a:xfrm>
        </p:spPr>
        <p:txBody>
          <a:bodyPr>
            <a:normAutofit/>
          </a:bodyPr>
          <a:lstStyle/>
          <a:p>
            <a:r>
              <a:rPr lang="en-US" b="0" i="0" dirty="0">
                <a:solidFill>
                  <a:srgbClr val="222222"/>
                </a:solidFill>
                <a:effectLst/>
                <a:latin typeface="Arial" panose="020B0604020202020204" pitchFamily="34" charset="0"/>
              </a:rPr>
              <a:t>SBA loan qualifications &amp; Bank policies </a:t>
            </a:r>
            <a:endParaRPr lang="en-US" dirty="0"/>
          </a:p>
        </p:txBody>
      </p:sp>
      <p:sp>
        <p:nvSpPr>
          <p:cNvPr id="3" name="Subtitle 2">
            <a:extLst>
              <a:ext uri="{FF2B5EF4-FFF2-40B4-BE49-F238E27FC236}">
                <a16:creationId xmlns:a16="http://schemas.microsoft.com/office/drawing/2014/main" id="{9E9DEBBC-DAAD-45AB-A1E4-29365D52B68A}"/>
              </a:ext>
            </a:extLst>
          </p:cNvPr>
          <p:cNvSpPr>
            <a:spLocks noGrp="1"/>
          </p:cNvSpPr>
          <p:nvPr>
            <p:ph type="subTitle" idx="1"/>
          </p:nvPr>
        </p:nvSpPr>
        <p:spPr/>
        <p:txBody>
          <a:bodyPr>
            <a:normAutofit/>
          </a:bodyPr>
          <a:lstStyle/>
          <a:p>
            <a:r>
              <a:rPr lang="en-US" sz="3600" dirty="0"/>
              <a:t>What do they have to do with each other?</a:t>
            </a:r>
          </a:p>
          <a:p>
            <a:r>
              <a:rPr lang="en-US" sz="3600" dirty="0"/>
              <a:t>Module 2</a:t>
            </a:r>
          </a:p>
        </p:txBody>
      </p:sp>
    </p:spTree>
    <p:extLst>
      <p:ext uri="{BB962C8B-B14F-4D97-AF65-F5344CB8AC3E}">
        <p14:creationId xmlns:p14="http://schemas.microsoft.com/office/powerpoint/2010/main" val="573942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C4CC8-1B3F-4946-991C-14EB7BCE138C}"/>
              </a:ext>
            </a:extLst>
          </p:cNvPr>
          <p:cNvSpPr>
            <a:spLocks noGrp="1"/>
          </p:cNvSpPr>
          <p:nvPr>
            <p:ph type="title"/>
          </p:nvPr>
        </p:nvSpPr>
        <p:spPr/>
        <p:txBody>
          <a:bodyPr/>
          <a:lstStyle/>
          <a:p>
            <a:pPr algn="ctr"/>
            <a:r>
              <a:rPr lang="en-US" dirty="0"/>
              <a:t>Is there a difference?</a:t>
            </a:r>
          </a:p>
        </p:txBody>
      </p:sp>
      <p:sp>
        <p:nvSpPr>
          <p:cNvPr id="3" name="Content Placeholder 2">
            <a:extLst>
              <a:ext uri="{FF2B5EF4-FFF2-40B4-BE49-F238E27FC236}">
                <a16:creationId xmlns:a16="http://schemas.microsoft.com/office/drawing/2014/main" id="{268FA56A-D8CC-4010-A8AE-DD94473D7536}"/>
              </a:ext>
            </a:extLst>
          </p:cNvPr>
          <p:cNvSpPr>
            <a:spLocks noGrp="1"/>
          </p:cNvSpPr>
          <p:nvPr>
            <p:ph idx="1"/>
          </p:nvPr>
        </p:nvSpPr>
        <p:spPr>
          <a:xfrm>
            <a:off x="838200" y="1391478"/>
            <a:ext cx="10515600" cy="4785485"/>
          </a:xfrm>
        </p:spPr>
        <p:txBody>
          <a:bodyPr>
            <a:normAutofit lnSpcReduction="10000"/>
          </a:bodyPr>
          <a:lstStyle/>
          <a:p>
            <a:r>
              <a:rPr lang="en-US" sz="2100" dirty="0"/>
              <a:t>The SBA website </a:t>
            </a:r>
            <a:r>
              <a:rPr lang="en-US" sz="2100" dirty="0">
                <a:hlinkClick r:id="rId2"/>
              </a:rPr>
              <a:t>https://www.sba.gov/</a:t>
            </a:r>
            <a:r>
              <a:rPr lang="en-US" sz="2100" dirty="0"/>
              <a:t> lists the offerings and basic terms. Even lists banks that participate in the SBA loans. However, the SBA are not the lenders (exceptions exist) for start ups and existing businesses. It is the banks that fund the loan.</a:t>
            </a:r>
          </a:p>
          <a:p>
            <a:r>
              <a:rPr lang="en-US" sz="2100" dirty="0"/>
              <a:t>The banks are backed by the SBA for the loans granted to applicants that meet the SBA requirements and the banks individual policies. </a:t>
            </a:r>
          </a:p>
          <a:p>
            <a:r>
              <a:rPr lang="en-US" sz="2100" dirty="0"/>
              <a:t>Therefore, a greater importance needs to be placed on the bank chosen for your clients to increase their chances of approval.</a:t>
            </a:r>
          </a:p>
          <a:p>
            <a:r>
              <a:rPr lang="en-US" sz="2100" dirty="0"/>
              <a:t>Mitigating factors include but are not limited to the following: </a:t>
            </a:r>
          </a:p>
          <a:p>
            <a:pPr lvl="1"/>
            <a:r>
              <a:rPr lang="en-US" sz="2100" dirty="0"/>
              <a:t>Size of the loan (banks have preferences).</a:t>
            </a:r>
          </a:p>
          <a:p>
            <a:pPr lvl="1"/>
            <a:r>
              <a:rPr lang="en-US" sz="2100" dirty="0"/>
              <a:t>Type of business</a:t>
            </a:r>
          </a:p>
          <a:p>
            <a:pPr lvl="1"/>
            <a:r>
              <a:rPr lang="en-US" sz="2100" dirty="0"/>
              <a:t>Specifics of the use of funds</a:t>
            </a:r>
          </a:p>
          <a:p>
            <a:pPr lvl="1"/>
            <a:r>
              <a:rPr lang="en-US" sz="2100" dirty="0"/>
              <a:t>Applicant’s experience</a:t>
            </a:r>
          </a:p>
          <a:p>
            <a:pPr lvl="1"/>
            <a:r>
              <a:rPr lang="en-US" sz="2100" dirty="0"/>
              <a:t>Franchise success/failure rate</a:t>
            </a:r>
          </a:p>
          <a:p>
            <a:pPr lvl="1"/>
            <a:r>
              <a:rPr lang="en-US" sz="2100" dirty="0"/>
              <a:t>Bank’s portfolio performance</a:t>
            </a:r>
          </a:p>
          <a:p>
            <a:pPr lvl="1"/>
            <a:r>
              <a:rPr lang="en-US" sz="2100" dirty="0"/>
              <a:t>Sometime just because they don’t want to</a:t>
            </a:r>
          </a:p>
          <a:p>
            <a:pPr lvl="1"/>
            <a:endParaRPr lang="en-US" sz="2100" dirty="0"/>
          </a:p>
          <a:p>
            <a:pPr lvl="1"/>
            <a:endParaRPr lang="en-US" dirty="0"/>
          </a:p>
        </p:txBody>
      </p:sp>
    </p:spTree>
    <p:extLst>
      <p:ext uri="{BB962C8B-B14F-4D97-AF65-F5344CB8AC3E}">
        <p14:creationId xmlns:p14="http://schemas.microsoft.com/office/powerpoint/2010/main" val="1497553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0AA1-6225-46D1-8E03-1D48A9F19D64}"/>
              </a:ext>
            </a:extLst>
          </p:cNvPr>
          <p:cNvSpPr>
            <a:spLocks noGrp="1"/>
          </p:cNvSpPr>
          <p:nvPr>
            <p:ph type="title"/>
          </p:nvPr>
        </p:nvSpPr>
        <p:spPr>
          <a:xfrm>
            <a:off x="839788" y="365125"/>
            <a:ext cx="10515600" cy="453859"/>
          </a:xfrm>
        </p:spPr>
        <p:txBody>
          <a:bodyPr>
            <a:normAutofit fontScale="90000"/>
          </a:bodyPr>
          <a:lstStyle/>
          <a:p>
            <a:pPr algn="ctr"/>
            <a:r>
              <a:rPr lang="en-US" b="1" dirty="0"/>
              <a:t>General Bank Considerations to Review</a:t>
            </a:r>
          </a:p>
        </p:txBody>
      </p:sp>
      <p:sp>
        <p:nvSpPr>
          <p:cNvPr id="3" name="Text Placeholder 2">
            <a:extLst>
              <a:ext uri="{FF2B5EF4-FFF2-40B4-BE49-F238E27FC236}">
                <a16:creationId xmlns:a16="http://schemas.microsoft.com/office/drawing/2014/main" id="{EBC06BBB-03D9-44F5-9F46-687ACC099106}"/>
              </a:ext>
            </a:extLst>
          </p:cNvPr>
          <p:cNvSpPr>
            <a:spLocks noGrp="1"/>
          </p:cNvSpPr>
          <p:nvPr>
            <p:ph type="body" idx="1"/>
          </p:nvPr>
        </p:nvSpPr>
        <p:spPr>
          <a:xfrm>
            <a:off x="839788" y="914401"/>
            <a:ext cx="5157787" cy="556591"/>
          </a:xfrm>
        </p:spPr>
        <p:txBody>
          <a:bodyPr>
            <a:noAutofit/>
          </a:bodyPr>
          <a:lstStyle/>
          <a:p>
            <a:pPr algn="ctr"/>
            <a:r>
              <a:rPr lang="en-US" sz="3200" dirty="0"/>
              <a:t>SBA Express </a:t>
            </a:r>
          </a:p>
        </p:txBody>
      </p:sp>
      <p:sp>
        <p:nvSpPr>
          <p:cNvPr id="4" name="Content Placeholder 3">
            <a:extLst>
              <a:ext uri="{FF2B5EF4-FFF2-40B4-BE49-F238E27FC236}">
                <a16:creationId xmlns:a16="http://schemas.microsoft.com/office/drawing/2014/main" id="{F378758D-883F-4404-90F5-C251B40FC465}"/>
              </a:ext>
            </a:extLst>
          </p:cNvPr>
          <p:cNvSpPr>
            <a:spLocks noGrp="1"/>
          </p:cNvSpPr>
          <p:nvPr>
            <p:ph sz="half" idx="2"/>
          </p:nvPr>
        </p:nvSpPr>
        <p:spPr>
          <a:xfrm>
            <a:off x="839788" y="1566410"/>
            <a:ext cx="5180013" cy="5009320"/>
          </a:xfrm>
        </p:spPr>
        <p:txBody>
          <a:bodyPr>
            <a:normAutofit fontScale="25000" lnSpcReduction="20000"/>
          </a:bodyPr>
          <a:lstStyle/>
          <a:p>
            <a:r>
              <a:rPr lang="en-US" sz="4800" b="1" dirty="0"/>
              <a:t>Complete Credit Report &amp; Score of 680 or better.</a:t>
            </a:r>
          </a:p>
          <a:p>
            <a:r>
              <a:rPr lang="en-US" sz="4800" b="1" dirty="0"/>
              <a:t>11.1% cash to inject into the business and 50k or 20% in reserve liquidity. (Cash, Stocks &amp; Bonds</a:t>
            </a:r>
          </a:p>
          <a:p>
            <a:r>
              <a:rPr lang="en-US" sz="4800" b="1" dirty="0"/>
              <a:t>SBA backs the loan 50%</a:t>
            </a:r>
          </a:p>
          <a:p>
            <a:r>
              <a:rPr lang="en-US" sz="4800" b="1" dirty="0"/>
              <a:t>Debt to Income ratio</a:t>
            </a:r>
          </a:p>
          <a:p>
            <a:r>
              <a:rPr lang="en-US" sz="4800" b="1" dirty="0"/>
              <a:t>Total Household Income</a:t>
            </a:r>
          </a:p>
          <a:p>
            <a:r>
              <a:rPr lang="en-US" sz="4800" b="1" dirty="0"/>
              <a:t>Assets (Liquidity) too much or too little can be a disqualifier</a:t>
            </a:r>
          </a:p>
          <a:p>
            <a:r>
              <a:rPr lang="en-US" sz="4800" b="1" dirty="0"/>
              <a:t>5 years of Credit Longevity &amp; Depth in credit history</a:t>
            </a:r>
          </a:p>
          <a:p>
            <a:r>
              <a:rPr lang="en-US" sz="4800" b="1" dirty="0"/>
              <a:t>Payment history of the applicant</a:t>
            </a:r>
          </a:p>
          <a:p>
            <a:r>
              <a:rPr lang="en-US" sz="4800" b="1" dirty="0"/>
              <a:t>Any Derogatory issue on the clients </a:t>
            </a:r>
          </a:p>
          <a:p>
            <a:r>
              <a:rPr lang="en-US" sz="4800" b="1" dirty="0"/>
              <a:t>Generally, for Start ups (no build outs).</a:t>
            </a:r>
          </a:p>
          <a:p>
            <a:r>
              <a:rPr lang="en-US" sz="4800" b="1" dirty="0"/>
              <a:t>Resume (Managerial Experience)</a:t>
            </a:r>
          </a:p>
          <a:p>
            <a:r>
              <a:rPr lang="en-US" sz="4800" b="1" dirty="0"/>
              <a:t>Personal Financial Statement</a:t>
            </a:r>
          </a:p>
          <a:p>
            <a:r>
              <a:rPr lang="en-US" sz="4800" b="1" dirty="0"/>
              <a:t>3 years Tax Returns (Biz &amp; Personal)</a:t>
            </a:r>
          </a:p>
          <a:p>
            <a:r>
              <a:rPr lang="en-US" sz="4800" b="1" dirty="0"/>
              <a:t>2 years of Projections (pro-forma) Bank Provides Template in most cases. Simple Business plan on bank template</a:t>
            </a:r>
          </a:p>
          <a:p>
            <a:r>
              <a:rPr lang="en-US" sz="4800" b="1" dirty="0"/>
              <a:t>No Felony convictions or Judgements in applicant’s history</a:t>
            </a:r>
          </a:p>
          <a:p>
            <a:r>
              <a:rPr lang="en-US" sz="4800" b="1" dirty="0"/>
              <a:t>Entity documentation, Articles of Information must match application and the industry on the loan application. Also, FDD &amp; Agreement</a:t>
            </a:r>
          </a:p>
          <a:p>
            <a:endParaRPr lang="en-US" sz="1900" dirty="0"/>
          </a:p>
          <a:p>
            <a:endParaRPr lang="en-US" sz="1900" dirty="0"/>
          </a:p>
          <a:p>
            <a:endParaRPr lang="en-US" sz="1900" dirty="0"/>
          </a:p>
          <a:p>
            <a:endParaRPr lang="en-US" dirty="0"/>
          </a:p>
        </p:txBody>
      </p:sp>
      <p:sp>
        <p:nvSpPr>
          <p:cNvPr id="5" name="Text Placeholder 4">
            <a:extLst>
              <a:ext uri="{FF2B5EF4-FFF2-40B4-BE49-F238E27FC236}">
                <a16:creationId xmlns:a16="http://schemas.microsoft.com/office/drawing/2014/main" id="{F700D086-D9C4-4568-8D9B-48593CED6238}"/>
              </a:ext>
            </a:extLst>
          </p:cNvPr>
          <p:cNvSpPr>
            <a:spLocks noGrp="1"/>
          </p:cNvSpPr>
          <p:nvPr>
            <p:ph type="body" sz="quarter" idx="3"/>
          </p:nvPr>
        </p:nvSpPr>
        <p:spPr>
          <a:xfrm>
            <a:off x="6172200" y="914401"/>
            <a:ext cx="5183188" cy="556591"/>
          </a:xfrm>
        </p:spPr>
        <p:txBody>
          <a:bodyPr>
            <a:normAutofit fontScale="25000" lnSpcReduction="20000"/>
          </a:bodyPr>
          <a:lstStyle/>
          <a:p>
            <a:r>
              <a:rPr lang="en-US" sz="2400" dirty="0">
                <a:solidFill>
                  <a:srgbClr val="FFFFFF"/>
                </a:solidFill>
                <a:latin typeface="Roboto"/>
                <a:ea typeface="Roboto"/>
                <a:cs typeface="Roboto"/>
                <a:sym typeface="Roboto"/>
              </a:rPr>
              <a:t>SBA 7A Loan Requirements:</a:t>
            </a:r>
          </a:p>
          <a:p>
            <a:r>
              <a:rPr lang="en-US" sz="2400" dirty="0">
                <a:solidFill>
                  <a:srgbClr val="FFFFFF"/>
                </a:solidFill>
                <a:latin typeface="Roboto"/>
                <a:ea typeface="Roboto"/>
                <a:cs typeface="Roboto"/>
                <a:sym typeface="Roboto"/>
              </a:rPr>
              <a:t>SBA 7A Loan Requirements:</a:t>
            </a:r>
          </a:p>
          <a:p>
            <a:pPr algn="ctr"/>
            <a:r>
              <a:rPr lang="en-US" sz="12800" dirty="0"/>
              <a:t>SBA 7A </a:t>
            </a:r>
          </a:p>
        </p:txBody>
      </p:sp>
      <p:sp>
        <p:nvSpPr>
          <p:cNvPr id="6" name="Content Placeholder 5">
            <a:extLst>
              <a:ext uri="{FF2B5EF4-FFF2-40B4-BE49-F238E27FC236}">
                <a16:creationId xmlns:a16="http://schemas.microsoft.com/office/drawing/2014/main" id="{89E6D07E-E930-4B80-9C62-8E07003F0650}"/>
              </a:ext>
            </a:extLst>
          </p:cNvPr>
          <p:cNvSpPr>
            <a:spLocks noGrp="1"/>
          </p:cNvSpPr>
          <p:nvPr>
            <p:ph sz="quarter" idx="4"/>
          </p:nvPr>
        </p:nvSpPr>
        <p:spPr>
          <a:xfrm>
            <a:off x="6172200" y="1566410"/>
            <a:ext cx="5180012" cy="4778732"/>
          </a:xfrm>
        </p:spPr>
        <p:txBody>
          <a:bodyPr>
            <a:noAutofit/>
          </a:bodyPr>
          <a:lstStyle/>
          <a:p>
            <a:r>
              <a:rPr lang="en-US" sz="1100" b="1" dirty="0"/>
              <a:t>Complete Credit Report &amp; Score of 680 or better.</a:t>
            </a:r>
          </a:p>
          <a:p>
            <a:r>
              <a:rPr lang="en-US" sz="1100" b="1" dirty="0"/>
              <a:t>Generally, 20% cash injected in the business, 20% in liquid reserves. Some Industries require less. </a:t>
            </a:r>
          </a:p>
          <a:p>
            <a:r>
              <a:rPr lang="en-US" sz="1100" b="1" dirty="0"/>
              <a:t>SBA backs the loan up to 90%</a:t>
            </a:r>
          </a:p>
          <a:p>
            <a:r>
              <a:rPr lang="en-US" sz="1100" b="1" dirty="0"/>
              <a:t>Debt to Income ratio</a:t>
            </a:r>
          </a:p>
          <a:p>
            <a:r>
              <a:rPr lang="en-US" sz="1100" b="1" dirty="0"/>
              <a:t>Total Household Income</a:t>
            </a:r>
          </a:p>
          <a:p>
            <a:r>
              <a:rPr lang="en-US" sz="1100" b="1" dirty="0"/>
              <a:t>Assets (Liquidity) too much or too little can be a disqualifier</a:t>
            </a:r>
          </a:p>
          <a:p>
            <a:r>
              <a:rPr lang="en-US" sz="1100" b="1" dirty="0"/>
              <a:t>5 years of Credit Longevity &amp; Depth in credit history</a:t>
            </a:r>
          </a:p>
          <a:p>
            <a:r>
              <a:rPr lang="en-US" sz="1100" b="1" dirty="0"/>
              <a:t>Payment history of the applicant</a:t>
            </a:r>
          </a:p>
          <a:p>
            <a:r>
              <a:rPr lang="en-US" sz="1100" b="1" dirty="0"/>
              <a:t>Any Derogatory issues with the client</a:t>
            </a:r>
          </a:p>
          <a:p>
            <a:r>
              <a:rPr lang="en-US" sz="1100" b="1" dirty="0"/>
              <a:t>Used for Resales, Start ups, Expansions, and build outs</a:t>
            </a:r>
          </a:p>
          <a:p>
            <a:r>
              <a:rPr lang="en-US" sz="1100" b="1" dirty="0"/>
              <a:t>Resume (Managerial Experience)</a:t>
            </a:r>
          </a:p>
          <a:p>
            <a:r>
              <a:rPr lang="en-US" sz="1100" b="1" dirty="0"/>
              <a:t>Personal Financial Statement</a:t>
            </a:r>
          </a:p>
          <a:p>
            <a:r>
              <a:rPr lang="en-US" sz="1100" b="1" dirty="0"/>
              <a:t>3 years Tax Returns (Biz &amp; Personal)</a:t>
            </a:r>
          </a:p>
          <a:p>
            <a:r>
              <a:rPr lang="en-US" sz="1100" b="1" dirty="0"/>
              <a:t>3 years of Projections (pro-forma), client must produce &amp; Solid Business Plan including franchise history, vision, specific detail for their territory demographics</a:t>
            </a:r>
          </a:p>
          <a:p>
            <a:r>
              <a:rPr lang="en-US" sz="1100" b="1" dirty="0"/>
              <a:t>No Felony convictions or Judgements in applicant’s history</a:t>
            </a:r>
          </a:p>
          <a:p>
            <a:r>
              <a:rPr lang="en-US" sz="1100" b="1" dirty="0"/>
              <a:t>Entity documentation, Articles of Information must match application and the industry on the loan application. Also the FDD and Agreement</a:t>
            </a:r>
          </a:p>
        </p:txBody>
      </p:sp>
    </p:spTree>
    <p:extLst>
      <p:ext uri="{BB962C8B-B14F-4D97-AF65-F5344CB8AC3E}">
        <p14:creationId xmlns:p14="http://schemas.microsoft.com/office/powerpoint/2010/main" val="3928473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3A0E-6C1A-4FF1-B381-B54F4F7B7E4E}"/>
              </a:ext>
            </a:extLst>
          </p:cNvPr>
          <p:cNvSpPr>
            <a:spLocks noGrp="1"/>
          </p:cNvSpPr>
          <p:nvPr>
            <p:ph type="title"/>
          </p:nvPr>
        </p:nvSpPr>
        <p:spPr/>
        <p:txBody>
          <a:bodyPr/>
          <a:lstStyle/>
          <a:p>
            <a:r>
              <a:rPr lang="en-US" dirty="0"/>
              <a:t>There is no standard Modus operandi </a:t>
            </a:r>
          </a:p>
        </p:txBody>
      </p:sp>
      <p:sp>
        <p:nvSpPr>
          <p:cNvPr id="3" name="Content Placeholder 2">
            <a:extLst>
              <a:ext uri="{FF2B5EF4-FFF2-40B4-BE49-F238E27FC236}">
                <a16:creationId xmlns:a16="http://schemas.microsoft.com/office/drawing/2014/main" id="{5538AF54-09FF-4CC6-9DBB-77F80A7C54C3}"/>
              </a:ext>
            </a:extLst>
          </p:cNvPr>
          <p:cNvSpPr>
            <a:spLocks noGrp="1"/>
          </p:cNvSpPr>
          <p:nvPr>
            <p:ph idx="1"/>
          </p:nvPr>
        </p:nvSpPr>
        <p:spPr/>
        <p:txBody>
          <a:bodyPr>
            <a:normAutofit fontScale="92500" lnSpcReduction="20000"/>
          </a:bodyPr>
          <a:lstStyle/>
          <a:p>
            <a:r>
              <a:rPr lang="en-US" dirty="0"/>
              <a:t>There is no set standard for banks or the SBA. Only minimum qualification terms</a:t>
            </a:r>
          </a:p>
          <a:p>
            <a:r>
              <a:rPr lang="en-US" dirty="0"/>
              <a:t>SBA rules can and so change often.</a:t>
            </a:r>
          </a:p>
          <a:p>
            <a:r>
              <a:rPr lang="en-US" dirty="0"/>
              <a:t>Special SBA incentives happen (we have this going on right now).</a:t>
            </a:r>
          </a:p>
          <a:p>
            <a:r>
              <a:rPr lang="en-US" dirty="0"/>
              <a:t>Banks are the ultimate decision maker on granting the loan.</a:t>
            </a:r>
          </a:p>
          <a:p>
            <a:r>
              <a:rPr lang="en-US" dirty="0"/>
              <a:t>Banks worry about their lending status with the SBA. The banks portfolio of loans performance is a determining factor for the bank to be allowed to fund SBA loans directly.</a:t>
            </a:r>
          </a:p>
          <a:p>
            <a:r>
              <a:rPr lang="en-US" dirty="0"/>
              <a:t>Supply and demand dictates changes for the bank and SBA.</a:t>
            </a:r>
          </a:p>
          <a:p>
            <a:r>
              <a:rPr lang="en-US" dirty="0"/>
              <a:t>The Federal Reserve plays a huge role in the interest rate.</a:t>
            </a:r>
          </a:p>
          <a:p>
            <a:r>
              <a:rPr lang="en-US" dirty="0"/>
              <a:t>What funded last week by X terms may not apply tomorrow to the exact X terms.</a:t>
            </a:r>
          </a:p>
        </p:txBody>
      </p:sp>
    </p:spTree>
    <p:extLst>
      <p:ext uri="{BB962C8B-B14F-4D97-AF65-F5344CB8AC3E}">
        <p14:creationId xmlns:p14="http://schemas.microsoft.com/office/powerpoint/2010/main" val="2368864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452E-F195-4986-A359-8FD8930BAFFB}"/>
              </a:ext>
            </a:extLst>
          </p:cNvPr>
          <p:cNvSpPr>
            <a:spLocks noGrp="1"/>
          </p:cNvSpPr>
          <p:nvPr>
            <p:ph type="title"/>
          </p:nvPr>
        </p:nvSpPr>
        <p:spPr/>
        <p:txBody>
          <a:bodyPr/>
          <a:lstStyle/>
          <a:p>
            <a:r>
              <a:rPr lang="en-US" dirty="0"/>
              <a:t>Why should my client go directly to a local Lender?</a:t>
            </a:r>
          </a:p>
        </p:txBody>
      </p:sp>
      <p:sp>
        <p:nvSpPr>
          <p:cNvPr id="3" name="Content Placeholder 2">
            <a:extLst>
              <a:ext uri="{FF2B5EF4-FFF2-40B4-BE49-F238E27FC236}">
                <a16:creationId xmlns:a16="http://schemas.microsoft.com/office/drawing/2014/main" id="{51541F9B-C10E-4D61-AA51-6F14995AE664}"/>
              </a:ext>
            </a:extLst>
          </p:cNvPr>
          <p:cNvSpPr>
            <a:spLocks noGrp="1"/>
          </p:cNvSpPr>
          <p:nvPr>
            <p:ph idx="1"/>
          </p:nvPr>
        </p:nvSpPr>
        <p:spPr/>
        <p:txBody>
          <a:bodyPr>
            <a:normAutofit fontScale="85000" lnSpcReduction="20000"/>
          </a:bodyPr>
          <a:lstStyle/>
          <a:p>
            <a:r>
              <a:rPr lang="en-US" dirty="0"/>
              <a:t>Do they know if the bank is a PLP lender, or must wait for SBA approval to fund? Is the bank just a packager or a branch office that must send to a corporate bank?</a:t>
            </a:r>
          </a:p>
          <a:p>
            <a:r>
              <a:rPr lang="en-US" dirty="0"/>
              <a:t>Do they have a relationship with the decision maker at the bank?</a:t>
            </a:r>
          </a:p>
          <a:p>
            <a:r>
              <a:rPr lang="en-US" dirty="0"/>
              <a:t>Are they capable of writing a business plan and knowing what the bank is looking for with proformas and projections?</a:t>
            </a:r>
          </a:p>
          <a:p>
            <a:r>
              <a:rPr lang="en-US" dirty="0"/>
              <a:t>Will they know what industries the bank prefers to lend to? Do they know if their financial profile fits who the bank’s policies?</a:t>
            </a:r>
          </a:p>
          <a:p>
            <a:r>
              <a:rPr lang="en-US" dirty="0"/>
              <a:t>Do they know the range of the amounts the bank likes to fund?</a:t>
            </a:r>
          </a:p>
          <a:p>
            <a:r>
              <a:rPr lang="en-US" dirty="0"/>
              <a:t>They won’t be able to bridge the gap between the franchise, and the bank. Often times the bank will need information the franchise can’t disclose to a prospect by law. </a:t>
            </a:r>
          </a:p>
          <a:p>
            <a:r>
              <a:rPr lang="en-US" dirty="0"/>
              <a:t>Can the problem solve and negotiate terms between the bank and the franchise?</a:t>
            </a:r>
          </a:p>
        </p:txBody>
      </p:sp>
    </p:spTree>
    <p:extLst>
      <p:ext uri="{BB962C8B-B14F-4D97-AF65-F5344CB8AC3E}">
        <p14:creationId xmlns:p14="http://schemas.microsoft.com/office/powerpoint/2010/main" val="397140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D700-3F4F-425E-AD6E-B1EC7F048472}"/>
              </a:ext>
            </a:extLst>
          </p:cNvPr>
          <p:cNvSpPr>
            <a:spLocks noGrp="1"/>
          </p:cNvSpPr>
          <p:nvPr>
            <p:ph type="title"/>
          </p:nvPr>
        </p:nvSpPr>
        <p:spPr/>
        <p:txBody>
          <a:bodyPr/>
          <a:lstStyle/>
          <a:p>
            <a:pPr algn="ctr"/>
            <a:r>
              <a:rPr lang="en-US" dirty="0"/>
              <a:t>Banks, Loan Brokers, Bank Packagers, &amp; Funding Strategists</a:t>
            </a:r>
          </a:p>
        </p:txBody>
      </p:sp>
      <p:sp>
        <p:nvSpPr>
          <p:cNvPr id="3" name="Content Placeholder 2">
            <a:extLst>
              <a:ext uri="{FF2B5EF4-FFF2-40B4-BE49-F238E27FC236}">
                <a16:creationId xmlns:a16="http://schemas.microsoft.com/office/drawing/2014/main" id="{7A28445E-AE9E-41E9-86EF-9417A16FE13A}"/>
              </a:ext>
            </a:extLst>
          </p:cNvPr>
          <p:cNvSpPr>
            <a:spLocks noGrp="1"/>
          </p:cNvSpPr>
          <p:nvPr>
            <p:ph idx="1"/>
          </p:nvPr>
        </p:nvSpPr>
        <p:spPr/>
        <p:txBody>
          <a:bodyPr/>
          <a:lstStyle/>
          <a:p>
            <a:pPr marL="0" indent="0" algn="ctr">
              <a:buNone/>
            </a:pPr>
            <a:r>
              <a:rPr lang="en-US" sz="3200" dirty="0"/>
              <a:t>Which is best for your prospects?</a:t>
            </a:r>
          </a:p>
          <a:p>
            <a:pPr marL="0" indent="0">
              <a:buNone/>
            </a:pPr>
            <a:endParaRPr lang="en-US" dirty="0"/>
          </a:p>
          <a:p>
            <a:r>
              <a:rPr lang="en-US" dirty="0"/>
              <a:t>Banks: Some banks lend while others package and sublet loans. Why should this matter to you?</a:t>
            </a:r>
          </a:p>
          <a:p>
            <a:r>
              <a:rPr lang="en-US" dirty="0"/>
              <a:t>Loan Brokers. What do they do? Why is this not a good idea?</a:t>
            </a:r>
          </a:p>
          <a:p>
            <a:r>
              <a:rPr lang="en-US" dirty="0"/>
              <a:t>Bank Packagers. What does this mean? What can or will they do for an applicant?</a:t>
            </a:r>
          </a:p>
          <a:p>
            <a:r>
              <a:rPr lang="en-US" dirty="0"/>
              <a:t>Funding Specialist (A rare breed and a business created due to the aforementioned 3 bullets above). </a:t>
            </a:r>
          </a:p>
          <a:p>
            <a:endParaRPr lang="en-US" dirty="0"/>
          </a:p>
        </p:txBody>
      </p:sp>
    </p:spTree>
    <p:extLst>
      <p:ext uri="{BB962C8B-B14F-4D97-AF65-F5344CB8AC3E}">
        <p14:creationId xmlns:p14="http://schemas.microsoft.com/office/powerpoint/2010/main" val="2308806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609ED-E761-43B0-A9E9-EEE5E166AC7C}"/>
              </a:ext>
            </a:extLst>
          </p:cNvPr>
          <p:cNvSpPr>
            <a:spLocks noGrp="1"/>
          </p:cNvSpPr>
          <p:nvPr>
            <p:ph type="title"/>
          </p:nvPr>
        </p:nvSpPr>
        <p:spPr/>
        <p:txBody>
          <a:bodyPr/>
          <a:lstStyle/>
          <a:p>
            <a:r>
              <a:rPr lang="en-US" dirty="0"/>
              <a:t>What can I do to prepare my client?</a:t>
            </a:r>
          </a:p>
        </p:txBody>
      </p:sp>
      <p:sp>
        <p:nvSpPr>
          <p:cNvPr id="3" name="Content Placeholder 2">
            <a:extLst>
              <a:ext uri="{FF2B5EF4-FFF2-40B4-BE49-F238E27FC236}">
                <a16:creationId xmlns:a16="http://schemas.microsoft.com/office/drawing/2014/main" id="{9CD69F6E-E4E4-499C-9167-9060DDBC2E24}"/>
              </a:ext>
            </a:extLst>
          </p:cNvPr>
          <p:cNvSpPr>
            <a:spLocks noGrp="1"/>
          </p:cNvSpPr>
          <p:nvPr>
            <p:ph idx="1"/>
          </p:nvPr>
        </p:nvSpPr>
        <p:spPr/>
        <p:txBody>
          <a:bodyPr>
            <a:normAutofit fontScale="85000" lnSpcReduction="10000"/>
          </a:bodyPr>
          <a:lstStyle/>
          <a:p>
            <a:pPr marL="0" indent="0">
              <a:buNone/>
            </a:pPr>
            <a:r>
              <a:rPr lang="en-US" dirty="0"/>
              <a:t>Here are my thoughts on what would be beneficial to all parties.</a:t>
            </a:r>
          </a:p>
          <a:p>
            <a:pPr marL="0" indent="0">
              <a:buNone/>
            </a:pPr>
            <a:endParaRPr lang="en-US" dirty="0"/>
          </a:p>
          <a:p>
            <a:pPr lvl="1"/>
            <a:r>
              <a:rPr lang="en-US" sz="2000" dirty="0"/>
              <a:t>Apply what you learned in this presentation. Specifically, about knowing that you are in front of the right bank and that you are in a financial position to be successful.</a:t>
            </a:r>
          </a:p>
          <a:p>
            <a:pPr lvl="1"/>
            <a:r>
              <a:rPr lang="en-US" sz="2000" dirty="0"/>
              <a:t>It is helpful if the client knows they qualify before looking at brands they may get excited about but not qualify for. </a:t>
            </a:r>
          </a:p>
          <a:p>
            <a:pPr lvl="1"/>
            <a:r>
              <a:rPr lang="en-US" sz="2000" dirty="0"/>
              <a:t>If you choose to use a funding specialist (I encourage you to) you should provide as much detail as possible to the funding specialist. Example: explain what they will be asking for and if they want to have a productive consultation they should have at least their full credit report, and details about their finances prepared.</a:t>
            </a:r>
          </a:p>
          <a:p>
            <a:pPr lvl="1"/>
            <a:r>
              <a:rPr lang="en-US" sz="2000" dirty="0"/>
              <a:t>Assist the funding source with the franchise contact, FDD, detailed client information and set up the appointment when it is convenient for them.</a:t>
            </a:r>
          </a:p>
          <a:p>
            <a:pPr lvl="1"/>
            <a:r>
              <a:rPr lang="en-US" sz="2000" dirty="0"/>
              <a:t>Remind the applicant to respond to all bank requests within 24 hours to keep their client moving through the process without the application being set aside or disqualified.</a:t>
            </a:r>
          </a:p>
          <a:p>
            <a:pPr lvl="1"/>
            <a:r>
              <a:rPr lang="en-US" sz="2000" dirty="0"/>
              <a:t> Assist the funding source by encouraging the applicant and franchise in getting the necessary insurance, permits, and licensing while the loan is in the underwriting phase.</a:t>
            </a:r>
          </a:p>
          <a:p>
            <a:pPr lvl="1"/>
            <a:r>
              <a:rPr lang="en-US" sz="2000" dirty="0"/>
              <a:t>Please check in with your client 1</a:t>
            </a:r>
            <a:r>
              <a:rPr lang="en-US" sz="2000" baseline="30000" dirty="0"/>
              <a:t>st</a:t>
            </a:r>
            <a:r>
              <a:rPr lang="en-US" sz="2000" dirty="0"/>
              <a:t> before asking your funding source where they are in the process.</a:t>
            </a:r>
          </a:p>
        </p:txBody>
      </p:sp>
    </p:spTree>
    <p:extLst>
      <p:ext uri="{BB962C8B-B14F-4D97-AF65-F5344CB8AC3E}">
        <p14:creationId xmlns:p14="http://schemas.microsoft.com/office/powerpoint/2010/main" val="22679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A6D6D-FFF4-42A5-AB56-1F2D1B737355}"/>
              </a:ext>
            </a:extLst>
          </p:cNvPr>
          <p:cNvSpPr>
            <a:spLocks noGrp="1"/>
          </p:cNvSpPr>
          <p:nvPr>
            <p:ph type="title"/>
          </p:nvPr>
        </p:nvSpPr>
        <p:spPr/>
        <p:txBody>
          <a:bodyPr/>
          <a:lstStyle/>
          <a:p>
            <a:pPr algn="ctr"/>
            <a:r>
              <a:rPr lang="en-US" dirty="0"/>
              <a:t>Questions?</a:t>
            </a:r>
          </a:p>
        </p:txBody>
      </p:sp>
      <p:sp>
        <p:nvSpPr>
          <p:cNvPr id="3" name="Content Placeholder 2">
            <a:extLst>
              <a:ext uri="{FF2B5EF4-FFF2-40B4-BE49-F238E27FC236}">
                <a16:creationId xmlns:a16="http://schemas.microsoft.com/office/drawing/2014/main" id="{F29A87A9-C696-459D-9964-E6A92E7326A7}"/>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991436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4643</TotalTime>
  <Words>1142</Words>
  <Application>Microsoft Office PowerPoint</Application>
  <PresentationFormat>Widescreen</PresentationFormat>
  <Paragraphs>89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Roboto</vt:lpstr>
      <vt:lpstr>Office Theme</vt:lpstr>
      <vt:lpstr>SBA loan qualifications &amp; Bank policies </vt:lpstr>
      <vt:lpstr>Is there a difference?</vt:lpstr>
      <vt:lpstr>General Bank Considerations to Review</vt:lpstr>
      <vt:lpstr>There is no standard Modus operandi </vt:lpstr>
      <vt:lpstr>Why should my client go directly to a local Lender?</vt:lpstr>
      <vt:lpstr>Banks, Loan Brokers, Bank Packagers, &amp; Funding Strategists</vt:lpstr>
      <vt:lpstr>What can I do to prepare my client?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SBA loan qualifications &amp; Bank policies</dc:title>
  <dc:creator>Al Lesko</dc:creator>
  <cp:lastModifiedBy>Al Lesko</cp:lastModifiedBy>
  <cp:revision>32</cp:revision>
  <dcterms:created xsi:type="dcterms:W3CDTF">2021-02-16T23:29:03Z</dcterms:created>
  <dcterms:modified xsi:type="dcterms:W3CDTF">2022-03-28T22:48:55Z</dcterms:modified>
</cp:coreProperties>
</file>