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E73D-7C0B-4C16-9274-E2E9864A0C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EF309A-1F64-4728-970E-59194CC3A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0232BF-762B-40D6-94A0-6162FEC42C12}"/>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ED01245C-3C63-4D5D-9397-BA886EA8D5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2EA05E-3BFA-4C34-BA9B-ED040EBC00A0}"/>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115797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398A0-FCF2-4BDA-A722-DE72ABEDBA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1488E4-EEA0-4C7E-A119-961C4C131E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64117C-BDF0-4A16-AD9C-BEDCF6C0D77A}"/>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5E5C711B-86FF-4FAF-8C4E-A92E62A0D4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4BCD22-6B9E-4A5B-B2CB-4E5A07E635A0}"/>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1047975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6906-DED7-4D66-BD6F-AF14538BAB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E2E8F1-8B36-462F-B7A4-8C01D1A20F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4DE592-B86A-43A5-9652-B33540647B8F}"/>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B6103ECF-8F5D-47C1-B862-5657169A18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45E659-004C-4568-9369-5E9557AD05B5}"/>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287332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D0595-B32C-4A31-ADD2-7E58A0C12C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EAAFA9-A7C1-4E42-8C0E-23A0AF0D5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4FF6C1-E3AA-4CB3-A7FD-41BF60ACF6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7320FF-E0F3-49D2-A213-33462D36718B}"/>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6" name="Footer Placeholder 5">
            <a:extLst>
              <a:ext uri="{FF2B5EF4-FFF2-40B4-BE49-F238E27FC236}">
                <a16:creationId xmlns:a16="http://schemas.microsoft.com/office/drawing/2014/main" id="{F6FF055F-E370-44C4-9509-9CA5BE223A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5811D4-87AC-4E92-ACF1-2C4D6E3584D0}"/>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365054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B422-A588-41E2-BDB1-ABB1D7BCB2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CBCB78-F24E-4DAD-9352-86331C8A85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9A3DB0-BDDB-4FC8-86D8-BF4B6B573A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59E2D8-3B98-4932-BB64-C7E951B432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4E159-8828-4B46-9E47-3E667B7275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D214BF-EE11-4E5D-B52A-7C19C6460CEB}"/>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8" name="Footer Placeholder 7">
            <a:extLst>
              <a:ext uri="{FF2B5EF4-FFF2-40B4-BE49-F238E27FC236}">
                <a16:creationId xmlns:a16="http://schemas.microsoft.com/office/drawing/2014/main" id="{022BE2F0-B8CE-4583-9D98-536E9FD3483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C521A71-67A2-4C4F-A3E8-4093F66D6332}"/>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1376921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5E17-D3DD-4C40-BD3F-DBFDBCB2F0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660CA5-8036-43B8-9370-83C63B03C38C}"/>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4" name="Footer Placeholder 3">
            <a:extLst>
              <a:ext uri="{FF2B5EF4-FFF2-40B4-BE49-F238E27FC236}">
                <a16:creationId xmlns:a16="http://schemas.microsoft.com/office/drawing/2014/main" id="{6A495F7A-BFE3-402D-9566-8D5D6B9F376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55CC91B-4E36-4407-9367-C0000A3AF7F6}"/>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2799483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DA48AE-C4F7-4C41-8182-7346B5929344}"/>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3" name="Footer Placeholder 2">
            <a:extLst>
              <a:ext uri="{FF2B5EF4-FFF2-40B4-BE49-F238E27FC236}">
                <a16:creationId xmlns:a16="http://schemas.microsoft.com/office/drawing/2014/main" id="{0D531726-2C90-4806-9001-77149271455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24D961-CE94-4D28-8A56-0BD505EBD24D}"/>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2316677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A12C0-5BC1-41BA-B13E-2C642DDFE7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41A8F9-50A2-4134-BC6B-DE592D9C66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666E87-5C85-465A-AB16-374CF6B09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8F79E8-370D-4BFF-816E-3D54AB57B8A9}"/>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6" name="Footer Placeholder 5">
            <a:extLst>
              <a:ext uri="{FF2B5EF4-FFF2-40B4-BE49-F238E27FC236}">
                <a16:creationId xmlns:a16="http://schemas.microsoft.com/office/drawing/2014/main" id="{41ACB370-A711-4ACC-9F4E-4906E068E1F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5F9168-D9CA-4607-A6DF-CDB3B326C3D6}"/>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52716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FD5F-F017-4F64-8C4E-75DE2116D6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3B234A-D1AF-41AC-BBC5-904787359E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EDB2CCC-C313-4041-8AC3-8C7C59343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539702-F5F1-42D2-8209-7D287E901596}"/>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6" name="Footer Placeholder 5">
            <a:extLst>
              <a:ext uri="{FF2B5EF4-FFF2-40B4-BE49-F238E27FC236}">
                <a16:creationId xmlns:a16="http://schemas.microsoft.com/office/drawing/2014/main" id="{E94D3E28-6A11-4BA3-A445-509CD7963E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2EF01DD-71F7-4E2C-8019-59191DE466D6}"/>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4040682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7827-950F-4453-8720-689F11AFE7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BCA8EC-EE73-4300-AB02-B27A859021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AE930D-DC41-4A44-8EBE-98528AB3FBBF}"/>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BB6DC5A3-FC9A-4FE2-B850-9FE386D09F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68F959-168A-42E9-91A0-9E505F9E83DB}"/>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2123211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7A5D94-6C7B-4EBA-8C1D-5D0B4DC359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A38DA2-08C6-4002-A55B-1BA2E7BB1E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1D13F6-D29D-4A4D-B599-83A3E2D7C506}"/>
              </a:ext>
            </a:extLst>
          </p:cNvPr>
          <p:cNvSpPr>
            <a:spLocks noGrp="1"/>
          </p:cNvSpPr>
          <p:nvPr>
            <p:ph type="dt" sz="half" idx="10"/>
          </p:nvPr>
        </p:nvSpPr>
        <p:spPr/>
        <p:txBody>
          <a:body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96F97083-3387-49DF-B39D-3F1415997F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87F299-B9FE-4649-AA87-1DEDBF7A5145}"/>
              </a:ext>
            </a:extLst>
          </p:cNvPr>
          <p:cNvSpPr>
            <a:spLocks noGrp="1"/>
          </p:cNvSpPr>
          <p:nvPr>
            <p:ph type="sldNum" sz="quarter" idx="12"/>
          </p:nvPr>
        </p:nvSpPr>
        <p:spPr/>
        <p:txBody>
          <a:bodyPr/>
          <a:lstStyle/>
          <a:p>
            <a:fld id="{E402CCF5-9B47-4410-BC98-5A0F380C9AF7}" type="slidenum">
              <a:rPr lang="en-US" smtClean="0"/>
              <a:t>‹#›</a:t>
            </a:fld>
            <a:endParaRPr lang="en-US" dirty="0"/>
          </a:p>
        </p:txBody>
      </p:sp>
    </p:spTree>
    <p:extLst>
      <p:ext uri="{BB962C8B-B14F-4D97-AF65-F5344CB8AC3E}">
        <p14:creationId xmlns:p14="http://schemas.microsoft.com/office/powerpoint/2010/main" val="79230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63C373-F3F7-4354-95F3-DC177354E3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D00F5E-F76F-4812-A30B-4E51DD2C7D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6B4338-5358-413E-9E23-86058561AE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D1A3A-22AD-430C-972B-253D2173AA34}" type="datetimeFigureOut">
              <a:rPr lang="en-US" smtClean="0"/>
              <a:t>3/28/2022</a:t>
            </a:fld>
            <a:endParaRPr lang="en-US" dirty="0"/>
          </a:p>
        </p:txBody>
      </p:sp>
      <p:sp>
        <p:nvSpPr>
          <p:cNvPr id="5" name="Footer Placeholder 4">
            <a:extLst>
              <a:ext uri="{FF2B5EF4-FFF2-40B4-BE49-F238E27FC236}">
                <a16:creationId xmlns:a16="http://schemas.microsoft.com/office/drawing/2014/main" id="{D2523C79-F483-4985-BF4E-A2F79896C2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795265C-E130-4DFD-8669-52E4D5CE8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02CCF5-9B47-4410-BC98-5A0F380C9AF7}" type="slidenum">
              <a:rPr lang="en-US" smtClean="0"/>
              <a:t>‹#›</a:t>
            </a:fld>
            <a:endParaRPr lang="en-US" dirty="0"/>
          </a:p>
        </p:txBody>
      </p:sp>
    </p:spTree>
    <p:extLst>
      <p:ext uri="{BB962C8B-B14F-4D97-AF65-F5344CB8AC3E}">
        <p14:creationId xmlns:p14="http://schemas.microsoft.com/office/powerpoint/2010/main" val="3220452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9BD1-440A-4B2E-B56D-DF6151F96A61}"/>
              </a:ext>
            </a:extLst>
          </p:cNvPr>
          <p:cNvSpPr>
            <a:spLocks noGrp="1"/>
          </p:cNvSpPr>
          <p:nvPr>
            <p:ph type="ctrTitle"/>
          </p:nvPr>
        </p:nvSpPr>
        <p:spPr/>
        <p:txBody>
          <a:bodyPr>
            <a:normAutofit fontScale="90000"/>
          </a:bodyPr>
          <a:lstStyle/>
          <a:p>
            <a:r>
              <a:rPr lang="en-US" dirty="0"/>
              <a:t>IRA/401K Rollover</a:t>
            </a:r>
            <a:br>
              <a:rPr lang="en-US" dirty="0"/>
            </a:br>
            <a:r>
              <a:rPr lang="en-US" dirty="0"/>
              <a:t>Personal Loans, Business Loans</a:t>
            </a:r>
            <a:br>
              <a:rPr lang="en-US" dirty="0"/>
            </a:br>
            <a:r>
              <a:rPr lang="en-US" dirty="0"/>
              <a:t>Lines of credit explained</a:t>
            </a:r>
          </a:p>
        </p:txBody>
      </p:sp>
      <p:sp>
        <p:nvSpPr>
          <p:cNvPr id="3" name="Subtitle 2">
            <a:extLst>
              <a:ext uri="{FF2B5EF4-FFF2-40B4-BE49-F238E27FC236}">
                <a16:creationId xmlns:a16="http://schemas.microsoft.com/office/drawing/2014/main" id="{B104073F-32E8-4E89-A077-D9F3754B932B}"/>
              </a:ext>
            </a:extLst>
          </p:cNvPr>
          <p:cNvSpPr>
            <a:spLocks noGrp="1"/>
          </p:cNvSpPr>
          <p:nvPr>
            <p:ph type="subTitle" idx="1"/>
          </p:nvPr>
        </p:nvSpPr>
        <p:spPr/>
        <p:txBody>
          <a:bodyPr>
            <a:normAutofit/>
          </a:bodyPr>
          <a:lstStyle/>
          <a:p>
            <a:endParaRPr lang="en-US" sz="4800" dirty="0"/>
          </a:p>
        </p:txBody>
      </p:sp>
    </p:spTree>
    <p:extLst>
      <p:ext uri="{BB962C8B-B14F-4D97-AF65-F5344CB8AC3E}">
        <p14:creationId xmlns:p14="http://schemas.microsoft.com/office/powerpoint/2010/main" val="71441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872F2-AE70-4243-9FE2-2F865B540B75}"/>
              </a:ext>
            </a:extLst>
          </p:cNvPr>
          <p:cNvSpPr>
            <a:spLocks noGrp="1"/>
          </p:cNvSpPr>
          <p:nvPr>
            <p:ph type="title"/>
          </p:nvPr>
        </p:nvSpPr>
        <p:spPr/>
        <p:txBody>
          <a:bodyPr/>
          <a:lstStyle/>
          <a:p>
            <a:pPr algn="ctr"/>
            <a:r>
              <a:rPr lang="en-US" dirty="0"/>
              <a:t>IRA/401K Rollover Option For Business Investing</a:t>
            </a:r>
          </a:p>
        </p:txBody>
      </p:sp>
      <p:sp>
        <p:nvSpPr>
          <p:cNvPr id="3" name="Content Placeholder 2">
            <a:extLst>
              <a:ext uri="{FF2B5EF4-FFF2-40B4-BE49-F238E27FC236}">
                <a16:creationId xmlns:a16="http://schemas.microsoft.com/office/drawing/2014/main" id="{76F1B945-D0C3-4DD6-BBA9-0E1CABCCC38F}"/>
              </a:ext>
            </a:extLst>
          </p:cNvPr>
          <p:cNvSpPr>
            <a:spLocks noGrp="1"/>
          </p:cNvSpPr>
          <p:nvPr>
            <p:ph idx="1"/>
          </p:nvPr>
        </p:nvSpPr>
        <p:spPr/>
        <p:txBody>
          <a:bodyPr/>
          <a:lstStyle/>
          <a:p>
            <a:pPr marL="0" indent="0" algn="ctr">
              <a:buNone/>
            </a:pPr>
            <a:r>
              <a:rPr lang="en-US" dirty="0"/>
              <a:t>Let’s keep it simple what is it?</a:t>
            </a:r>
          </a:p>
          <a:p>
            <a:pPr marL="0" indent="0">
              <a:buNone/>
            </a:pPr>
            <a:r>
              <a:rPr lang="en-US" dirty="0"/>
              <a:t>Simply put in layman's terms it is the diversification of a retirement account that allows an individual to not only invest in stocks, bonds, mutual funds, gold, silver, or real estate but also into a business they own without incurring a tax penalty.</a:t>
            </a:r>
          </a:p>
          <a:p>
            <a:pPr marL="0" indent="0">
              <a:buNone/>
            </a:pPr>
            <a:r>
              <a:rPr lang="en-US" dirty="0"/>
              <a:t>The process involves the creation of a qualified plan &amp; setting up a C-CORP. This must be created by a Certified and 3</a:t>
            </a:r>
            <a:r>
              <a:rPr lang="en-US" baseline="30000" dirty="0"/>
              <a:t>rd</a:t>
            </a:r>
            <a:r>
              <a:rPr lang="en-US" dirty="0"/>
              <a:t> party administrator, and the plan approved by the IRS. This plan must be managed by a 3</a:t>
            </a:r>
            <a:r>
              <a:rPr lang="en-US" baseline="30000" dirty="0"/>
              <a:t>rd</a:t>
            </a:r>
            <a:r>
              <a:rPr lang="en-US" dirty="0"/>
              <a:t> party who is responsible for periodic testing for compliance and up to date with any tax laws that are applicable.</a:t>
            </a:r>
          </a:p>
        </p:txBody>
      </p:sp>
    </p:spTree>
    <p:extLst>
      <p:ext uri="{BB962C8B-B14F-4D97-AF65-F5344CB8AC3E}">
        <p14:creationId xmlns:p14="http://schemas.microsoft.com/office/powerpoint/2010/main" val="2247420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36F2-682F-43EA-A9D9-CF2767E5BC95}"/>
              </a:ext>
            </a:extLst>
          </p:cNvPr>
          <p:cNvSpPr>
            <a:spLocks noGrp="1"/>
          </p:cNvSpPr>
          <p:nvPr>
            <p:ph type="title"/>
          </p:nvPr>
        </p:nvSpPr>
        <p:spPr/>
        <p:txBody>
          <a:bodyPr/>
          <a:lstStyle/>
          <a:p>
            <a:pPr algn="ctr"/>
            <a:r>
              <a:rPr lang="en-US" dirty="0"/>
              <a:t>Qualifications</a:t>
            </a:r>
          </a:p>
        </p:txBody>
      </p:sp>
      <p:sp>
        <p:nvSpPr>
          <p:cNvPr id="3" name="Content Placeholder 2">
            <a:extLst>
              <a:ext uri="{FF2B5EF4-FFF2-40B4-BE49-F238E27FC236}">
                <a16:creationId xmlns:a16="http://schemas.microsoft.com/office/drawing/2014/main" id="{C5241DBE-5F1B-4C7A-85CF-751802CFC1AA}"/>
              </a:ext>
            </a:extLst>
          </p:cNvPr>
          <p:cNvSpPr>
            <a:spLocks noGrp="1"/>
          </p:cNvSpPr>
          <p:nvPr>
            <p:ph idx="1"/>
          </p:nvPr>
        </p:nvSpPr>
        <p:spPr>
          <a:xfrm>
            <a:off x="838200" y="1825625"/>
            <a:ext cx="10515600" cy="4667250"/>
          </a:xfrm>
        </p:spPr>
        <p:txBody>
          <a:bodyPr/>
          <a:lstStyle/>
          <a:p>
            <a:pPr marL="514350" indent="-514350">
              <a:buFont typeface="+mj-lt"/>
              <a:buAutoNum type="arabicPeriod"/>
            </a:pPr>
            <a:r>
              <a:rPr lang="en-US" dirty="0"/>
              <a:t>We recommend a client has 35k or more in a non-Roth IRA. </a:t>
            </a:r>
          </a:p>
          <a:p>
            <a:pPr marL="514350" indent="-514350">
              <a:buFont typeface="+mj-lt"/>
              <a:buAutoNum type="arabicPeriod"/>
            </a:pPr>
            <a:r>
              <a:rPr lang="en-US" dirty="0"/>
              <a:t>A 401k with a current employer is not eligible unless the employer plan allows for withholding directed to an employees own qualified plan. </a:t>
            </a:r>
          </a:p>
          <a:p>
            <a:pPr marL="514350" indent="-514350">
              <a:buFont typeface="+mj-lt"/>
              <a:buAutoNum type="arabicPeriod"/>
            </a:pPr>
            <a:r>
              <a:rPr lang="en-US" dirty="0"/>
              <a:t>Must be a C-CORP </a:t>
            </a:r>
          </a:p>
          <a:p>
            <a:pPr marL="514350" indent="-514350">
              <a:buFont typeface="+mj-lt"/>
              <a:buAutoNum type="arabicPeriod"/>
            </a:pPr>
            <a:r>
              <a:rPr lang="en-US" dirty="0"/>
              <a:t>It must be created, managed, and maintained by a 3</a:t>
            </a:r>
            <a:r>
              <a:rPr lang="en-US" baseline="30000" dirty="0"/>
              <a:t>rd</a:t>
            </a:r>
            <a:r>
              <a:rPr lang="en-US" dirty="0"/>
              <a:t> party administrator throughout the existence of the company.</a:t>
            </a:r>
          </a:p>
          <a:p>
            <a:pPr marL="514350" indent="-514350">
              <a:buFont typeface="+mj-lt"/>
              <a:buAutoNum type="arabicPeriod"/>
            </a:pPr>
            <a:r>
              <a:rPr lang="en-US" dirty="0"/>
              <a:t>Requires an initial stock valuation, and one done every year thereafter.</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69835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E34C9-2BBB-4480-9397-CEF01F8F8956}"/>
              </a:ext>
            </a:extLst>
          </p:cNvPr>
          <p:cNvSpPr>
            <a:spLocks noGrp="1"/>
          </p:cNvSpPr>
          <p:nvPr>
            <p:ph type="title"/>
          </p:nvPr>
        </p:nvSpPr>
        <p:spPr/>
        <p:txBody>
          <a:bodyPr/>
          <a:lstStyle/>
          <a:p>
            <a:pPr algn="ctr"/>
            <a:r>
              <a:rPr lang="en-US" dirty="0"/>
              <a:t>The Benefits</a:t>
            </a:r>
          </a:p>
        </p:txBody>
      </p:sp>
      <p:sp>
        <p:nvSpPr>
          <p:cNvPr id="3" name="Content Placeholder 2">
            <a:extLst>
              <a:ext uri="{FF2B5EF4-FFF2-40B4-BE49-F238E27FC236}">
                <a16:creationId xmlns:a16="http://schemas.microsoft.com/office/drawing/2014/main" id="{1D9E01D4-3C07-4515-92DF-A2F82945FA8A}"/>
              </a:ext>
            </a:extLst>
          </p:cNvPr>
          <p:cNvSpPr>
            <a:spLocks noGrp="1"/>
          </p:cNvSpPr>
          <p:nvPr>
            <p:ph idx="1"/>
          </p:nvPr>
        </p:nvSpPr>
        <p:spPr/>
        <p:txBody>
          <a:bodyPr>
            <a:normAutofit fontScale="77500" lnSpcReduction="20000"/>
          </a:bodyPr>
          <a:lstStyle/>
          <a:p>
            <a:r>
              <a:rPr lang="en-US" dirty="0"/>
              <a:t>Can be used to start a business in combination with an SBA, Personal loan, or to solely fund a loan. Prospect will have less of a debt burden.</a:t>
            </a:r>
          </a:p>
          <a:p>
            <a:r>
              <a:rPr lang="en-US" dirty="0"/>
              <a:t>Allows a person to have more control of their retirement portfolio.</a:t>
            </a:r>
          </a:p>
          <a:p>
            <a:r>
              <a:rPr lang="en-US" dirty="0"/>
              <a:t>A business owner has a retirement plan that allows them to save up to 19,500 toward their retirement.</a:t>
            </a:r>
          </a:p>
          <a:p>
            <a:r>
              <a:rPr lang="en-US" dirty="0"/>
              <a:t>A business owner can match the employee’s contributions up to 100% (including themselves) out of the company earnings</a:t>
            </a:r>
          </a:p>
          <a:p>
            <a:r>
              <a:rPr lang="en-US" dirty="0"/>
              <a:t>A business owner can contribute an additional 18k to employees 401k accounts from the company earnings.</a:t>
            </a:r>
          </a:p>
          <a:p>
            <a:r>
              <a:rPr lang="en-US" dirty="0"/>
              <a:t>C-CORPS can carry over a loss for 3 years and has more tax deductions than the other entity option.</a:t>
            </a:r>
          </a:p>
          <a:p>
            <a:r>
              <a:rPr lang="en-US" dirty="0"/>
              <a:t>The amount of stock owned by the 401k is except from capital gains tax at the time of sale, so long as the money is diverted back into the 401k for other investments. This includes another or a future business purchase.</a:t>
            </a:r>
          </a:p>
        </p:txBody>
      </p:sp>
    </p:spTree>
    <p:extLst>
      <p:ext uri="{BB962C8B-B14F-4D97-AF65-F5344CB8AC3E}">
        <p14:creationId xmlns:p14="http://schemas.microsoft.com/office/powerpoint/2010/main" val="326539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ACE81-C0E4-42D0-A26C-21D86E66EEC1}"/>
              </a:ext>
            </a:extLst>
          </p:cNvPr>
          <p:cNvSpPr>
            <a:spLocks noGrp="1"/>
          </p:cNvSpPr>
          <p:nvPr>
            <p:ph type="title"/>
          </p:nvPr>
        </p:nvSpPr>
        <p:spPr/>
        <p:txBody>
          <a:bodyPr/>
          <a:lstStyle/>
          <a:p>
            <a:pPr algn="ctr"/>
            <a:r>
              <a:rPr lang="en-US" dirty="0"/>
              <a:t>Timeline and costs</a:t>
            </a:r>
          </a:p>
        </p:txBody>
      </p:sp>
      <p:sp>
        <p:nvSpPr>
          <p:cNvPr id="3" name="Content Placeholder 2">
            <a:extLst>
              <a:ext uri="{FF2B5EF4-FFF2-40B4-BE49-F238E27FC236}">
                <a16:creationId xmlns:a16="http://schemas.microsoft.com/office/drawing/2014/main" id="{25BF0891-316D-4193-92E3-8824910AE4BB}"/>
              </a:ext>
            </a:extLst>
          </p:cNvPr>
          <p:cNvSpPr>
            <a:spLocks noGrp="1"/>
          </p:cNvSpPr>
          <p:nvPr>
            <p:ph idx="1"/>
          </p:nvPr>
        </p:nvSpPr>
        <p:spPr/>
        <p:txBody>
          <a:bodyPr/>
          <a:lstStyle/>
          <a:p>
            <a:pPr lvl="1"/>
            <a:r>
              <a:rPr lang="en-US" dirty="0"/>
              <a:t>The C-CORP and 401k plan can be set up in 2 to 10 days.</a:t>
            </a:r>
          </a:p>
          <a:p>
            <a:pPr lvl="1"/>
            <a:endParaRPr lang="en-US" dirty="0"/>
          </a:p>
          <a:p>
            <a:pPr lvl="1"/>
            <a:r>
              <a:rPr lang="en-US" dirty="0"/>
              <a:t>Typically, the process of transferring the money is 3 weeks start to finish.</a:t>
            </a:r>
          </a:p>
          <a:p>
            <a:pPr lvl="1"/>
            <a:endParaRPr lang="en-US" dirty="0"/>
          </a:p>
          <a:p>
            <a:pPr lvl="1"/>
            <a:r>
              <a:rPr lang="en-US" dirty="0"/>
              <a:t>One time set up fee of $4995, there is a monthly maintenance fee on $135 dollars to manage the plan, test the plan for compliance, and to make necessary adaptations to new tax laws. Lastly a stock valuation is required by the IRS and the cost is between 400 to 700 per year. </a:t>
            </a:r>
          </a:p>
          <a:p>
            <a:pPr lvl="1"/>
            <a:endParaRPr lang="en-US" dirty="0"/>
          </a:p>
          <a:p>
            <a:pPr lvl="1"/>
            <a:endParaRPr lang="en-US" dirty="0"/>
          </a:p>
          <a:p>
            <a:endParaRPr lang="en-US" dirty="0"/>
          </a:p>
        </p:txBody>
      </p:sp>
    </p:spTree>
    <p:extLst>
      <p:ext uri="{BB962C8B-B14F-4D97-AF65-F5344CB8AC3E}">
        <p14:creationId xmlns:p14="http://schemas.microsoft.com/office/powerpoint/2010/main" val="307966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9F3A-C9DE-4D3D-BE4F-7601B98BD14F}"/>
              </a:ext>
            </a:extLst>
          </p:cNvPr>
          <p:cNvSpPr>
            <a:spLocks noGrp="1"/>
          </p:cNvSpPr>
          <p:nvPr>
            <p:ph type="title"/>
          </p:nvPr>
        </p:nvSpPr>
        <p:spPr/>
        <p:txBody>
          <a:bodyPr/>
          <a:lstStyle/>
          <a:p>
            <a:pPr algn="ctr"/>
            <a:r>
              <a:rPr lang="en-US" dirty="0"/>
              <a:t>Personal loans, lines of credit</a:t>
            </a:r>
          </a:p>
        </p:txBody>
      </p:sp>
      <p:sp>
        <p:nvSpPr>
          <p:cNvPr id="3" name="Content Placeholder 2">
            <a:extLst>
              <a:ext uri="{FF2B5EF4-FFF2-40B4-BE49-F238E27FC236}">
                <a16:creationId xmlns:a16="http://schemas.microsoft.com/office/drawing/2014/main" id="{D492EB6F-CFD9-489E-A5D5-32A271886612}"/>
              </a:ext>
            </a:extLst>
          </p:cNvPr>
          <p:cNvSpPr>
            <a:spLocks noGrp="1"/>
          </p:cNvSpPr>
          <p:nvPr>
            <p:ph idx="1"/>
          </p:nvPr>
        </p:nvSpPr>
        <p:spPr/>
        <p:txBody>
          <a:bodyPr/>
          <a:lstStyle/>
          <a:p>
            <a:pPr marL="0" indent="0">
              <a:buNone/>
            </a:pPr>
            <a:r>
              <a:rPr lang="en-US" dirty="0"/>
              <a:t>Personal loans are just that, a loan to an individual based upon similar criteria as the SBA loans. The difference is they are shorter fixed rate term loans. Typically, 3 to 7 years, with 5 years the most common.</a:t>
            </a:r>
          </a:p>
          <a:p>
            <a:pPr marL="0" indent="0">
              <a:buNone/>
            </a:pPr>
            <a:r>
              <a:rPr lang="en-US" dirty="0"/>
              <a:t>They do not require any money out of pocket (other than a 1500 non- refundable deposit).</a:t>
            </a:r>
          </a:p>
          <a:p>
            <a:pPr marL="0" indent="0">
              <a:buNone/>
            </a:pPr>
            <a:r>
              <a:rPr lang="en-US" dirty="0"/>
              <a:t>The rates usually are between 7.5% to 10%. Depending on the Strength of the borrower’s financial profile.</a:t>
            </a:r>
          </a:p>
          <a:p>
            <a:pPr marL="0" indent="0">
              <a:buNone/>
            </a:pPr>
            <a:r>
              <a:rPr lang="en-US" dirty="0"/>
              <a:t>The funds usually take between 3 weeks to fully fund. They may require 1 or more applications to achieve the amount of funding a person needs.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3371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9F3A-C9DE-4D3D-BE4F-7601B98BD14F}"/>
              </a:ext>
            </a:extLst>
          </p:cNvPr>
          <p:cNvSpPr>
            <a:spLocks noGrp="1"/>
          </p:cNvSpPr>
          <p:nvPr>
            <p:ph type="title"/>
          </p:nvPr>
        </p:nvSpPr>
        <p:spPr/>
        <p:txBody>
          <a:bodyPr/>
          <a:lstStyle/>
          <a:p>
            <a:pPr algn="ctr"/>
            <a:r>
              <a:rPr lang="en-US" dirty="0"/>
              <a:t>Personal, Business loans, lines of credit continued</a:t>
            </a:r>
          </a:p>
        </p:txBody>
      </p:sp>
      <p:sp>
        <p:nvSpPr>
          <p:cNvPr id="3" name="Content Placeholder 2">
            <a:extLst>
              <a:ext uri="{FF2B5EF4-FFF2-40B4-BE49-F238E27FC236}">
                <a16:creationId xmlns:a16="http://schemas.microsoft.com/office/drawing/2014/main" id="{D492EB6F-CFD9-489E-A5D5-32A271886612}"/>
              </a:ext>
            </a:extLst>
          </p:cNvPr>
          <p:cNvSpPr>
            <a:spLocks noGrp="1"/>
          </p:cNvSpPr>
          <p:nvPr>
            <p:ph idx="1"/>
          </p:nvPr>
        </p:nvSpPr>
        <p:spPr/>
        <p:txBody>
          <a:bodyPr>
            <a:normAutofit lnSpcReduction="10000"/>
          </a:bodyPr>
          <a:lstStyle/>
          <a:p>
            <a:pPr marL="0" indent="0">
              <a:buNone/>
            </a:pPr>
            <a:r>
              <a:rPr lang="en-US" dirty="0"/>
              <a:t>Personal loan qualifiers are as follows:</a:t>
            </a:r>
          </a:p>
          <a:p>
            <a:pPr marL="0" indent="0">
              <a:buNone/>
            </a:pPr>
            <a:r>
              <a:rPr lang="en-US" dirty="0"/>
              <a:t>Prospect must be working.</a:t>
            </a:r>
          </a:p>
          <a:p>
            <a:pPr marL="0" indent="0">
              <a:buNone/>
            </a:pPr>
            <a:r>
              <a:rPr lang="en-US" dirty="0"/>
              <a:t>Credit Score at least 680</a:t>
            </a:r>
          </a:p>
          <a:p>
            <a:pPr marL="0" indent="0">
              <a:buNone/>
            </a:pPr>
            <a:r>
              <a:rPr lang="en-US" dirty="0"/>
              <a:t>Credit Card Debt Ratio below 35% in relation to credit card limits</a:t>
            </a:r>
          </a:p>
          <a:p>
            <a:pPr marL="0" indent="0">
              <a:buNone/>
            </a:pPr>
            <a:r>
              <a:rPr lang="en-US" dirty="0"/>
              <a:t>Must provide income verification (pay stubs, W2, etc.).</a:t>
            </a:r>
          </a:p>
          <a:p>
            <a:pPr marL="0" indent="0">
              <a:buNone/>
            </a:pPr>
            <a:r>
              <a:rPr lang="en-US" dirty="0"/>
              <a:t>No bankruptcies.</a:t>
            </a:r>
          </a:p>
          <a:p>
            <a:pPr marL="0" indent="0">
              <a:buNone/>
            </a:pPr>
            <a:r>
              <a:rPr lang="en-US" dirty="0"/>
              <a:t>Few if any late payments</a:t>
            </a:r>
          </a:p>
          <a:p>
            <a:pPr marL="0" indent="0">
              <a:buNone/>
            </a:pPr>
            <a:r>
              <a:rPr lang="en-US" dirty="0"/>
              <a:t>Solid debt to income ratio</a:t>
            </a:r>
          </a:p>
          <a:p>
            <a:pPr marL="0" indent="0">
              <a:buNone/>
            </a:pPr>
            <a:r>
              <a:rPr lang="en-US" dirty="0"/>
              <a:t>5 years of credit history and depth in the # of credit lines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10459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6DD4-7EAD-477F-A18C-B53FB4AAF436}"/>
              </a:ext>
            </a:extLst>
          </p:cNvPr>
          <p:cNvSpPr>
            <a:spLocks noGrp="1"/>
          </p:cNvSpPr>
          <p:nvPr>
            <p:ph type="title"/>
          </p:nvPr>
        </p:nvSpPr>
        <p:spPr/>
        <p:txBody>
          <a:bodyPr/>
          <a:lstStyle/>
          <a:p>
            <a:pPr algn="ctr"/>
            <a:r>
              <a:rPr lang="en-US" dirty="0"/>
              <a:t>Business loans</a:t>
            </a:r>
          </a:p>
        </p:txBody>
      </p:sp>
      <p:sp>
        <p:nvSpPr>
          <p:cNvPr id="3" name="Content Placeholder 2">
            <a:extLst>
              <a:ext uri="{FF2B5EF4-FFF2-40B4-BE49-F238E27FC236}">
                <a16:creationId xmlns:a16="http://schemas.microsoft.com/office/drawing/2014/main" id="{5455F8A8-E433-450F-A39D-C9AEC2987A34}"/>
              </a:ext>
            </a:extLst>
          </p:cNvPr>
          <p:cNvSpPr>
            <a:spLocks noGrp="1"/>
          </p:cNvSpPr>
          <p:nvPr>
            <p:ph idx="1"/>
          </p:nvPr>
        </p:nvSpPr>
        <p:spPr/>
        <p:txBody>
          <a:bodyPr/>
          <a:lstStyle/>
          <a:p>
            <a:pPr marL="0" indent="0">
              <a:buNone/>
            </a:pPr>
            <a:r>
              <a:rPr lang="en-US" dirty="0"/>
              <a:t>These loan are very similar to personal loans with a couple of exceptions</a:t>
            </a:r>
          </a:p>
          <a:p>
            <a:pPr marL="0" indent="0">
              <a:buNone/>
            </a:pPr>
            <a:r>
              <a:rPr lang="en-US" dirty="0"/>
              <a:t>To qualify the business must be in operation at least 18 months.</a:t>
            </a:r>
          </a:p>
          <a:p>
            <a:pPr marL="0" indent="0">
              <a:buNone/>
            </a:pPr>
            <a:r>
              <a:rPr lang="en-US" dirty="0"/>
              <a:t>Will need last few years or at least 18 months of financials.</a:t>
            </a:r>
          </a:p>
          <a:p>
            <a:pPr marL="0" indent="0">
              <a:buNone/>
            </a:pPr>
            <a:r>
              <a:rPr lang="en-US" dirty="0"/>
              <a:t>May be able to borrow against the income generated.</a:t>
            </a:r>
          </a:p>
          <a:p>
            <a:pPr marL="0" indent="0">
              <a:buNone/>
            </a:pPr>
            <a:r>
              <a:rPr lang="en-US" dirty="0"/>
              <a:t>Some are short term higher interest loans and others a 3 to 7 year fixed interest rate loans. Have had success ranging from 25k to 165k</a:t>
            </a:r>
          </a:p>
          <a:p>
            <a:pPr marL="0" indent="0">
              <a:buNone/>
            </a:pPr>
            <a:r>
              <a:rPr lang="en-US" dirty="0"/>
              <a:t>Timeline is no more than 3 weeks</a:t>
            </a:r>
          </a:p>
          <a:p>
            <a:pPr marL="0" indent="0">
              <a:buNone/>
            </a:pPr>
            <a:endParaRPr lang="en-US" dirty="0"/>
          </a:p>
        </p:txBody>
      </p:sp>
    </p:spTree>
    <p:extLst>
      <p:ext uri="{BB962C8B-B14F-4D97-AF65-F5344CB8AC3E}">
        <p14:creationId xmlns:p14="http://schemas.microsoft.com/office/powerpoint/2010/main" val="1337499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3700D-ACB7-45D0-9EAF-98827329212D}"/>
              </a:ext>
            </a:extLst>
          </p:cNvPr>
          <p:cNvSpPr>
            <a:spLocks noGrp="1"/>
          </p:cNvSpPr>
          <p:nvPr>
            <p:ph type="title"/>
          </p:nvPr>
        </p:nvSpPr>
        <p:spPr/>
        <p:txBody>
          <a:bodyPr/>
          <a:lstStyle/>
          <a:p>
            <a:pPr algn="ctr"/>
            <a:r>
              <a:rPr lang="en-US" dirty="0"/>
              <a:t>Lines of Credit</a:t>
            </a:r>
          </a:p>
        </p:txBody>
      </p:sp>
      <p:sp>
        <p:nvSpPr>
          <p:cNvPr id="3" name="Content Placeholder 2">
            <a:extLst>
              <a:ext uri="{FF2B5EF4-FFF2-40B4-BE49-F238E27FC236}">
                <a16:creationId xmlns:a16="http://schemas.microsoft.com/office/drawing/2014/main" id="{9F483FB9-F2FB-4888-8486-CCF1543C968E}"/>
              </a:ext>
            </a:extLst>
          </p:cNvPr>
          <p:cNvSpPr>
            <a:spLocks noGrp="1"/>
          </p:cNvSpPr>
          <p:nvPr>
            <p:ph idx="1"/>
          </p:nvPr>
        </p:nvSpPr>
        <p:spPr/>
        <p:txBody>
          <a:bodyPr>
            <a:normAutofit fontScale="85000" lnSpcReduction="20000"/>
          </a:bodyPr>
          <a:lstStyle/>
          <a:p>
            <a:pPr marL="0" indent="0">
              <a:buNone/>
            </a:pPr>
            <a:r>
              <a:rPr lang="en-US" dirty="0"/>
              <a:t>These are tricky. Some companies will credit card stack and call them lines of credit.</a:t>
            </a:r>
          </a:p>
          <a:p>
            <a:pPr marL="0" indent="0">
              <a:buNone/>
            </a:pPr>
            <a:r>
              <a:rPr lang="en-US" dirty="0"/>
              <a:t>Credit Card stacking is applying for multiple credit cards (we have seen companies acquire 10 or more lines of credit for people). </a:t>
            </a:r>
          </a:p>
          <a:p>
            <a:pPr marL="0" indent="0">
              <a:buNone/>
            </a:pPr>
            <a:r>
              <a:rPr lang="en-US" dirty="0"/>
              <a:t>These cards carry 0% or low interest for 12 to 24 months. Then the rate reverts to typical interest rates for credit cards (18% to 24%).</a:t>
            </a:r>
          </a:p>
          <a:p>
            <a:pPr marL="0" indent="0">
              <a:buNone/>
            </a:pPr>
            <a:r>
              <a:rPr lang="en-US" dirty="0"/>
              <a:t>Each card that is used creates a payment. The minimum is 2% of balance. You can see this is not a good idea to have 10 cards and 100k of used credit. It hurts the prospect’s credit with multiple inquiries, credit card debt ratio near or at 100%. They are handcuffed financially.</a:t>
            </a:r>
          </a:p>
          <a:p>
            <a:pPr marL="0" indent="0">
              <a:buNone/>
            </a:pPr>
            <a:r>
              <a:rPr lang="en-US" b="1" dirty="0">
                <a:solidFill>
                  <a:srgbClr val="0070C0"/>
                </a:solidFill>
              </a:rPr>
              <a:t>We won’t do this. We typically will have them apply for a personal or business loan and supplement any shortcomings with one or two credit lines. Never more than 4,we coach them how to utilize them, and how to convert to business lines in 9 to 12 months. Best used for businesses that generate quick cash flow.</a:t>
            </a:r>
          </a:p>
        </p:txBody>
      </p:sp>
    </p:spTree>
    <p:extLst>
      <p:ext uri="{BB962C8B-B14F-4D97-AF65-F5344CB8AC3E}">
        <p14:creationId xmlns:p14="http://schemas.microsoft.com/office/powerpoint/2010/main" val="444197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3B1DF-AF37-4A7B-9AE9-5340443D3024}"/>
              </a:ext>
            </a:extLst>
          </p:cNvPr>
          <p:cNvSpPr>
            <a:spLocks noGrp="1"/>
          </p:cNvSpPr>
          <p:nvPr>
            <p:ph type="title"/>
          </p:nvPr>
        </p:nvSpPr>
        <p:spPr/>
        <p:txBody>
          <a:bodyPr/>
          <a:lstStyle/>
          <a:p>
            <a:pPr algn="ctr"/>
            <a:r>
              <a:rPr lang="en-US" dirty="0"/>
              <a:t>Questions</a:t>
            </a:r>
          </a:p>
        </p:txBody>
      </p:sp>
    </p:spTree>
    <p:extLst>
      <p:ext uri="{BB962C8B-B14F-4D97-AF65-F5344CB8AC3E}">
        <p14:creationId xmlns:p14="http://schemas.microsoft.com/office/powerpoint/2010/main" val="2867845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958</Words>
  <Application>Microsoft Office PowerPoint</Application>
  <PresentationFormat>Widescreen</PresentationFormat>
  <Paragraphs>58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IRA/401K Rollover Personal Loans, Business Loans Lines of credit explained</vt:lpstr>
      <vt:lpstr>IRA/401K Rollover Option For Business Investing</vt:lpstr>
      <vt:lpstr>Qualifications</vt:lpstr>
      <vt:lpstr>The Benefits</vt:lpstr>
      <vt:lpstr>Timeline and costs</vt:lpstr>
      <vt:lpstr>Personal loans, lines of credit</vt:lpstr>
      <vt:lpstr>Personal, Business loans, lines of credit continued</vt:lpstr>
      <vt:lpstr>Business loans</vt:lpstr>
      <vt:lpstr>Lines of Credit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IRA/401K Rollover Personal Loans, Business Loans Lines of credit explained</dc:title>
  <dc:creator>Al Lesko</dc:creator>
  <cp:lastModifiedBy>Al Lesko</cp:lastModifiedBy>
  <cp:revision>2</cp:revision>
  <dcterms:created xsi:type="dcterms:W3CDTF">2022-03-28T18:49:29Z</dcterms:created>
  <dcterms:modified xsi:type="dcterms:W3CDTF">2022-03-28T22:53:35Z</dcterms:modified>
</cp:coreProperties>
</file>