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1" r:id="rId4"/>
    <p:sldId id="259" r:id="rId5"/>
    <p:sldId id="262" r:id="rId6"/>
    <p:sldId id="258" r:id="rId7"/>
    <p:sldId id="260"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Lesko" initials="AL" lastIdx="1" clrIdx="0">
    <p:extLst>
      <p:ext uri="{19B8F6BF-5375-455C-9EA6-DF929625EA0E}">
        <p15:presenceInfo xmlns:p15="http://schemas.microsoft.com/office/powerpoint/2012/main" userId="117dca2acc68efe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4660"/>
  </p:normalViewPr>
  <p:slideViewPr>
    <p:cSldViewPr snapToGrid="0">
      <p:cViewPr varScale="1">
        <p:scale>
          <a:sx n="112" d="100"/>
          <a:sy n="112" d="100"/>
        </p:scale>
        <p:origin x="43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1A951-CCCF-4C2A-8632-680320C823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B6AF121-F882-45D1-A0CF-882DCCC067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7686FD-87CE-413F-9F9E-BFCC4EA75D60}"/>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5" name="Footer Placeholder 4">
            <a:extLst>
              <a:ext uri="{FF2B5EF4-FFF2-40B4-BE49-F238E27FC236}">
                <a16:creationId xmlns:a16="http://schemas.microsoft.com/office/drawing/2014/main" id="{E5895DAF-E53A-4BA8-B849-056A01670C3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4CBA8A-35B4-4EC1-B388-A2629A234468}"/>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3443110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21AE0E-CF06-4012-AC59-0DC1EFA689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9987313-9358-479F-A5D3-10DF65861D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B236E8-9DBA-4AE3-88B7-33AF245EE01B}"/>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5" name="Footer Placeholder 4">
            <a:extLst>
              <a:ext uri="{FF2B5EF4-FFF2-40B4-BE49-F238E27FC236}">
                <a16:creationId xmlns:a16="http://schemas.microsoft.com/office/drawing/2014/main" id="{D7570F26-6873-4598-85B6-F81757429BB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75B3300-85EE-477A-824C-51A4DDA20A89}"/>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891657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E246B-3336-4768-8B9F-F6AE956144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50896AC-481A-429C-9CE0-A21567E6B1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8E8B48F-D4BD-40E7-80E1-1F52BB75D312}"/>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5" name="Footer Placeholder 4">
            <a:extLst>
              <a:ext uri="{FF2B5EF4-FFF2-40B4-BE49-F238E27FC236}">
                <a16:creationId xmlns:a16="http://schemas.microsoft.com/office/drawing/2014/main" id="{750CF6E9-D441-467C-AD26-2929A640844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7ADCCFD-F1E0-4DF9-AFB1-814F26788940}"/>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517199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B0507-08C0-486D-AD0F-10BF0D1A9D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12040F9-B750-40F1-9784-DDA9466E83D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07937B-3A40-4EF8-90D8-D9DC354576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04EB437-61AA-482C-8878-E51E12EF3C0E}"/>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6" name="Footer Placeholder 5">
            <a:extLst>
              <a:ext uri="{FF2B5EF4-FFF2-40B4-BE49-F238E27FC236}">
                <a16:creationId xmlns:a16="http://schemas.microsoft.com/office/drawing/2014/main" id="{5E88E6DE-E5FC-4A54-A1D9-5034BB88E4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279903A-2760-4C3D-B7C7-740A270A6835}"/>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4111217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6AEED-9E2A-4098-91A8-CE5F1AF182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2E73CDC-C7FB-4D13-AAB7-A7ED4DDB1D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E8F8C89-2290-46E7-A4D9-48966D9EB21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3BE887-2031-4D35-B242-7382988A1F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50E4C6F-D289-4956-923F-164F675158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60A1E2-C253-4C52-B90E-F42D8082853F}"/>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8" name="Footer Placeholder 7">
            <a:extLst>
              <a:ext uri="{FF2B5EF4-FFF2-40B4-BE49-F238E27FC236}">
                <a16:creationId xmlns:a16="http://schemas.microsoft.com/office/drawing/2014/main" id="{C95E3ADB-CDDD-4BFD-94A0-D79AF9766C60}"/>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F5E44D8A-E2AE-4AEB-95C5-3FAC59F34DC3}"/>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3574906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C5CFE-4FA6-4D14-B5AD-CD2FC2EF4B3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679B30-5EAB-49BA-B2DA-2032E2322EDA}"/>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4" name="Footer Placeholder 3">
            <a:extLst>
              <a:ext uri="{FF2B5EF4-FFF2-40B4-BE49-F238E27FC236}">
                <a16:creationId xmlns:a16="http://schemas.microsoft.com/office/drawing/2014/main" id="{3B1B4458-D7BB-4C3D-964F-D64AEA76B39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421F17DD-E4BF-423C-85FF-55AF5DFE27BC}"/>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20092187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4D2F8E6-E8D4-4CE8-AD47-1661E7F38609}"/>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3" name="Footer Placeholder 2">
            <a:extLst>
              <a:ext uri="{FF2B5EF4-FFF2-40B4-BE49-F238E27FC236}">
                <a16:creationId xmlns:a16="http://schemas.microsoft.com/office/drawing/2014/main" id="{9D2D2DCB-9793-4AB0-9FCC-F0702583CB6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B5E6FD3-2A0A-4E21-A683-D2AA3E291428}"/>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313640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86D49-553F-4185-A99D-6E33D611DC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C6442B-BE93-44E8-B2BF-EEBE159D745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75675C-F64F-4EDD-A0F7-8CC5FC8CB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6404BE-1AD0-4119-89E3-74A06D84F93E}"/>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6" name="Footer Placeholder 5">
            <a:extLst>
              <a:ext uri="{FF2B5EF4-FFF2-40B4-BE49-F238E27FC236}">
                <a16:creationId xmlns:a16="http://schemas.microsoft.com/office/drawing/2014/main" id="{F8D3AAF7-F62F-487A-B54D-A3D7F709667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13657A-F62B-4D9B-98CD-4A9E043578B8}"/>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3722322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C5793-8E23-45DD-8737-C493001196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066D554-802F-4B05-924C-A35CF47AEE0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635C49B-2E65-441F-B5CA-D0A56EBC8B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023F6C-B8A8-4AC5-86A3-1F74BF19BB10}"/>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6" name="Footer Placeholder 5">
            <a:extLst>
              <a:ext uri="{FF2B5EF4-FFF2-40B4-BE49-F238E27FC236}">
                <a16:creationId xmlns:a16="http://schemas.microsoft.com/office/drawing/2014/main" id="{591295A7-B357-4713-99F5-93830A4C9D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EFD5551-5AA5-4303-BED6-0C7BB92B01BC}"/>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618173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C2A4-CDB8-43A2-99DD-4F08F4C28B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A54625-0A6C-41AD-BC2C-F359E00989D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46DD41-FD15-4F34-B89D-77EC9922B3CC}"/>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5" name="Footer Placeholder 4">
            <a:extLst>
              <a:ext uri="{FF2B5EF4-FFF2-40B4-BE49-F238E27FC236}">
                <a16:creationId xmlns:a16="http://schemas.microsoft.com/office/drawing/2014/main" id="{9C84584D-AC97-41C1-8650-398D2E4F3B2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C2A4596-BB5E-4B95-BA8C-846C4AD94FD9}"/>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1144234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ABBD50A-816A-4947-BB5B-459D0FDB0C6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8C3CBF-A867-4680-8AEB-FAB24D853F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D356F2-D323-4666-80F3-D97A96F4A0C6}"/>
              </a:ext>
            </a:extLst>
          </p:cNvPr>
          <p:cNvSpPr>
            <a:spLocks noGrp="1"/>
          </p:cNvSpPr>
          <p:nvPr>
            <p:ph type="dt" sz="half" idx="10"/>
          </p:nvPr>
        </p:nvSpPr>
        <p:spPr/>
        <p:txBody>
          <a:bodyPr/>
          <a:lstStyle/>
          <a:p>
            <a:fld id="{37BC7014-4EFB-46D1-9CCD-FD3D6AE9D3EE}" type="datetimeFigureOut">
              <a:rPr lang="en-US" smtClean="0"/>
              <a:t>3/28/2022</a:t>
            </a:fld>
            <a:endParaRPr lang="en-US" dirty="0"/>
          </a:p>
        </p:txBody>
      </p:sp>
      <p:sp>
        <p:nvSpPr>
          <p:cNvPr id="5" name="Footer Placeholder 4">
            <a:extLst>
              <a:ext uri="{FF2B5EF4-FFF2-40B4-BE49-F238E27FC236}">
                <a16:creationId xmlns:a16="http://schemas.microsoft.com/office/drawing/2014/main" id="{27EB8BA4-80E6-42CA-9002-D2CB48DEB37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82F3D08-62B0-49AB-8E32-FA4AA9110154}"/>
              </a:ext>
            </a:extLst>
          </p:cNvPr>
          <p:cNvSpPr>
            <a:spLocks noGrp="1"/>
          </p:cNvSpPr>
          <p:nvPr>
            <p:ph type="sldNum" sz="quarter" idx="12"/>
          </p:nvPr>
        </p:nvSpPr>
        <p:spPr/>
        <p:txBody>
          <a:bodyPr/>
          <a:lstStyle/>
          <a:p>
            <a:fld id="{80853AB3-6DBB-46DD-BC9D-5F70142F6964}" type="slidenum">
              <a:rPr lang="en-US" smtClean="0"/>
              <a:t>‹#›</a:t>
            </a:fld>
            <a:endParaRPr lang="en-US" dirty="0"/>
          </a:p>
        </p:txBody>
      </p:sp>
    </p:spTree>
    <p:extLst>
      <p:ext uri="{BB962C8B-B14F-4D97-AF65-F5344CB8AC3E}">
        <p14:creationId xmlns:p14="http://schemas.microsoft.com/office/powerpoint/2010/main" val="9703725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5190E7-C635-4FE4-B18B-8544E45119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0EE4C9E-71C7-411E-A3FF-0AE5EFE7C7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1F5DED-E74A-4E8C-8DD1-B5BB244ADD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BC7014-4EFB-46D1-9CCD-FD3D6AE9D3EE}" type="datetimeFigureOut">
              <a:rPr lang="en-US" smtClean="0"/>
              <a:t>3/28/2022</a:t>
            </a:fld>
            <a:endParaRPr lang="en-US" dirty="0"/>
          </a:p>
        </p:txBody>
      </p:sp>
      <p:sp>
        <p:nvSpPr>
          <p:cNvPr id="5" name="Footer Placeholder 4">
            <a:extLst>
              <a:ext uri="{FF2B5EF4-FFF2-40B4-BE49-F238E27FC236}">
                <a16:creationId xmlns:a16="http://schemas.microsoft.com/office/drawing/2014/main" id="{572473FA-7DFE-4E7D-AE2F-0460D6CF10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F02EA97-882B-4346-B36D-4CCA0E27DB2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853AB3-6DBB-46DD-BC9D-5F70142F6964}" type="slidenum">
              <a:rPr lang="en-US" smtClean="0"/>
              <a:t>‹#›</a:t>
            </a:fld>
            <a:endParaRPr lang="en-US" dirty="0"/>
          </a:p>
        </p:txBody>
      </p:sp>
    </p:spTree>
    <p:extLst>
      <p:ext uri="{BB962C8B-B14F-4D97-AF65-F5344CB8AC3E}">
        <p14:creationId xmlns:p14="http://schemas.microsoft.com/office/powerpoint/2010/main" val="385395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mailto:al@fundmufranchise.com"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FD48BC7-DC40-47DE-87EE-9F4B6ECB9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Freeform: Shape 25">
            <a:extLst>
              <a:ext uri="{FF2B5EF4-FFF2-40B4-BE49-F238E27FC236}">
                <a16:creationId xmlns:a16="http://schemas.microsoft.com/office/drawing/2014/main" id="{E502BBC7-2C76-46F3-BC24-5985BC13DB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rgbClr val="EFEFEF"/>
            </a:solidFill>
          </a:ln>
          <a:effectLst>
            <a:outerShdw blurRad="139700" sx="102000" sy="102000" algn="ctr" rotWithShape="0">
              <a:schemeClr val="bg1">
                <a:lumMod val="85000"/>
                <a:alpha val="3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Freeform: Shape 27">
            <a:extLst>
              <a:ext uri="{FF2B5EF4-FFF2-40B4-BE49-F238E27FC236}">
                <a16:creationId xmlns:a16="http://schemas.microsoft.com/office/drawing/2014/main" id="{C7F28D52-2A5F-4D23-81AE-7CB8B591C7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21664" y="0"/>
            <a:ext cx="9948672"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3F4D8B9-EDE1-4242-9293-76A41CD96984}"/>
              </a:ext>
            </a:extLst>
          </p:cNvPr>
          <p:cNvSpPr>
            <a:spLocks noGrp="1"/>
          </p:cNvSpPr>
          <p:nvPr>
            <p:ph type="ctrTitle"/>
          </p:nvPr>
        </p:nvSpPr>
        <p:spPr>
          <a:xfrm>
            <a:off x="1524003" y="1999615"/>
            <a:ext cx="9144000" cy="2764028"/>
          </a:xfrm>
        </p:spPr>
        <p:txBody>
          <a:bodyPr anchor="ctr">
            <a:normAutofit/>
          </a:bodyPr>
          <a:lstStyle/>
          <a:p>
            <a:r>
              <a:rPr lang="en-US" sz="6100" dirty="0"/>
              <a:t>Managing Prospects through the Funding Process</a:t>
            </a:r>
            <a:br>
              <a:rPr lang="en-US" sz="6100" dirty="0"/>
            </a:br>
            <a:r>
              <a:rPr lang="en-US" sz="6100"/>
              <a:t>Module 4</a:t>
            </a:r>
            <a:endParaRPr lang="en-US" sz="6100" dirty="0"/>
          </a:p>
        </p:txBody>
      </p:sp>
      <p:sp>
        <p:nvSpPr>
          <p:cNvPr id="3" name="Subtitle 2">
            <a:extLst>
              <a:ext uri="{FF2B5EF4-FFF2-40B4-BE49-F238E27FC236}">
                <a16:creationId xmlns:a16="http://schemas.microsoft.com/office/drawing/2014/main" id="{C8A24909-97F5-4F22-958A-920521E2A594}"/>
              </a:ext>
            </a:extLst>
          </p:cNvPr>
          <p:cNvSpPr>
            <a:spLocks noGrp="1"/>
          </p:cNvSpPr>
          <p:nvPr>
            <p:ph type="subTitle" idx="1"/>
          </p:nvPr>
        </p:nvSpPr>
        <p:spPr>
          <a:xfrm>
            <a:off x="1966912" y="5645150"/>
            <a:ext cx="8258176" cy="631825"/>
          </a:xfrm>
        </p:spPr>
        <p:txBody>
          <a:bodyPr anchor="ctr">
            <a:normAutofit/>
          </a:bodyPr>
          <a:lstStyle/>
          <a:p>
            <a:r>
              <a:rPr lang="en-US" sz="2800"/>
              <a:t>Consultants are essential through the entire process</a:t>
            </a:r>
          </a:p>
        </p:txBody>
      </p:sp>
      <p:sp>
        <p:nvSpPr>
          <p:cNvPr id="30" name="Rectangle 29">
            <a:extLst>
              <a:ext uri="{FF2B5EF4-FFF2-40B4-BE49-F238E27FC236}">
                <a16:creationId xmlns:a16="http://schemas.microsoft.com/office/drawing/2014/main" id="{3629484E-3792-4B3D-89AD-7C8A1ED0E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18560" y="5524786"/>
            <a:ext cx="4754880" cy="274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448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AF1966E-FD40-4A4A-B61B-C4DF7FA05F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6" name="Rectangle 25">
            <a:extLst>
              <a:ext uri="{FF2B5EF4-FFF2-40B4-BE49-F238E27FC236}">
                <a16:creationId xmlns:a16="http://schemas.microsoft.com/office/drawing/2014/main" id="{047BFA19-D45E-416B-A404-7AF2F3F270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9525">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8" name="Rectangle 27">
            <a:extLst>
              <a:ext uri="{FF2B5EF4-FFF2-40B4-BE49-F238E27FC236}">
                <a16:creationId xmlns:a16="http://schemas.microsoft.com/office/drawing/2014/main" id="{8E0105E7-23DB-4CF2-8258-FF47C7620F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18E97E-6DDF-472B-BA5C-DD1CF364965E}"/>
              </a:ext>
            </a:extLst>
          </p:cNvPr>
          <p:cNvSpPr>
            <a:spLocks noGrp="1"/>
          </p:cNvSpPr>
          <p:nvPr>
            <p:ph type="title"/>
          </p:nvPr>
        </p:nvSpPr>
        <p:spPr>
          <a:xfrm>
            <a:off x="1115568" y="548640"/>
            <a:ext cx="10168128" cy="1179576"/>
          </a:xfrm>
        </p:spPr>
        <p:txBody>
          <a:bodyPr>
            <a:normAutofit/>
          </a:bodyPr>
          <a:lstStyle/>
          <a:p>
            <a:r>
              <a:rPr lang="en-US" sz="3700" b="1"/>
              <a:t>Roles of:Consultants,Franchisor, Development Groups, Funding Source, and the Banks.</a:t>
            </a:r>
          </a:p>
        </p:txBody>
      </p:sp>
      <p:sp>
        <p:nvSpPr>
          <p:cNvPr id="30" name="Rectangle 29">
            <a:extLst>
              <a:ext uri="{FF2B5EF4-FFF2-40B4-BE49-F238E27FC236}">
                <a16:creationId xmlns:a16="http://schemas.microsoft.com/office/drawing/2014/main" id="{074B4F7D-14B2-478B-8BF5-01E4E0C5D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57627EA-3EB7-43D2-BE8B-EEB9D700EF62}"/>
              </a:ext>
            </a:extLst>
          </p:cNvPr>
          <p:cNvSpPr>
            <a:spLocks noGrp="1"/>
          </p:cNvSpPr>
          <p:nvPr>
            <p:ph idx="1"/>
          </p:nvPr>
        </p:nvSpPr>
        <p:spPr>
          <a:xfrm>
            <a:off x="1115568" y="2481943"/>
            <a:ext cx="10168128" cy="3695020"/>
          </a:xfrm>
        </p:spPr>
        <p:txBody>
          <a:bodyPr>
            <a:normAutofit/>
          </a:bodyPr>
          <a:lstStyle/>
          <a:p>
            <a:pPr marL="0" indent="0">
              <a:buNone/>
            </a:pPr>
            <a:r>
              <a:rPr lang="en-US" sz="2200" b="1"/>
              <a:t>Who is in charge?</a:t>
            </a:r>
          </a:p>
          <a:p>
            <a:pPr>
              <a:buFont typeface="Wingdings" panose="05000000000000000000" pitchFamily="2" charset="2"/>
              <a:buChar char="ü"/>
            </a:pPr>
            <a:r>
              <a:rPr lang="en-US" sz="2200" b="1"/>
              <a:t>Who is the lead on this project?</a:t>
            </a:r>
          </a:p>
          <a:p>
            <a:pPr>
              <a:buFont typeface="Wingdings" panose="05000000000000000000" pitchFamily="2" charset="2"/>
              <a:buChar char="ü"/>
            </a:pPr>
            <a:r>
              <a:rPr lang="en-US" sz="2200" b="1"/>
              <a:t>As the project manager you must have a plan, and then decide who will be your partners and what role they will play in the process.</a:t>
            </a:r>
          </a:p>
          <a:p>
            <a:pPr>
              <a:buFont typeface="Wingdings" panose="05000000000000000000" pitchFamily="2" charset="2"/>
              <a:buChar char="ü"/>
            </a:pPr>
            <a:r>
              <a:rPr lang="en-US" sz="2200" b="1"/>
              <a:t>Each partner has their own guidelines, and rules to abide by.</a:t>
            </a:r>
          </a:p>
          <a:p>
            <a:pPr>
              <a:buFont typeface="Wingdings" panose="05000000000000000000" pitchFamily="2" charset="2"/>
              <a:buChar char="ü"/>
            </a:pPr>
            <a:r>
              <a:rPr lang="en-US" sz="2200" b="1"/>
              <a:t>Success is the most important part of the process (getting funded) that depends on the choices you make, and you managing the process.</a:t>
            </a:r>
          </a:p>
          <a:p>
            <a:pPr>
              <a:buFont typeface="Wingdings" panose="05000000000000000000" pitchFamily="2" charset="2"/>
              <a:buChar char="ü"/>
            </a:pPr>
            <a:r>
              <a:rPr lang="en-US" sz="2200" b="1"/>
              <a:t>There is a time and place for everything. Facts, Figures, Documents, Licensing, Permits, and lease agreements. </a:t>
            </a:r>
          </a:p>
          <a:p>
            <a:pPr>
              <a:buFont typeface="Wingdings" panose="05000000000000000000" pitchFamily="2" charset="2"/>
              <a:buChar char="v"/>
            </a:pPr>
            <a:endParaRPr lang="en-US" sz="2200"/>
          </a:p>
        </p:txBody>
      </p:sp>
    </p:spTree>
    <p:extLst>
      <p:ext uri="{BB962C8B-B14F-4D97-AF65-F5344CB8AC3E}">
        <p14:creationId xmlns:p14="http://schemas.microsoft.com/office/powerpoint/2010/main" val="713263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5DF40726-9B19-4165-9C26-757D16E19E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E97E-6DDF-472B-BA5C-DD1CF364965E}"/>
              </a:ext>
            </a:extLst>
          </p:cNvPr>
          <p:cNvSpPr>
            <a:spLocks noGrp="1"/>
          </p:cNvSpPr>
          <p:nvPr>
            <p:ph type="title"/>
          </p:nvPr>
        </p:nvSpPr>
        <p:spPr>
          <a:xfrm>
            <a:off x="838199" y="564211"/>
            <a:ext cx="4571999" cy="1165002"/>
          </a:xfrm>
        </p:spPr>
        <p:txBody>
          <a:bodyPr anchor="b">
            <a:normAutofit/>
          </a:bodyPr>
          <a:lstStyle/>
          <a:p>
            <a:r>
              <a:rPr lang="en-US" sz="2500" b="1"/>
              <a:t>Roles of:Consultants,Franchisor, Development Groups, Funding Source, and the Banks.</a:t>
            </a:r>
          </a:p>
        </p:txBody>
      </p:sp>
      <p:sp>
        <p:nvSpPr>
          <p:cNvPr id="3" name="Content Placeholder 2">
            <a:extLst>
              <a:ext uri="{FF2B5EF4-FFF2-40B4-BE49-F238E27FC236}">
                <a16:creationId xmlns:a16="http://schemas.microsoft.com/office/drawing/2014/main" id="{B57627EA-3EB7-43D2-BE8B-EEB9D700EF62}"/>
              </a:ext>
            </a:extLst>
          </p:cNvPr>
          <p:cNvSpPr>
            <a:spLocks noGrp="1"/>
          </p:cNvSpPr>
          <p:nvPr>
            <p:ph idx="1"/>
          </p:nvPr>
        </p:nvSpPr>
        <p:spPr>
          <a:xfrm>
            <a:off x="838199" y="2055327"/>
            <a:ext cx="4571999" cy="3776975"/>
          </a:xfrm>
        </p:spPr>
        <p:txBody>
          <a:bodyPr>
            <a:normAutofit/>
          </a:bodyPr>
          <a:lstStyle/>
          <a:p>
            <a:pPr marL="0" indent="0">
              <a:buNone/>
            </a:pPr>
            <a:endParaRPr lang="en-US" sz="1400"/>
          </a:p>
          <a:p>
            <a:pPr marL="0" indent="0">
              <a:buNone/>
            </a:pPr>
            <a:r>
              <a:rPr lang="en-US" sz="1400" b="1"/>
              <a:t>Once a funding source has been chosen, and a loan application submitted, no payments are to be made (franchise fee, equipment, vehicle) without the funding source knowledge and bank approval. </a:t>
            </a:r>
          </a:p>
          <a:p>
            <a:pPr marL="0" indent="0">
              <a:buNone/>
            </a:pPr>
            <a:r>
              <a:rPr lang="en-US" sz="1400" b="1"/>
              <a:t>All other partners are in a supportive role of the funding partner who is working with the bank loan officers. </a:t>
            </a:r>
          </a:p>
          <a:p>
            <a:pPr marL="0" indent="0">
              <a:buNone/>
            </a:pPr>
            <a:r>
              <a:rPr lang="en-US" sz="1400" b="1"/>
              <a:t>I do not tolerate a franchise or Rep calling the bank without my ok. That is non-negotiable and in you and your client’s best interest.</a:t>
            </a:r>
          </a:p>
          <a:p>
            <a:pPr marL="0" indent="0">
              <a:buNone/>
            </a:pPr>
            <a:r>
              <a:rPr lang="en-US" sz="1400" b="1"/>
              <a:t>A good funding specialist will provide a solid pre-screened path for a client to be funded. Including which bank is the best option. Each client &amp; loan application is different. That matters in why a particular bank was chosen for the application.</a:t>
            </a:r>
          </a:p>
          <a:p>
            <a:pPr marL="0" indent="0">
              <a:buNone/>
            </a:pPr>
            <a:endParaRPr lang="en-US" sz="1400"/>
          </a:p>
          <a:p>
            <a:pPr marL="0" indent="0">
              <a:buNone/>
            </a:pPr>
            <a:endParaRPr lang="en-US" sz="1400"/>
          </a:p>
          <a:p>
            <a:pPr marL="0" indent="0">
              <a:buNone/>
            </a:pPr>
            <a:endParaRPr lang="en-US" sz="1400"/>
          </a:p>
          <a:p>
            <a:pPr>
              <a:buFont typeface="Wingdings" panose="05000000000000000000" pitchFamily="2" charset="2"/>
              <a:buChar char="v"/>
            </a:pPr>
            <a:endParaRPr lang="en-US" sz="1400"/>
          </a:p>
        </p:txBody>
      </p:sp>
      <p:pic>
        <p:nvPicPr>
          <p:cNvPr id="1026" name="Picture 2" descr="MR NOSEY by KidneyJohn on Newgrounds">
            <a:extLst>
              <a:ext uri="{FF2B5EF4-FFF2-40B4-BE49-F238E27FC236}">
                <a16:creationId xmlns:a16="http://schemas.microsoft.com/office/drawing/2014/main" id="{2F04B157-981B-446E-9E23-FB46FA13B94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0" r="-1" b="-1"/>
          <a:stretch/>
        </p:blipFill>
        <p:spPr bwMode="auto">
          <a:xfrm>
            <a:off x="6190488" y="566928"/>
            <a:ext cx="5157216" cy="5286197"/>
          </a:xfrm>
          <a:prstGeom prst="rect">
            <a:avLst/>
          </a:prstGeom>
          <a:noFill/>
          <a:extLst>
            <a:ext uri="{909E8E84-426E-40DD-AFC4-6F175D3DCCD1}">
              <a14:hiddenFill xmlns:a14="http://schemas.microsoft.com/office/drawing/2010/main">
                <a:solidFill>
                  <a:srgbClr val="FFFFFF"/>
                </a:solidFill>
              </a14:hiddenFill>
            </a:ext>
          </a:extLst>
        </p:spPr>
      </p:pic>
      <p:sp>
        <p:nvSpPr>
          <p:cNvPr id="80" name="Rectangle 79">
            <a:extLst>
              <a:ext uri="{FF2B5EF4-FFF2-40B4-BE49-F238E27FC236}">
                <a16:creationId xmlns:a16="http://schemas.microsoft.com/office/drawing/2014/main" id="{2089CB41-F399-4AEB-980C-5BFB1049CB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6112341"/>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2" name="Rectangle 81">
            <a:extLst>
              <a:ext uri="{FF2B5EF4-FFF2-40B4-BE49-F238E27FC236}">
                <a16:creationId xmlns:a16="http://schemas.microsoft.com/office/drawing/2014/main" id="{1BFC967B-3DD6-463D-9DB9-6E4419AE0D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096768" y="3817404"/>
            <a:ext cx="54864" cy="4572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Tree>
    <p:extLst>
      <p:ext uri="{BB962C8B-B14F-4D97-AF65-F5344CB8AC3E}">
        <p14:creationId xmlns:p14="http://schemas.microsoft.com/office/powerpoint/2010/main" val="19060995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8" name="Freeform: Shape 27">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9">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18E97E-6DDF-472B-BA5C-DD1CF364965E}"/>
              </a:ext>
            </a:extLst>
          </p:cNvPr>
          <p:cNvSpPr>
            <a:spLocks noGrp="1"/>
          </p:cNvSpPr>
          <p:nvPr>
            <p:ph type="title"/>
          </p:nvPr>
        </p:nvSpPr>
        <p:spPr>
          <a:xfrm>
            <a:off x="621792" y="1161288"/>
            <a:ext cx="3602736" cy="4526280"/>
          </a:xfrm>
        </p:spPr>
        <p:txBody>
          <a:bodyPr>
            <a:normAutofit/>
          </a:bodyPr>
          <a:lstStyle/>
          <a:p>
            <a:r>
              <a:rPr lang="en-US" sz="4000" b="1"/>
              <a:t>Example of a blown deal</a:t>
            </a:r>
          </a:p>
        </p:txBody>
      </p:sp>
      <p:sp>
        <p:nvSpPr>
          <p:cNvPr id="32" name="Rectangle 31">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67B001AA-B001-4CD5-A742-F30E3D2A83BF}"/>
              </a:ext>
            </a:extLst>
          </p:cNvPr>
          <p:cNvSpPr>
            <a:spLocks noGrp="1"/>
          </p:cNvSpPr>
          <p:nvPr>
            <p:ph idx="1"/>
          </p:nvPr>
        </p:nvSpPr>
        <p:spPr>
          <a:xfrm>
            <a:off x="5434149" y="932688"/>
            <a:ext cx="5916603" cy="4992624"/>
          </a:xfrm>
        </p:spPr>
        <p:txBody>
          <a:bodyPr anchor="ctr">
            <a:normAutofit/>
          </a:bodyPr>
          <a:lstStyle/>
          <a:p>
            <a:pPr marL="0" indent="0">
              <a:buNone/>
            </a:pPr>
            <a:r>
              <a:rPr lang="en-US" sz="1900"/>
              <a:t>SBA Loan for Franchise investment 		150k</a:t>
            </a:r>
          </a:p>
          <a:p>
            <a:pPr marL="0" indent="0">
              <a:buNone/>
            </a:pPr>
            <a:r>
              <a:rPr lang="en-US" sz="1900"/>
              <a:t>Franchise Fee paid in advance                 	</a:t>
            </a:r>
            <a:r>
              <a:rPr lang="en-US" sz="1900" u="sng"/>
              <a:t>49k___ </a:t>
            </a:r>
          </a:p>
          <a:p>
            <a:pPr marL="0" indent="0">
              <a:buNone/>
            </a:pPr>
            <a:r>
              <a:rPr lang="en-US" sz="1900"/>
              <a:t>$ Required for SBA Loan 			17k</a:t>
            </a:r>
          </a:p>
          <a:p>
            <a:pPr marL="0" indent="0">
              <a:buNone/>
            </a:pPr>
            <a:r>
              <a:rPr lang="en-US" sz="1900"/>
              <a:t>$ Required in reserve      			50k</a:t>
            </a:r>
          </a:p>
          <a:p>
            <a:pPr marL="0" indent="0">
              <a:buNone/>
            </a:pPr>
            <a:r>
              <a:rPr lang="en-US" sz="1900"/>
              <a:t>$ Total Client cash          			</a:t>
            </a:r>
            <a:r>
              <a:rPr lang="en-US" sz="1900" u="sng"/>
              <a:t>85k	</a:t>
            </a:r>
          </a:p>
          <a:p>
            <a:pPr marL="0" indent="0">
              <a:buNone/>
            </a:pPr>
            <a:r>
              <a:rPr lang="en-US" sz="1900"/>
              <a:t>$ Cash after FF Paid       			36k (-14K Short of Reserve Requirement)</a:t>
            </a:r>
          </a:p>
          <a:p>
            <a:pPr marL="0" indent="0">
              <a:buNone/>
            </a:pPr>
            <a:r>
              <a:rPr lang="en-US" sz="1900"/>
              <a:t>The example here indicates only 36k left. Short of the reserve amount and nothing left to start the business. The next slide outlines how this same deal would be eligible and approved. </a:t>
            </a:r>
          </a:p>
          <a:p>
            <a:pPr marL="0" indent="0">
              <a:buNone/>
            </a:pPr>
            <a:r>
              <a:rPr lang="en-US" sz="1900"/>
              <a:t>If a client pays a non-refundable full franchise fee prior to or before the loan is at closing the franchise fee can not be reimbursed with loan proceeds! 			     </a:t>
            </a:r>
          </a:p>
          <a:p>
            <a:pPr marL="0" indent="0">
              <a:buNone/>
            </a:pPr>
            <a:endParaRPr lang="en-US" sz="1900"/>
          </a:p>
        </p:txBody>
      </p:sp>
    </p:spTree>
    <p:extLst>
      <p:ext uri="{BB962C8B-B14F-4D97-AF65-F5344CB8AC3E}">
        <p14:creationId xmlns:p14="http://schemas.microsoft.com/office/powerpoint/2010/main" val="540352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F5E1B-E86C-4EEA-963D-F7ACA46C1B29}"/>
              </a:ext>
            </a:extLst>
          </p:cNvPr>
          <p:cNvSpPr>
            <a:spLocks noGrp="1"/>
          </p:cNvSpPr>
          <p:nvPr>
            <p:ph type="title"/>
          </p:nvPr>
        </p:nvSpPr>
        <p:spPr/>
        <p:txBody>
          <a:bodyPr/>
          <a:lstStyle/>
          <a:p>
            <a:pPr algn="ctr"/>
            <a:r>
              <a:rPr lang="en-US" dirty="0"/>
              <a:t>Loan Denied vs Same Loan Approved</a:t>
            </a:r>
          </a:p>
        </p:txBody>
      </p:sp>
      <p:sp>
        <p:nvSpPr>
          <p:cNvPr id="3" name="Text Placeholder 2">
            <a:extLst>
              <a:ext uri="{FF2B5EF4-FFF2-40B4-BE49-F238E27FC236}">
                <a16:creationId xmlns:a16="http://schemas.microsoft.com/office/drawing/2014/main" id="{56F8566A-9954-45C7-B983-A1151FCD4062}"/>
              </a:ext>
            </a:extLst>
          </p:cNvPr>
          <p:cNvSpPr>
            <a:spLocks noGrp="1"/>
          </p:cNvSpPr>
          <p:nvPr>
            <p:ph type="body" idx="1"/>
          </p:nvPr>
        </p:nvSpPr>
        <p:spPr>
          <a:xfrm>
            <a:off x="839788" y="1681163"/>
            <a:ext cx="5157787" cy="488105"/>
          </a:xfrm>
        </p:spPr>
        <p:txBody>
          <a:bodyPr/>
          <a:lstStyle/>
          <a:p>
            <a:r>
              <a:rPr lang="en-US" dirty="0"/>
              <a:t>Prior slide Franchise fee paid upfront.</a:t>
            </a:r>
          </a:p>
        </p:txBody>
      </p:sp>
      <p:sp>
        <p:nvSpPr>
          <p:cNvPr id="4" name="Content Placeholder 3">
            <a:extLst>
              <a:ext uri="{FF2B5EF4-FFF2-40B4-BE49-F238E27FC236}">
                <a16:creationId xmlns:a16="http://schemas.microsoft.com/office/drawing/2014/main" id="{84E0CCC0-483A-4E13-A584-EC1C6156F450}"/>
              </a:ext>
            </a:extLst>
          </p:cNvPr>
          <p:cNvSpPr>
            <a:spLocks noGrp="1"/>
          </p:cNvSpPr>
          <p:nvPr>
            <p:ph sz="half" idx="2"/>
          </p:nvPr>
        </p:nvSpPr>
        <p:spPr>
          <a:xfrm>
            <a:off x="839788" y="2505074"/>
            <a:ext cx="5157787" cy="4352925"/>
          </a:xfrm>
        </p:spPr>
        <p:txBody>
          <a:bodyPr>
            <a:normAutofit fontScale="92500" lnSpcReduction="10000"/>
          </a:bodyPr>
          <a:lstStyle/>
          <a:p>
            <a:pPr marL="0" indent="0">
              <a:buNone/>
            </a:pPr>
            <a:r>
              <a:rPr lang="en-US" sz="2400" dirty="0"/>
              <a:t>SBA Loan Amount 	150k</a:t>
            </a:r>
          </a:p>
          <a:p>
            <a:pPr marL="0" indent="0">
              <a:buNone/>
            </a:pPr>
            <a:r>
              <a:rPr lang="en-US" sz="2400" dirty="0"/>
              <a:t>Franchise Fee                	</a:t>
            </a:r>
            <a:r>
              <a:rPr lang="en-US" sz="2400" u="sng" dirty="0"/>
              <a:t>49k___ </a:t>
            </a:r>
          </a:p>
          <a:p>
            <a:pPr marL="0" indent="0">
              <a:buNone/>
            </a:pPr>
            <a:r>
              <a:rPr lang="en-US" sz="2400" dirty="0"/>
              <a:t>$ Required for Loan 	17k</a:t>
            </a:r>
          </a:p>
          <a:p>
            <a:pPr marL="0" indent="0">
              <a:buNone/>
            </a:pPr>
            <a:r>
              <a:rPr lang="en-US" sz="2400" dirty="0"/>
              <a:t>$Required in reserve      	50k</a:t>
            </a:r>
          </a:p>
          <a:p>
            <a:pPr marL="0" indent="0">
              <a:buNone/>
            </a:pPr>
            <a:r>
              <a:rPr lang="en-US" sz="2400" dirty="0"/>
              <a:t>$ Total Client cash         	</a:t>
            </a:r>
            <a:r>
              <a:rPr lang="en-US" sz="2400" u="sng" dirty="0"/>
              <a:t>85k	</a:t>
            </a:r>
          </a:p>
          <a:p>
            <a:pPr marL="0" indent="0">
              <a:buNone/>
            </a:pPr>
            <a:r>
              <a:rPr lang="en-US" sz="2400" dirty="0"/>
              <a:t>49k paid upfront             </a:t>
            </a:r>
            <a:r>
              <a:rPr lang="en-US" sz="2400" u="sng" dirty="0"/>
              <a:t>-49k____</a:t>
            </a:r>
          </a:p>
          <a:p>
            <a:pPr marL="0" indent="0">
              <a:buNone/>
            </a:pPr>
            <a:r>
              <a:rPr lang="en-US" sz="2400" dirty="0"/>
              <a:t>Cash left for reserve      	36k</a:t>
            </a:r>
          </a:p>
          <a:p>
            <a:pPr marL="0" indent="0">
              <a:buNone/>
            </a:pPr>
            <a:r>
              <a:rPr lang="en-US" sz="2400" dirty="0"/>
              <a:t>Short 14k for necessary reserve and no cash in biz account to start the business.</a:t>
            </a:r>
          </a:p>
          <a:p>
            <a:pPr marL="0" indent="0">
              <a:buNone/>
            </a:pPr>
            <a:endParaRPr lang="en-US" dirty="0"/>
          </a:p>
        </p:txBody>
      </p:sp>
      <p:sp>
        <p:nvSpPr>
          <p:cNvPr id="5" name="Text Placeholder 4">
            <a:extLst>
              <a:ext uri="{FF2B5EF4-FFF2-40B4-BE49-F238E27FC236}">
                <a16:creationId xmlns:a16="http://schemas.microsoft.com/office/drawing/2014/main" id="{2C64ED0C-F6D7-4592-9657-12E29D8A578B}"/>
              </a:ext>
            </a:extLst>
          </p:cNvPr>
          <p:cNvSpPr>
            <a:spLocks noGrp="1"/>
          </p:cNvSpPr>
          <p:nvPr>
            <p:ph type="body" sz="quarter" idx="3"/>
          </p:nvPr>
        </p:nvSpPr>
        <p:spPr>
          <a:xfrm>
            <a:off x="6172200" y="1681163"/>
            <a:ext cx="5183188" cy="488105"/>
          </a:xfrm>
        </p:spPr>
        <p:txBody>
          <a:bodyPr/>
          <a:lstStyle/>
          <a:p>
            <a:r>
              <a:rPr lang="en-US" dirty="0"/>
              <a:t>Loan proposal done correctly</a:t>
            </a:r>
          </a:p>
        </p:txBody>
      </p:sp>
      <p:sp>
        <p:nvSpPr>
          <p:cNvPr id="6" name="Content Placeholder 5">
            <a:extLst>
              <a:ext uri="{FF2B5EF4-FFF2-40B4-BE49-F238E27FC236}">
                <a16:creationId xmlns:a16="http://schemas.microsoft.com/office/drawing/2014/main" id="{B6B9BA42-57C0-4E2F-8AB8-01F91A771982}"/>
              </a:ext>
            </a:extLst>
          </p:cNvPr>
          <p:cNvSpPr>
            <a:spLocks noGrp="1"/>
          </p:cNvSpPr>
          <p:nvPr>
            <p:ph sz="quarter" idx="4"/>
          </p:nvPr>
        </p:nvSpPr>
        <p:spPr>
          <a:xfrm>
            <a:off x="6172200" y="2505075"/>
            <a:ext cx="5183188" cy="3749810"/>
          </a:xfrm>
        </p:spPr>
        <p:txBody>
          <a:bodyPr>
            <a:normAutofit fontScale="92500" lnSpcReduction="10000"/>
          </a:bodyPr>
          <a:lstStyle/>
          <a:p>
            <a:pPr marL="0" indent="0">
              <a:buNone/>
            </a:pPr>
            <a:r>
              <a:rPr lang="en-US" sz="2400" dirty="0"/>
              <a:t>SBA Loan Amount	150k</a:t>
            </a:r>
          </a:p>
          <a:p>
            <a:pPr marL="0" indent="0">
              <a:buNone/>
            </a:pPr>
            <a:r>
              <a:rPr lang="en-US" sz="2400" dirty="0"/>
              <a:t>Franchise Fee                	</a:t>
            </a:r>
            <a:r>
              <a:rPr lang="en-US" sz="2400" u="sng" dirty="0"/>
              <a:t>49k___ </a:t>
            </a:r>
          </a:p>
          <a:p>
            <a:pPr marL="0" indent="0">
              <a:buNone/>
            </a:pPr>
            <a:r>
              <a:rPr lang="en-US" sz="2400" dirty="0"/>
              <a:t>$ Required for Loan 	17k</a:t>
            </a:r>
          </a:p>
          <a:p>
            <a:pPr marL="0" indent="0">
              <a:buNone/>
            </a:pPr>
            <a:r>
              <a:rPr lang="en-US" sz="2400" dirty="0"/>
              <a:t>$ Required in reserve     	50k</a:t>
            </a:r>
          </a:p>
          <a:p>
            <a:pPr marL="0" indent="0">
              <a:buNone/>
            </a:pPr>
            <a:r>
              <a:rPr lang="en-US" sz="2400" dirty="0"/>
              <a:t>$ Total Client cash          	</a:t>
            </a:r>
            <a:r>
              <a:rPr lang="en-US" sz="2400" u="sng" dirty="0"/>
              <a:t>85k	</a:t>
            </a:r>
          </a:p>
          <a:p>
            <a:pPr marL="0" indent="0">
              <a:buNone/>
            </a:pPr>
            <a:r>
              <a:rPr lang="en-US" sz="2400" dirty="0"/>
              <a:t>15k deposit paid            	</a:t>
            </a:r>
            <a:r>
              <a:rPr lang="en-US" sz="2400" u="sng" dirty="0"/>
              <a:t>-15k____</a:t>
            </a:r>
          </a:p>
          <a:p>
            <a:pPr marL="0" indent="0">
              <a:buNone/>
            </a:pPr>
            <a:r>
              <a:rPr lang="en-US" sz="2400" dirty="0"/>
              <a:t>Cash Left                           70k</a:t>
            </a:r>
          </a:p>
          <a:p>
            <a:pPr marL="0" indent="0">
              <a:buNone/>
            </a:pPr>
            <a:r>
              <a:rPr lang="en-US" sz="2400" dirty="0"/>
              <a:t>70k left to meet bank requirements</a:t>
            </a:r>
          </a:p>
          <a:p>
            <a:pPr marL="0" indent="0">
              <a:buNone/>
            </a:pPr>
            <a:r>
              <a:rPr lang="en-US" sz="2400" dirty="0"/>
              <a:t>20k in Business bank account 50k reserve</a:t>
            </a:r>
          </a:p>
        </p:txBody>
      </p:sp>
    </p:spTree>
    <p:extLst>
      <p:ext uri="{BB962C8B-B14F-4D97-AF65-F5344CB8AC3E}">
        <p14:creationId xmlns:p14="http://schemas.microsoft.com/office/powerpoint/2010/main" val="2222349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0">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9" name="Freeform: Shape 22">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0" name="Freeform: Shape 24">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F18E97E-6DDF-472B-BA5C-DD1CF364965E}"/>
              </a:ext>
            </a:extLst>
          </p:cNvPr>
          <p:cNvSpPr>
            <a:spLocks noGrp="1"/>
          </p:cNvSpPr>
          <p:nvPr>
            <p:ph type="title"/>
          </p:nvPr>
        </p:nvSpPr>
        <p:spPr>
          <a:xfrm>
            <a:off x="838200" y="253397"/>
            <a:ext cx="10515600" cy="1273233"/>
          </a:xfrm>
        </p:spPr>
        <p:txBody>
          <a:bodyPr>
            <a:normAutofit/>
          </a:bodyPr>
          <a:lstStyle/>
          <a:p>
            <a:r>
              <a:rPr lang="en-US" sz="4000"/>
              <a:t>Legal &amp; Reputation Concerns</a:t>
            </a:r>
          </a:p>
        </p:txBody>
      </p:sp>
      <p:sp>
        <p:nvSpPr>
          <p:cNvPr id="27" name="Rectangle 26">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 name="Content Placeholder 4">
            <a:extLst>
              <a:ext uri="{FF2B5EF4-FFF2-40B4-BE49-F238E27FC236}">
                <a16:creationId xmlns:a16="http://schemas.microsoft.com/office/drawing/2014/main" id="{ED029B7A-EF20-4246-85E1-7A6FC48CEB39}"/>
              </a:ext>
            </a:extLst>
          </p:cNvPr>
          <p:cNvSpPr>
            <a:spLocks noGrp="1"/>
          </p:cNvSpPr>
          <p:nvPr>
            <p:ph idx="1"/>
          </p:nvPr>
        </p:nvSpPr>
        <p:spPr>
          <a:xfrm>
            <a:off x="838200" y="2478024"/>
            <a:ext cx="10515600" cy="3694176"/>
          </a:xfrm>
        </p:spPr>
        <p:txBody>
          <a:bodyPr>
            <a:normAutofit/>
          </a:bodyPr>
          <a:lstStyle/>
          <a:p>
            <a:pPr marL="0" indent="0">
              <a:buNone/>
            </a:pPr>
            <a:r>
              <a:rPr lang="en-US" sz="1200" b="1"/>
              <a:t>Could a consultant’s reputation be severely damaged, or possibly sued if accused of any of the following:</a:t>
            </a:r>
          </a:p>
          <a:p>
            <a:pPr marL="0" indent="0">
              <a:buNone/>
            </a:pPr>
            <a:endParaRPr lang="en-US" sz="1200" b="1"/>
          </a:p>
          <a:p>
            <a:pPr>
              <a:buFont typeface="Wingdings" panose="05000000000000000000" pitchFamily="2" charset="2"/>
              <a:buChar char="ü"/>
            </a:pPr>
            <a:r>
              <a:rPr lang="en-US" sz="1200" b="1"/>
              <a:t>Knowing and introducing a funding candidate to a franchise that validates poorly? </a:t>
            </a:r>
          </a:p>
          <a:p>
            <a:pPr>
              <a:buFont typeface="Wingdings" panose="05000000000000000000" pitchFamily="2" charset="2"/>
              <a:buChar char="ü"/>
            </a:pPr>
            <a:r>
              <a:rPr lang="en-US" sz="1200" b="1"/>
              <a:t>Anyone stating a client is pre-approved or using that term, with knowledge that non-refundable payments will be made and not be the source who will fund the loan.</a:t>
            </a:r>
          </a:p>
          <a:p>
            <a:pPr>
              <a:buFont typeface="Wingdings" panose="05000000000000000000" pitchFamily="2" charset="2"/>
              <a:buChar char="ü"/>
            </a:pPr>
            <a:r>
              <a:rPr lang="en-US" sz="1200" b="1"/>
              <a:t>Allowing a franchise representative to claim a candidate will be approved for funding by using their source the intention is to have them pay a non-refundable fee?</a:t>
            </a:r>
          </a:p>
          <a:p>
            <a:pPr>
              <a:buFont typeface="Wingdings" panose="05000000000000000000" pitchFamily="2" charset="2"/>
              <a:buChar char="ü"/>
            </a:pPr>
            <a:r>
              <a:rPr lang="en-US" sz="1200" b="1"/>
              <a:t>Stating a candidate must pay a non-refundable franchise fee to move forward, when a loan is necessary to be able to open and operate the business? See item 7</a:t>
            </a:r>
          </a:p>
          <a:p>
            <a:pPr>
              <a:buFont typeface="Wingdings" panose="05000000000000000000" pitchFamily="2" charset="2"/>
              <a:buChar char="ü"/>
            </a:pPr>
            <a:r>
              <a:rPr lang="en-US" sz="1200" b="1"/>
              <a:t>Recommending a client pay a non-refundable franchise fee when the franchise will not provide an accurate buildout estimate as listed in their item 7 in the FDD to the bank. You can’t assume tenant improvement and represent it as so without proof to a bank!</a:t>
            </a:r>
          </a:p>
          <a:p>
            <a:pPr>
              <a:buFont typeface="Wingdings" panose="05000000000000000000" pitchFamily="2" charset="2"/>
              <a:buChar char="ü"/>
            </a:pPr>
            <a:r>
              <a:rPr lang="en-US" sz="1200" b="1"/>
              <a:t>With knowledge of a franchise or rep, or broker that is encouraging a prospect to spend money on equipment, or supplies while a loan application is in process?</a:t>
            </a:r>
          </a:p>
          <a:p>
            <a:pPr>
              <a:buFont typeface="Wingdings" panose="05000000000000000000" pitchFamily="2" charset="2"/>
              <a:buChar char="ü"/>
            </a:pPr>
            <a:r>
              <a:rPr lang="en-US" sz="1200" b="1"/>
              <a:t>All we are saying here is that there is a right way and a wrong way to get a prospect funded. The goal is to avoid damaging your reputation or get dragged into a lawsuit. More deals can and will get done if the franchise is flexible and will work within the bank &amp; SBA guidelines.</a:t>
            </a:r>
          </a:p>
          <a:p>
            <a:pPr>
              <a:buFont typeface="Wingdings" panose="05000000000000000000" pitchFamily="2" charset="2"/>
              <a:buChar char="ü"/>
            </a:pPr>
            <a:endParaRPr lang="en-US" sz="1200" b="1"/>
          </a:p>
          <a:p>
            <a:pPr>
              <a:buFont typeface="Wingdings" panose="05000000000000000000" pitchFamily="2" charset="2"/>
              <a:buChar char="ü"/>
            </a:pPr>
            <a:endParaRPr lang="en-US" sz="1200" b="1"/>
          </a:p>
          <a:p>
            <a:pPr>
              <a:buFont typeface="Wingdings" panose="05000000000000000000" pitchFamily="2" charset="2"/>
              <a:buChar char="ü"/>
            </a:pPr>
            <a:endParaRPr lang="en-US" sz="1200"/>
          </a:p>
          <a:p>
            <a:pPr>
              <a:buFont typeface="Wingdings" panose="05000000000000000000" pitchFamily="2" charset="2"/>
              <a:buChar char="ü"/>
            </a:pPr>
            <a:endParaRPr lang="en-US" sz="1200"/>
          </a:p>
          <a:p>
            <a:pPr>
              <a:buFont typeface="Wingdings" panose="05000000000000000000" pitchFamily="2" charset="2"/>
              <a:buChar char="ü"/>
            </a:pPr>
            <a:endParaRPr lang="en-US" sz="1200"/>
          </a:p>
          <a:p>
            <a:pPr>
              <a:buFont typeface="Wingdings" panose="05000000000000000000" pitchFamily="2" charset="2"/>
              <a:buChar char="ü"/>
            </a:pPr>
            <a:endParaRPr lang="en-US" sz="1200"/>
          </a:p>
          <a:p>
            <a:pPr>
              <a:buFont typeface="Wingdings" panose="05000000000000000000" pitchFamily="2" charset="2"/>
              <a:buChar char="ü"/>
            </a:pPr>
            <a:endParaRPr lang="en-US" sz="1200"/>
          </a:p>
          <a:p>
            <a:pPr>
              <a:buFont typeface="Wingdings" panose="05000000000000000000" pitchFamily="2" charset="2"/>
              <a:buChar char="ü"/>
            </a:pPr>
            <a:endParaRPr lang="en-US" sz="1200"/>
          </a:p>
          <a:p>
            <a:pPr>
              <a:buFont typeface="Wingdings" panose="05000000000000000000" pitchFamily="2" charset="2"/>
              <a:buChar char="ü"/>
            </a:pPr>
            <a:endParaRPr lang="en-US" sz="1200"/>
          </a:p>
          <a:p>
            <a:pPr>
              <a:buFont typeface="Wingdings" panose="05000000000000000000" pitchFamily="2" charset="2"/>
              <a:buChar char="ü"/>
            </a:pPr>
            <a:endParaRPr lang="en-US" sz="1200"/>
          </a:p>
          <a:p>
            <a:pPr marL="0" indent="0">
              <a:buNone/>
            </a:pPr>
            <a:endParaRPr lang="en-US" sz="1200"/>
          </a:p>
        </p:txBody>
      </p:sp>
    </p:spTree>
    <p:extLst>
      <p:ext uri="{BB962C8B-B14F-4D97-AF65-F5344CB8AC3E}">
        <p14:creationId xmlns:p14="http://schemas.microsoft.com/office/powerpoint/2010/main" val="631338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E97E-6DDF-472B-BA5C-DD1CF364965E}"/>
              </a:ext>
            </a:extLst>
          </p:cNvPr>
          <p:cNvSpPr>
            <a:spLocks noGrp="1"/>
          </p:cNvSpPr>
          <p:nvPr>
            <p:ph type="title"/>
          </p:nvPr>
        </p:nvSpPr>
        <p:spPr>
          <a:xfrm>
            <a:off x="841248" y="426720"/>
            <a:ext cx="10506456" cy="1919141"/>
          </a:xfrm>
        </p:spPr>
        <p:txBody>
          <a:bodyPr anchor="b">
            <a:normAutofit/>
          </a:bodyPr>
          <a:lstStyle/>
          <a:p>
            <a:r>
              <a:rPr lang="en-US" sz="6000"/>
              <a:t>How can a broker get more deals funded</a:t>
            </a:r>
          </a:p>
        </p:txBody>
      </p:sp>
      <p:sp>
        <p:nvSpPr>
          <p:cNvPr id="38" name="Rectangle 37">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0" name="Rectangle 39">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57627EA-3EB7-43D2-BE8B-EEB9D700EF62}"/>
              </a:ext>
            </a:extLst>
          </p:cNvPr>
          <p:cNvSpPr>
            <a:spLocks noGrp="1"/>
          </p:cNvSpPr>
          <p:nvPr>
            <p:ph idx="1"/>
          </p:nvPr>
        </p:nvSpPr>
        <p:spPr>
          <a:xfrm>
            <a:off x="841248" y="3337269"/>
            <a:ext cx="10509504" cy="2905686"/>
          </a:xfrm>
        </p:spPr>
        <p:txBody>
          <a:bodyPr>
            <a:normAutofit/>
          </a:bodyPr>
          <a:lstStyle/>
          <a:p>
            <a:pPr>
              <a:buFont typeface="Wingdings" panose="05000000000000000000" pitchFamily="2" charset="2"/>
              <a:buChar char="ü"/>
            </a:pPr>
            <a:r>
              <a:rPr lang="en-US" sz="1500" b="1"/>
              <a:t>Manage the project. Your client’s 1</a:t>
            </a:r>
            <a:r>
              <a:rPr lang="en-US" sz="1500" b="1" baseline="30000"/>
              <a:t>st</a:t>
            </a:r>
            <a:r>
              <a:rPr lang="en-US" sz="1500" b="1"/>
              <a:t> point of contact is you! That way you always stay informed. </a:t>
            </a:r>
          </a:p>
          <a:p>
            <a:pPr>
              <a:buFont typeface="Wingdings" panose="05000000000000000000" pitchFamily="2" charset="2"/>
              <a:buChar char="ü"/>
            </a:pPr>
            <a:r>
              <a:rPr lang="en-US" sz="1500" b="1"/>
              <a:t>Do not pass the client off to the zor and wait for someone to call you.</a:t>
            </a:r>
          </a:p>
          <a:p>
            <a:pPr>
              <a:buFont typeface="Wingdings" panose="05000000000000000000" pitchFamily="2" charset="2"/>
              <a:buChar char="ü"/>
            </a:pPr>
            <a:r>
              <a:rPr lang="en-US" sz="1500" b="1"/>
              <a:t>When a loan is necessary or already in process, please check with your funding source before any money is moved or spent. It will impact the structure of a loan.</a:t>
            </a:r>
          </a:p>
          <a:p>
            <a:pPr>
              <a:buFont typeface="Wingdings" panose="05000000000000000000" pitchFamily="2" charset="2"/>
              <a:buChar char="ü"/>
            </a:pPr>
            <a:r>
              <a:rPr lang="en-US" sz="1500" b="1"/>
              <a:t>Business Plans and Projections are the client’s responsibility to complete and be able to explain. Have them get assistance from the franchise, through  validations and credible resources. A funding specialist can review them and see if they meet the banks guidelines. Are they in line with the FDD? </a:t>
            </a:r>
          </a:p>
          <a:p>
            <a:pPr>
              <a:buFont typeface="Wingdings" panose="05000000000000000000" pitchFamily="2" charset="2"/>
              <a:buChar char="ü"/>
            </a:pPr>
            <a:r>
              <a:rPr lang="en-US" sz="1500" b="1"/>
              <a:t>I have experience in this area and sources for this. Any source needs credible data to complete projections and business plans. Even if it is an outsourced business plan, I will always review and then test a client on their understanding of it before it goes to a bank I work with.</a:t>
            </a:r>
          </a:p>
          <a:p>
            <a:pPr>
              <a:buFont typeface="Wingdings" panose="05000000000000000000" pitchFamily="2" charset="2"/>
              <a:buChar char="ü"/>
            </a:pPr>
            <a:endParaRPr lang="en-US" sz="1500"/>
          </a:p>
        </p:txBody>
      </p:sp>
    </p:spTree>
    <p:extLst>
      <p:ext uri="{BB962C8B-B14F-4D97-AF65-F5344CB8AC3E}">
        <p14:creationId xmlns:p14="http://schemas.microsoft.com/office/powerpoint/2010/main" val="1328187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18E97E-6DDF-472B-BA5C-DD1CF364965E}"/>
              </a:ext>
            </a:extLst>
          </p:cNvPr>
          <p:cNvSpPr>
            <a:spLocks noGrp="1"/>
          </p:cNvSpPr>
          <p:nvPr>
            <p:ph type="title"/>
          </p:nvPr>
        </p:nvSpPr>
        <p:spPr>
          <a:xfrm>
            <a:off x="841248" y="502920"/>
            <a:ext cx="10509504" cy="1975104"/>
          </a:xfrm>
        </p:spPr>
        <p:txBody>
          <a:bodyPr anchor="b">
            <a:normAutofit/>
          </a:bodyPr>
          <a:lstStyle/>
          <a:p>
            <a:r>
              <a:rPr lang="en-US" sz="5400" b="1"/>
              <a:t>How can a broker get more deals funded</a:t>
            </a:r>
          </a:p>
        </p:txBody>
      </p:sp>
      <p:sp>
        <p:nvSpPr>
          <p:cNvPr id="29" name="Rectangle 28">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1" name="Rectangle 30">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B57627EA-3EB7-43D2-BE8B-EEB9D700EF62}"/>
              </a:ext>
            </a:extLst>
          </p:cNvPr>
          <p:cNvSpPr>
            <a:spLocks noGrp="1"/>
          </p:cNvSpPr>
          <p:nvPr>
            <p:ph idx="1"/>
          </p:nvPr>
        </p:nvSpPr>
        <p:spPr>
          <a:xfrm>
            <a:off x="841248" y="3328416"/>
            <a:ext cx="10509504" cy="2715768"/>
          </a:xfrm>
        </p:spPr>
        <p:txBody>
          <a:bodyPr>
            <a:normAutofit/>
          </a:bodyPr>
          <a:lstStyle/>
          <a:p>
            <a:pPr>
              <a:buFont typeface="Wingdings" panose="05000000000000000000" pitchFamily="2" charset="2"/>
              <a:buChar char="ü"/>
            </a:pPr>
            <a:r>
              <a:rPr lang="en-US" sz="1700"/>
              <a:t>If your client can’t properly put together a business plan &amp; projections have them created for them by an expert. The source must be willing to make bank requested corrections, provide facts and detail about the Business Plan, specifically about the client’s market area. </a:t>
            </a:r>
          </a:p>
          <a:p>
            <a:pPr>
              <a:buFont typeface="Wingdings" panose="05000000000000000000" pitchFamily="2" charset="2"/>
              <a:buChar char="ü"/>
            </a:pPr>
            <a:r>
              <a:rPr lang="en-US" sz="1700"/>
              <a:t>The client will need to understand the plan and where the data is derived from. Should not be restricted to a one and done, cookie cutter here you go plan. </a:t>
            </a:r>
          </a:p>
          <a:p>
            <a:pPr>
              <a:buFont typeface="Wingdings" panose="05000000000000000000" pitchFamily="2" charset="2"/>
              <a:buChar char="ü"/>
            </a:pPr>
            <a:r>
              <a:rPr lang="en-US" sz="1700" b="1"/>
              <a:t>Most banks require that the projections be done on their form or on a franchise supplied blank pro-forma that matches stated FDD expenses and sales.</a:t>
            </a:r>
          </a:p>
          <a:p>
            <a:pPr>
              <a:buFont typeface="Wingdings" panose="05000000000000000000" pitchFamily="2" charset="2"/>
              <a:buChar char="ü"/>
            </a:pPr>
            <a:r>
              <a:rPr lang="en-US" sz="1700"/>
              <a:t>While the loan is in process, work with your client and franchise on timelines for necessary insurance, permits, licensing, and lease site selection process.</a:t>
            </a:r>
          </a:p>
          <a:p>
            <a:pPr>
              <a:buFont typeface="Wingdings" panose="05000000000000000000" pitchFamily="2" charset="2"/>
              <a:buChar char="ü"/>
            </a:pPr>
            <a:endParaRPr lang="en-US" sz="1700"/>
          </a:p>
          <a:p>
            <a:pPr>
              <a:buFont typeface="Wingdings" panose="05000000000000000000" pitchFamily="2" charset="2"/>
              <a:buChar char="ü"/>
            </a:pPr>
            <a:endParaRPr lang="en-US" sz="1700"/>
          </a:p>
          <a:p>
            <a:pPr>
              <a:buFont typeface="Wingdings" panose="05000000000000000000" pitchFamily="2" charset="2"/>
              <a:buChar char="ü"/>
            </a:pPr>
            <a:endParaRPr lang="en-US" sz="1700"/>
          </a:p>
        </p:txBody>
      </p:sp>
    </p:spTree>
    <p:extLst>
      <p:ext uri="{BB962C8B-B14F-4D97-AF65-F5344CB8AC3E}">
        <p14:creationId xmlns:p14="http://schemas.microsoft.com/office/powerpoint/2010/main" val="93987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C799903-48D5-4A31-A1A2-541072D977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1" name="Freeform: Shape 20">
            <a:extLst>
              <a:ext uri="{FF2B5EF4-FFF2-40B4-BE49-F238E27FC236}">
                <a16:creationId xmlns:a16="http://schemas.microsoft.com/office/drawing/2014/main" id="{8EFFF109-FC58-4FD3-BE05-9775A1310F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8889" cy="6858000"/>
          </a:xfrm>
          <a:custGeom>
            <a:avLst/>
            <a:gdLst>
              <a:gd name="connsiteX0" fmla="*/ 0 w 4818889"/>
              <a:gd name="connsiteY0" fmla="*/ 0 h 6858000"/>
              <a:gd name="connsiteX1" fmla="*/ 3605911 w 4818889"/>
              <a:gd name="connsiteY1" fmla="*/ 0 h 6858000"/>
              <a:gd name="connsiteX2" fmla="*/ 3668894 w 4818889"/>
              <a:gd name="connsiteY2" fmla="*/ 69271 h 6858000"/>
              <a:gd name="connsiteX3" fmla="*/ 4818889 w 4818889"/>
              <a:gd name="connsiteY3" fmla="*/ 3429000 h 6858000"/>
              <a:gd name="connsiteX4" fmla="*/ 3668894 w 4818889"/>
              <a:gd name="connsiteY4" fmla="*/ 6788730 h 6858000"/>
              <a:gd name="connsiteX5" fmla="*/ 3605911 w 4818889"/>
              <a:gd name="connsiteY5" fmla="*/ 6858000 h 6858000"/>
              <a:gd name="connsiteX6" fmla="*/ 0 w 4818889"/>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8889" h="6858000">
                <a:moveTo>
                  <a:pt x="0" y="0"/>
                </a:moveTo>
                <a:lnTo>
                  <a:pt x="3605911" y="0"/>
                </a:lnTo>
                <a:lnTo>
                  <a:pt x="3668894" y="69271"/>
                </a:lnTo>
                <a:cubicBezTo>
                  <a:pt x="4379420" y="929100"/>
                  <a:pt x="4818889" y="2116944"/>
                  <a:pt x="4818889" y="3429000"/>
                </a:cubicBezTo>
                <a:cubicBezTo>
                  <a:pt x="4818889" y="4741056"/>
                  <a:pt x="4379420" y="5928900"/>
                  <a:pt x="3668894" y="6788730"/>
                </a:cubicBezTo>
                <a:lnTo>
                  <a:pt x="3605911" y="6858000"/>
                </a:lnTo>
                <a:lnTo>
                  <a:pt x="0" y="6858000"/>
                </a:lnTo>
                <a:close/>
              </a:path>
            </a:pathLst>
          </a:custGeom>
          <a:ln w="9525">
            <a:solidFill>
              <a:srgbClr val="E6E6E6"/>
            </a:solidFill>
          </a:ln>
          <a:effectLst>
            <a:outerShdw blurRad="508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3" name="Freeform: Shape 22">
            <a:extLst>
              <a:ext uri="{FF2B5EF4-FFF2-40B4-BE49-F238E27FC236}">
                <a16:creationId xmlns:a16="http://schemas.microsoft.com/office/drawing/2014/main" id="{E1B96AD6-92A9-4273-A62B-96A1C3E0B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811477" cy="6858000"/>
          </a:xfrm>
          <a:custGeom>
            <a:avLst/>
            <a:gdLst>
              <a:gd name="connsiteX0" fmla="*/ 0 w 4811477"/>
              <a:gd name="connsiteY0" fmla="*/ 0 h 6858000"/>
              <a:gd name="connsiteX1" fmla="*/ 3598499 w 4811477"/>
              <a:gd name="connsiteY1" fmla="*/ 0 h 6858000"/>
              <a:gd name="connsiteX2" fmla="*/ 3661482 w 4811477"/>
              <a:gd name="connsiteY2" fmla="*/ 69271 h 6858000"/>
              <a:gd name="connsiteX3" fmla="*/ 4811477 w 4811477"/>
              <a:gd name="connsiteY3" fmla="*/ 3429000 h 6858000"/>
              <a:gd name="connsiteX4" fmla="*/ 3661482 w 4811477"/>
              <a:gd name="connsiteY4" fmla="*/ 6788730 h 6858000"/>
              <a:gd name="connsiteX5" fmla="*/ 3598499 w 4811477"/>
              <a:gd name="connsiteY5" fmla="*/ 6858000 h 6858000"/>
              <a:gd name="connsiteX6" fmla="*/ 0 w 481147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11477" h="6858000">
                <a:moveTo>
                  <a:pt x="0" y="0"/>
                </a:moveTo>
                <a:lnTo>
                  <a:pt x="3598499" y="0"/>
                </a:lnTo>
                <a:lnTo>
                  <a:pt x="3661482" y="69271"/>
                </a:lnTo>
                <a:cubicBezTo>
                  <a:pt x="4372008" y="929100"/>
                  <a:pt x="4811477" y="2116944"/>
                  <a:pt x="4811477" y="3429000"/>
                </a:cubicBezTo>
                <a:cubicBezTo>
                  <a:pt x="4811477" y="4741056"/>
                  <a:pt x="4372008" y="5928900"/>
                  <a:pt x="3661482" y="6788730"/>
                </a:cubicBezTo>
                <a:lnTo>
                  <a:pt x="3598499"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6C59AE1-3A70-41D6-AE9F-0D8CF094477F}"/>
              </a:ext>
            </a:extLst>
          </p:cNvPr>
          <p:cNvSpPr>
            <a:spLocks noGrp="1"/>
          </p:cNvSpPr>
          <p:nvPr>
            <p:ph type="title"/>
          </p:nvPr>
        </p:nvSpPr>
        <p:spPr>
          <a:xfrm>
            <a:off x="621792" y="1161288"/>
            <a:ext cx="3602736" cy="4526280"/>
          </a:xfrm>
        </p:spPr>
        <p:txBody>
          <a:bodyPr>
            <a:normAutofit/>
          </a:bodyPr>
          <a:lstStyle/>
          <a:p>
            <a:r>
              <a:rPr lang="en-US" sz="4000" b="1"/>
              <a:t>Roles, Expectations, of your Funding Source</a:t>
            </a:r>
            <a:endParaRPr lang="en-US" sz="4000"/>
          </a:p>
        </p:txBody>
      </p:sp>
      <p:sp>
        <p:nvSpPr>
          <p:cNvPr id="25" name="Rectangle 24">
            <a:extLst>
              <a:ext uri="{FF2B5EF4-FFF2-40B4-BE49-F238E27FC236}">
                <a16:creationId xmlns:a16="http://schemas.microsoft.com/office/drawing/2014/main" id="{463EEC44-1BA3-44ED-81FC-A644B04B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102049"/>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50CB182-CA4C-439A-9E7E-617E54045C86}"/>
              </a:ext>
            </a:extLst>
          </p:cNvPr>
          <p:cNvSpPr>
            <a:spLocks noGrp="1"/>
          </p:cNvSpPr>
          <p:nvPr>
            <p:ph idx="1"/>
          </p:nvPr>
        </p:nvSpPr>
        <p:spPr>
          <a:xfrm>
            <a:off x="5434149" y="932688"/>
            <a:ext cx="5916603" cy="4992624"/>
          </a:xfrm>
        </p:spPr>
        <p:txBody>
          <a:bodyPr anchor="ctr">
            <a:normAutofit/>
          </a:bodyPr>
          <a:lstStyle/>
          <a:p>
            <a:pPr marL="0" indent="0">
              <a:buNone/>
            </a:pPr>
            <a:r>
              <a:rPr lang="en-US" sz="1700" b="1"/>
              <a:t>The role of the funding source is to review at a bare minimum the financial information necessary to reasonably conclude a referral is qualified to apply for funding. </a:t>
            </a:r>
          </a:p>
          <a:p>
            <a:pPr marL="0" indent="0">
              <a:buNone/>
            </a:pPr>
            <a:r>
              <a:rPr lang="en-US" sz="1700" b="1"/>
              <a:t>All options should be discussed and the qualifications for each. A general overview of the options sent to the referral via email.</a:t>
            </a:r>
          </a:p>
          <a:p>
            <a:pPr marL="0" indent="0">
              <a:buNone/>
            </a:pPr>
            <a:r>
              <a:rPr lang="en-US" sz="1700" b="1"/>
              <a:t>Once the client engages with the funding source, they should be working to execute the pre-screened plan with the bank or lending source chosen. If the funding source needs help with a client or information they will ask.</a:t>
            </a:r>
          </a:p>
          <a:p>
            <a:pPr marL="0" indent="0">
              <a:buNone/>
            </a:pPr>
            <a:r>
              <a:rPr lang="en-US" sz="1700" b="1"/>
              <a:t>We charge for our services. There is a lot of work that goes into even the smallest of loan. Can a client go straight to the bank and save our fee? Yes, but the chances of obtaining a loan is not very good!</a:t>
            </a:r>
          </a:p>
          <a:p>
            <a:pPr marL="0" indent="0">
              <a:buNone/>
            </a:pPr>
            <a:r>
              <a:rPr lang="en-US" sz="1700" b="1"/>
              <a:t>Role of a funding specialist with an engaged qualified client: It’s referred to as packaging. It involves research, FDD Item 7 &amp; item 19 review for funding, prep of documents, counsel of the client throughout the process (relative to funding) and assisting the bank with the application.</a:t>
            </a:r>
          </a:p>
          <a:p>
            <a:pPr marL="0" indent="0">
              <a:buNone/>
            </a:pPr>
            <a:endParaRPr lang="en-US" sz="1700"/>
          </a:p>
        </p:txBody>
      </p:sp>
    </p:spTree>
    <p:extLst>
      <p:ext uri="{BB962C8B-B14F-4D97-AF65-F5344CB8AC3E}">
        <p14:creationId xmlns:p14="http://schemas.microsoft.com/office/powerpoint/2010/main" val="42762789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CBB2B1F0-0DD6-4744-9A46-7A344FB48E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6C59AE1-3A70-41D6-AE9F-0D8CF094477F}"/>
              </a:ext>
            </a:extLst>
          </p:cNvPr>
          <p:cNvSpPr>
            <a:spLocks noGrp="1"/>
          </p:cNvSpPr>
          <p:nvPr>
            <p:ph type="title"/>
          </p:nvPr>
        </p:nvSpPr>
        <p:spPr>
          <a:xfrm>
            <a:off x="841248" y="426720"/>
            <a:ext cx="10506456" cy="1919141"/>
          </a:xfrm>
        </p:spPr>
        <p:txBody>
          <a:bodyPr anchor="b">
            <a:normAutofit/>
          </a:bodyPr>
          <a:lstStyle/>
          <a:p>
            <a:r>
              <a:rPr lang="en-US" sz="6000" b="1"/>
              <a:t>Rules, and Regulations</a:t>
            </a:r>
            <a:endParaRPr lang="en-US" sz="6000"/>
          </a:p>
        </p:txBody>
      </p:sp>
      <p:sp>
        <p:nvSpPr>
          <p:cNvPr id="27" name="Rectangle 26">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2899927"/>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9" name="Rectangle 28">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2776031"/>
            <a:ext cx="1873457" cy="1371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a:extLst>
              <a:ext uri="{FF2B5EF4-FFF2-40B4-BE49-F238E27FC236}">
                <a16:creationId xmlns:a16="http://schemas.microsoft.com/office/drawing/2014/main" id="{A50CB182-CA4C-439A-9E7E-617E54045C86}"/>
              </a:ext>
            </a:extLst>
          </p:cNvPr>
          <p:cNvSpPr>
            <a:spLocks noGrp="1"/>
          </p:cNvSpPr>
          <p:nvPr>
            <p:ph idx="1"/>
          </p:nvPr>
        </p:nvSpPr>
        <p:spPr>
          <a:xfrm>
            <a:off x="841248" y="3337269"/>
            <a:ext cx="10509504" cy="2905686"/>
          </a:xfrm>
        </p:spPr>
        <p:txBody>
          <a:bodyPr>
            <a:normAutofit/>
          </a:bodyPr>
          <a:lstStyle/>
          <a:p>
            <a:pPr marL="0" indent="0">
              <a:buNone/>
            </a:pPr>
            <a:r>
              <a:rPr lang="en-US" sz="1200"/>
              <a:t>SBA has minimum standard guidelines all banks must adhere to. </a:t>
            </a:r>
          </a:p>
          <a:p>
            <a:pPr marL="0" indent="0">
              <a:buNone/>
            </a:pPr>
            <a:r>
              <a:rPr lang="en-US" sz="1200"/>
              <a:t>The banks have their own rules, policies, procedures and standards.</a:t>
            </a:r>
          </a:p>
          <a:p>
            <a:pPr marL="0" indent="0">
              <a:buNone/>
            </a:pPr>
            <a:r>
              <a:rPr lang="en-US" sz="1200"/>
              <a:t>Funding sources must follow the SBA, Banks, and our own legal guidelines &amp; restrictions when working with financial information. Don’t ask us to risk that to get a deal done!</a:t>
            </a:r>
          </a:p>
          <a:p>
            <a:pPr marL="0" indent="0">
              <a:buNone/>
            </a:pPr>
            <a:r>
              <a:rPr lang="en-US" sz="1200"/>
              <a:t>The banks are not required to provide a detailed reason why they decided to reject a loan application. All explanations are purposely answered vaguely. It is the bank that funds the loan not the SBA. SBA only backs the loans. </a:t>
            </a:r>
          </a:p>
          <a:p>
            <a:pPr marL="0" indent="0">
              <a:buNone/>
            </a:pPr>
            <a:r>
              <a:rPr lang="en-US" sz="1200"/>
              <a:t>SBA can and does audit the loans they back. The bank therefore is protecting its status with the SBA.</a:t>
            </a:r>
          </a:p>
          <a:p>
            <a:pPr marL="0" indent="0">
              <a:buNone/>
            </a:pPr>
            <a:r>
              <a:rPr lang="en-US" sz="1200"/>
              <a:t>If a prospects opens the business while a loan is in process then any expense paid for out of pocket will not be reimbursed with the loan proceeds, only working capital and any additional expenses are still eligible.</a:t>
            </a:r>
          </a:p>
          <a:p>
            <a:pPr marL="0" indent="0">
              <a:buNone/>
            </a:pPr>
            <a:r>
              <a:rPr lang="en-US" sz="1200"/>
              <a:t>Just because a bank funds a loan for a certain franchise does not mean it will continue to do so. Example one bank in 2019 that most funding sources and franchises worked with decided to change their lending rules while loans were already in process. They went from 20% cash injected and 20% in reserve to 35% down, minimum credit score 730, income &amp; experience requirements increased.</a:t>
            </a:r>
          </a:p>
          <a:p>
            <a:pPr marL="0" indent="0">
              <a:buNone/>
            </a:pPr>
            <a:endParaRPr lang="en-US" sz="1200"/>
          </a:p>
          <a:p>
            <a:pPr marL="0" indent="0">
              <a:buNone/>
            </a:pPr>
            <a:endParaRPr lang="en-US" sz="1200"/>
          </a:p>
          <a:p>
            <a:pPr marL="0" indent="0">
              <a:buNone/>
            </a:pPr>
            <a:endParaRPr lang="en-US" sz="1200"/>
          </a:p>
        </p:txBody>
      </p:sp>
    </p:spTree>
    <p:extLst>
      <p:ext uri="{BB962C8B-B14F-4D97-AF65-F5344CB8AC3E}">
        <p14:creationId xmlns:p14="http://schemas.microsoft.com/office/powerpoint/2010/main" val="10128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84ECDE7A-6944-466D-8FFE-149A29BA6B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4" name="Rectangle 33">
            <a:extLst>
              <a:ext uri="{FF2B5EF4-FFF2-40B4-BE49-F238E27FC236}">
                <a16:creationId xmlns:a16="http://schemas.microsoft.com/office/drawing/2014/main" id="{B3420082-9415-44EC-802E-C77D71D59C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0"/>
            <a:ext cx="11167447" cy="2018806"/>
          </a:xfrm>
          <a:prstGeom prst="rect">
            <a:avLst/>
          </a:prstGeom>
          <a:ln w="12700">
            <a:solidFill>
              <a:srgbClr val="E1E1E1"/>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6" name="Rectangle 35">
            <a:extLst>
              <a:ext uri="{FF2B5EF4-FFF2-40B4-BE49-F238E27FC236}">
                <a16:creationId xmlns:a16="http://schemas.microsoft.com/office/drawing/2014/main" id="{55A52C45-1FCB-4636-A80F-2849B8226C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69A023C-6C32-41E0-B44D-9E88DE6BED6D}"/>
              </a:ext>
            </a:extLst>
          </p:cNvPr>
          <p:cNvSpPr>
            <a:spLocks noGrp="1"/>
          </p:cNvSpPr>
          <p:nvPr>
            <p:ph type="title"/>
          </p:nvPr>
        </p:nvSpPr>
        <p:spPr>
          <a:xfrm>
            <a:off x="1115568" y="548640"/>
            <a:ext cx="10168128" cy="1179576"/>
          </a:xfrm>
        </p:spPr>
        <p:txBody>
          <a:bodyPr>
            <a:normAutofit/>
          </a:bodyPr>
          <a:lstStyle/>
          <a:p>
            <a:r>
              <a:rPr lang="en-US" sz="4000"/>
              <a:t>Questions?</a:t>
            </a:r>
          </a:p>
        </p:txBody>
      </p:sp>
      <p:sp>
        <p:nvSpPr>
          <p:cNvPr id="38" name="Rectangle 37">
            <a:extLst>
              <a:ext uri="{FF2B5EF4-FFF2-40B4-BE49-F238E27FC236}">
                <a16:creationId xmlns:a16="http://schemas.microsoft.com/office/drawing/2014/main" id="{768EB4DD-3704-43AD-92B3-C4E0C6EA92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834" y="770799"/>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Text&#10;&#10;Description automatically generated with medium confidence">
            <a:extLst>
              <a:ext uri="{FF2B5EF4-FFF2-40B4-BE49-F238E27FC236}">
                <a16:creationId xmlns:a16="http://schemas.microsoft.com/office/drawing/2014/main" id="{ACE40BCB-648B-4B72-BB0B-CA672C2564AF}"/>
              </a:ext>
            </a:extLst>
          </p:cNvPr>
          <p:cNvPicPr>
            <a:picLocks noChangeAspect="1"/>
          </p:cNvPicPr>
          <p:nvPr/>
        </p:nvPicPr>
        <p:blipFill rotWithShape="1">
          <a:blip r:embed="rId2">
            <a:extLst>
              <a:ext uri="{28A0092B-C50C-407E-A947-70E740481C1C}">
                <a14:useLocalDpi xmlns:a14="http://schemas.microsoft.com/office/drawing/2010/main" val="0"/>
              </a:ext>
            </a:extLst>
          </a:blip>
          <a:srcRect l="12816" r="17025" b="-1"/>
          <a:stretch/>
        </p:blipFill>
        <p:spPr>
          <a:xfrm>
            <a:off x="908304" y="2478024"/>
            <a:ext cx="6009855" cy="3694176"/>
          </a:xfrm>
          <a:prstGeom prst="rect">
            <a:avLst/>
          </a:prstGeom>
        </p:spPr>
      </p:pic>
      <p:sp>
        <p:nvSpPr>
          <p:cNvPr id="3" name="Content Placeholder 2">
            <a:extLst>
              <a:ext uri="{FF2B5EF4-FFF2-40B4-BE49-F238E27FC236}">
                <a16:creationId xmlns:a16="http://schemas.microsoft.com/office/drawing/2014/main" id="{C6C8A5CF-6C0E-463F-B163-0524F4DAB1B8}"/>
              </a:ext>
            </a:extLst>
          </p:cNvPr>
          <p:cNvSpPr>
            <a:spLocks noGrp="1"/>
          </p:cNvSpPr>
          <p:nvPr>
            <p:ph idx="1"/>
          </p:nvPr>
        </p:nvSpPr>
        <p:spPr>
          <a:xfrm>
            <a:off x="7411453" y="2478024"/>
            <a:ext cx="3872243" cy="3694176"/>
          </a:xfrm>
        </p:spPr>
        <p:txBody>
          <a:bodyPr anchor="ctr">
            <a:normAutofit/>
          </a:bodyPr>
          <a:lstStyle/>
          <a:p>
            <a:pPr marL="0" indent="0">
              <a:buNone/>
            </a:pPr>
            <a:r>
              <a:rPr lang="en-US" sz="1800"/>
              <a:t>Al Lesko</a:t>
            </a:r>
          </a:p>
          <a:p>
            <a:pPr marL="0" indent="0">
              <a:buNone/>
            </a:pPr>
            <a:r>
              <a:rPr lang="en-US" sz="1800"/>
              <a:t>541-831-0071 office</a:t>
            </a:r>
          </a:p>
          <a:p>
            <a:pPr marL="0" indent="0">
              <a:buNone/>
            </a:pPr>
            <a:r>
              <a:rPr lang="en-US" sz="1800"/>
              <a:t>541-973-0071 text</a:t>
            </a:r>
          </a:p>
          <a:p>
            <a:pPr marL="0" indent="0">
              <a:buNone/>
            </a:pPr>
            <a:r>
              <a:rPr lang="en-US" sz="1800">
                <a:hlinkClick r:id="rId3"/>
              </a:rPr>
              <a:t>al@fundmufranchise.com</a:t>
            </a:r>
            <a:endParaRPr lang="en-US" sz="1800"/>
          </a:p>
          <a:p>
            <a:pPr marL="0" indent="0">
              <a:buNone/>
            </a:pPr>
            <a:endParaRPr lang="en-US" sz="1800"/>
          </a:p>
        </p:txBody>
      </p:sp>
    </p:spTree>
    <p:extLst>
      <p:ext uri="{BB962C8B-B14F-4D97-AF65-F5344CB8AC3E}">
        <p14:creationId xmlns:p14="http://schemas.microsoft.com/office/powerpoint/2010/main" val="3683027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13364</TotalTime>
  <Words>1595</Words>
  <Application>Microsoft Office PowerPoint</Application>
  <PresentationFormat>Widescreen</PresentationFormat>
  <Paragraphs>97</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Wingdings</vt:lpstr>
      <vt:lpstr>Office Theme</vt:lpstr>
      <vt:lpstr>Managing Prospects through the Funding Process Module 4</vt:lpstr>
      <vt:lpstr>Roles of:Consultants,Franchisor, Development Groups, Funding Source, and the Banks.</vt:lpstr>
      <vt:lpstr>Roles of:Consultants,Franchisor, Development Groups, Funding Source, and the Banks.</vt:lpstr>
      <vt:lpstr>Example of a blown deal</vt:lpstr>
      <vt:lpstr>Loan Denied vs Same Loan Approved</vt:lpstr>
      <vt:lpstr>Legal &amp; Reputation Concerns</vt:lpstr>
      <vt:lpstr>How can a broker get more deals funded</vt:lpstr>
      <vt:lpstr>How can a broker get more deals funded</vt:lpstr>
      <vt:lpstr>Roles, Expectations, of your Funding Source</vt:lpstr>
      <vt:lpstr>Rules, and Regulations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Prospects through the Funding Process</dc:title>
  <dc:creator>Al Lesko</dc:creator>
  <cp:lastModifiedBy>Al Lesko</cp:lastModifiedBy>
  <cp:revision>51</cp:revision>
  <dcterms:created xsi:type="dcterms:W3CDTF">2021-02-26T16:47:40Z</dcterms:created>
  <dcterms:modified xsi:type="dcterms:W3CDTF">2022-03-28T22:51:24Z</dcterms:modified>
</cp:coreProperties>
</file>