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70" r:id="rId8"/>
    <p:sldId id="273" r:id="rId9"/>
    <p:sldId id="262" r:id="rId10"/>
    <p:sldId id="263" r:id="rId11"/>
    <p:sldId id="264" r:id="rId12"/>
    <p:sldId id="265" r:id="rId13"/>
    <p:sldId id="266" r:id="rId14"/>
    <p:sldId id="267" r:id="rId15"/>
    <p:sldId id="268" r:id="rId16"/>
    <p:sldId id="269" r:id="rId17"/>
    <p:sldId id="272" r:id="rId18"/>
    <p:sldId id="27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 Id="rId14" Type="http://schemas.openxmlformats.org/officeDocument/2006/relationships/image" Target="../media/image16.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sv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 Id="rId1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052CE7-10FE-435A-84B4-F6C3E2D1C383}"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821BC47F-7A50-4FAB-B83A-9F1293269CDF}">
      <dgm:prSet/>
      <dgm:spPr/>
      <dgm:t>
        <a:bodyPr/>
        <a:lstStyle/>
        <a:p>
          <a:pPr>
            <a:lnSpc>
              <a:spcPct val="100000"/>
            </a:lnSpc>
            <a:defRPr cap="all"/>
          </a:pPr>
          <a:r>
            <a:rPr lang="en-US"/>
            <a:t>SBA Loans (Express Loan &amp; SBA 7A)</a:t>
          </a:r>
        </a:p>
      </dgm:t>
    </dgm:pt>
    <dgm:pt modelId="{853AA425-ADD6-4D9F-89DA-28E02536AF8A}" type="parTrans" cxnId="{806CF5AE-6FFC-4C11-98F8-241A545506EC}">
      <dgm:prSet/>
      <dgm:spPr/>
      <dgm:t>
        <a:bodyPr/>
        <a:lstStyle/>
        <a:p>
          <a:endParaRPr lang="en-US"/>
        </a:p>
      </dgm:t>
    </dgm:pt>
    <dgm:pt modelId="{26210EC1-6308-4082-9A15-8E4DD2D6389E}" type="sibTrans" cxnId="{806CF5AE-6FFC-4C11-98F8-241A545506EC}">
      <dgm:prSet/>
      <dgm:spPr/>
      <dgm:t>
        <a:bodyPr/>
        <a:lstStyle/>
        <a:p>
          <a:endParaRPr lang="en-US"/>
        </a:p>
      </dgm:t>
    </dgm:pt>
    <dgm:pt modelId="{D9F55005-18F0-4AB4-A67C-A3F5C0B7AB89}">
      <dgm:prSet/>
      <dgm:spPr/>
      <dgm:t>
        <a:bodyPr/>
        <a:lstStyle/>
        <a:p>
          <a:pPr>
            <a:lnSpc>
              <a:spcPct val="100000"/>
            </a:lnSpc>
            <a:defRPr cap="all"/>
          </a:pPr>
          <a:r>
            <a:rPr lang="en-US"/>
            <a:t>IRA/401K Rollover (Not held with a current employer)</a:t>
          </a:r>
        </a:p>
      </dgm:t>
    </dgm:pt>
    <dgm:pt modelId="{FA818A94-8DF7-40CC-BB54-ABC45CBC22D5}" type="parTrans" cxnId="{46F48B83-FA39-4C01-8DFB-76AF0922AED8}">
      <dgm:prSet/>
      <dgm:spPr/>
      <dgm:t>
        <a:bodyPr/>
        <a:lstStyle/>
        <a:p>
          <a:endParaRPr lang="en-US"/>
        </a:p>
      </dgm:t>
    </dgm:pt>
    <dgm:pt modelId="{1A855EB4-FFC3-4F13-9508-22FAD9036901}" type="sibTrans" cxnId="{46F48B83-FA39-4C01-8DFB-76AF0922AED8}">
      <dgm:prSet/>
      <dgm:spPr/>
      <dgm:t>
        <a:bodyPr/>
        <a:lstStyle/>
        <a:p>
          <a:endParaRPr lang="en-US"/>
        </a:p>
      </dgm:t>
    </dgm:pt>
    <dgm:pt modelId="{132C2409-EF81-4750-8D30-6B43A8F48581}">
      <dgm:prSet/>
      <dgm:spPr/>
      <dgm:t>
        <a:bodyPr/>
        <a:lstStyle/>
        <a:p>
          <a:pPr>
            <a:lnSpc>
              <a:spcPct val="100000"/>
            </a:lnSpc>
            <a:defRPr cap="all"/>
          </a:pPr>
          <a:r>
            <a:rPr lang="en-US"/>
            <a:t>Personal Loans (Must have Documented Income)</a:t>
          </a:r>
        </a:p>
      </dgm:t>
    </dgm:pt>
    <dgm:pt modelId="{D04E64EF-8FEF-4AF6-820F-7286488E0999}" type="parTrans" cxnId="{909779AA-3BFF-4E77-BC97-E5D4BAEDA67B}">
      <dgm:prSet/>
      <dgm:spPr/>
      <dgm:t>
        <a:bodyPr/>
        <a:lstStyle/>
        <a:p>
          <a:endParaRPr lang="en-US"/>
        </a:p>
      </dgm:t>
    </dgm:pt>
    <dgm:pt modelId="{39827147-E0DF-49E3-BD70-AA7BFFB6B07F}" type="sibTrans" cxnId="{909779AA-3BFF-4E77-BC97-E5D4BAEDA67B}">
      <dgm:prSet/>
      <dgm:spPr/>
      <dgm:t>
        <a:bodyPr/>
        <a:lstStyle/>
        <a:p>
          <a:endParaRPr lang="en-US"/>
        </a:p>
      </dgm:t>
    </dgm:pt>
    <dgm:pt modelId="{4DA87C39-1862-4F6C-96C8-08896E2EA1C6}">
      <dgm:prSet/>
      <dgm:spPr/>
      <dgm:t>
        <a:bodyPr/>
        <a:lstStyle/>
        <a:p>
          <a:pPr>
            <a:lnSpc>
              <a:spcPct val="100000"/>
            </a:lnSpc>
            <a:defRPr cap="all"/>
          </a:pPr>
          <a:r>
            <a:rPr lang="en-US"/>
            <a:t>Business loans (Must be in Business 2 years with Good Returns)</a:t>
          </a:r>
        </a:p>
      </dgm:t>
    </dgm:pt>
    <dgm:pt modelId="{827EE8F3-8197-4B23-B8BF-350B4846E8C9}" type="parTrans" cxnId="{E5F8BC12-9611-4CE4-8902-E4A044E334F6}">
      <dgm:prSet/>
      <dgm:spPr/>
      <dgm:t>
        <a:bodyPr/>
        <a:lstStyle/>
        <a:p>
          <a:endParaRPr lang="en-US"/>
        </a:p>
      </dgm:t>
    </dgm:pt>
    <dgm:pt modelId="{9495E22E-C307-4AA3-BFAC-76D89D637FE8}" type="sibTrans" cxnId="{E5F8BC12-9611-4CE4-8902-E4A044E334F6}">
      <dgm:prSet/>
      <dgm:spPr/>
      <dgm:t>
        <a:bodyPr/>
        <a:lstStyle/>
        <a:p>
          <a:endParaRPr lang="en-US"/>
        </a:p>
      </dgm:t>
    </dgm:pt>
    <dgm:pt modelId="{F29B3AC9-C0F2-4B2C-BEBA-3D1127CE33BD}">
      <dgm:prSet/>
      <dgm:spPr/>
      <dgm:t>
        <a:bodyPr/>
        <a:lstStyle/>
        <a:p>
          <a:pPr>
            <a:lnSpc>
              <a:spcPct val="100000"/>
            </a:lnSpc>
            <a:defRPr cap="all"/>
          </a:pPr>
          <a:r>
            <a:rPr lang="en-US"/>
            <a:t>HELOC (Home Equity Line of Credit)</a:t>
          </a:r>
        </a:p>
      </dgm:t>
    </dgm:pt>
    <dgm:pt modelId="{FDD4170D-155C-4CE5-8E63-5D9A9101591D}" type="parTrans" cxnId="{5ACE3438-A563-4319-B0EC-0DB30C9F732B}">
      <dgm:prSet/>
      <dgm:spPr/>
      <dgm:t>
        <a:bodyPr/>
        <a:lstStyle/>
        <a:p>
          <a:endParaRPr lang="en-US"/>
        </a:p>
      </dgm:t>
    </dgm:pt>
    <dgm:pt modelId="{0113E2DE-555F-4AB5-9AC0-F6EAF787A6A4}" type="sibTrans" cxnId="{5ACE3438-A563-4319-B0EC-0DB30C9F732B}">
      <dgm:prSet/>
      <dgm:spPr/>
      <dgm:t>
        <a:bodyPr/>
        <a:lstStyle/>
        <a:p>
          <a:endParaRPr lang="en-US"/>
        </a:p>
      </dgm:t>
    </dgm:pt>
    <dgm:pt modelId="{E7F54683-A0C9-4752-B471-A156D25AB413}">
      <dgm:prSet/>
      <dgm:spPr/>
      <dgm:t>
        <a:bodyPr/>
        <a:lstStyle/>
        <a:p>
          <a:pPr>
            <a:lnSpc>
              <a:spcPct val="100000"/>
            </a:lnSpc>
            <a:defRPr cap="all"/>
          </a:pPr>
          <a:r>
            <a:rPr lang="en-US"/>
            <a:t>FFF (Friends, Family, Fools)</a:t>
          </a:r>
        </a:p>
      </dgm:t>
    </dgm:pt>
    <dgm:pt modelId="{DD605765-3CF0-4598-AE77-7FAD31E201C5}" type="parTrans" cxnId="{13333EA8-8B64-40C4-B9E6-44D1936B4217}">
      <dgm:prSet/>
      <dgm:spPr/>
      <dgm:t>
        <a:bodyPr/>
        <a:lstStyle/>
        <a:p>
          <a:endParaRPr lang="en-US"/>
        </a:p>
      </dgm:t>
    </dgm:pt>
    <dgm:pt modelId="{DF72D914-32F3-47A7-ADAB-E7973AC9787E}" type="sibTrans" cxnId="{13333EA8-8B64-40C4-B9E6-44D1936B4217}">
      <dgm:prSet/>
      <dgm:spPr/>
      <dgm:t>
        <a:bodyPr/>
        <a:lstStyle/>
        <a:p>
          <a:endParaRPr lang="en-US"/>
        </a:p>
      </dgm:t>
    </dgm:pt>
    <dgm:pt modelId="{A0AADCF9-674A-4629-B305-262BC3F4910D}">
      <dgm:prSet/>
      <dgm:spPr/>
      <dgm:t>
        <a:bodyPr/>
        <a:lstStyle/>
        <a:p>
          <a:pPr>
            <a:lnSpc>
              <a:spcPct val="100000"/>
            </a:lnSpc>
            <a:defRPr cap="all"/>
          </a:pPr>
          <a:r>
            <a:rPr lang="en-US"/>
            <a:t>Self Funded (Should someone do this? Let’s discuss it)</a:t>
          </a:r>
        </a:p>
      </dgm:t>
    </dgm:pt>
    <dgm:pt modelId="{0AE8A79E-A37D-4C9C-BF28-67E4213FF987}" type="parTrans" cxnId="{B69E2FCD-CEE6-4A64-B94C-D60618A688E3}">
      <dgm:prSet/>
      <dgm:spPr/>
      <dgm:t>
        <a:bodyPr/>
        <a:lstStyle/>
        <a:p>
          <a:endParaRPr lang="en-US"/>
        </a:p>
      </dgm:t>
    </dgm:pt>
    <dgm:pt modelId="{1380523D-AE7D-4F2F-B61C-614268F5E022}" type="sibTrans" cxnId="{B69E2FCD-CEE6-4A64-B94C-D60618A688E3}">
      <dgm:prSet/>
      <dgm:spPr/>
      <dgm:t>
        <a:bodyPr/>
        <a:lstStyle/>
        <a:p>
          <a:endParaRPr lang="en-US"/>
        </a:p>
      </dgm:t>
    </dgm:pt>
    <dgm:pt modelId="{98107BE0-BEE6-4569-B02C-B4DA60FA2E1F}" type="pres">
      <dgm:prSet presAssocID="{77052CE7-10FE-435A-84B4-F6C3E2D1C383}" presName="root" presStyleCnt="0">
        <dgm:presLayoutVars>
          <dgm:dir/>
          <dgm:resizeHandles val="exact"/>
        </dgm:presLayoutVars>
      </dgm:prSet>
      <dgm:spPr/>
    </dgm:pt>
    <dgm:pt modelId="{41899BE3-F11E-4241-B4A8-501D5CC9235C}" type="pres">
      <dgm:prSet presAssocID="{821BC47F-7A50-4FAB-B83A-9F1293269CDF}" presName="compNode" presStyleCnt="0"/>
      <dgm:spPr/>
    </dgm:pt>
    <dgm:pt modelId="{FE294497-A74D-4DDD-925A-29CD1C1B41FB}" type="pres">
      <dgm:prSet presAssocID="{821BC47F-7A50-4FAB-B83A-9F1293269CDF}" presName="iconBgRect" presStyleLbl="bgShp" presStyleIdx="0" presStyleCnt="7"/>
      <dgm:spPr/>
    </dgm:pt>
    <dgm:pt modelId="{8CDC4CC0-3315-4150-BCB8-A3F83C50C22C}" type="pres">
      <dgm:prSet presAssocID="{821BC47F-7A50-4FAB-B83A-9F1293269CDF}"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nk"/>
        </a:ext>
      </dgm:extLst>
    </dgm:pt>
    <dgm:pt modelId="{4C2AD048-DEF9-4A94-8932-6D0BA0E7A2C8}" type="pres">
      <dgm:prSet presAssocID="{821BC47F-7A50-4FAB-B83A-9F1293269CDF}" presName="spaceRect" presStyleCnt="0"/>
      <dgm:spPr/>
    </dgm:pt>
    <dgm:pt modelId="{1B8562A1-4141-402E-AFCA-AD6E3D5A5A3C}" type="pres">
      <dgm:prSet presAssocID="{821BC47F-7A50-4FAB-B83A-9F1293269CDF}" presName="textRect" presStyleLbl="revTx" presStyleIdx="0" presStyleCnt="7">
        <dgm:presLayoutVars>
          <dgm:chMax val="1"/>
          <dgm:chPref val="1"/>
        </dgm:presLayoutVars>
      </dgm:prSet>
      <dgm:spPr/>
    </dgm:pt>
    <dgm:pt modelId="{05100535-ADCC-4478-9404-1ADC505E783A}" type="pres">
      <dgm:prSet presAssocID="{26210EC1-6308-4082-9A15-8E4DD2D6389E}" presName="sibTrans" presStyleCnt="0"/>
      <dgm:spPr/>
    </dgm:pt>
    <dgm:pt modelId="{48D0125D-B49A-448E-A278-A11AA3FC5D7A}" type="pres">
      <dgm:prSet presAssocID="{D9F55005-18F0-4AB4-A67C-A3F5C0B7AB89}" presName="compNode" presStyleCnt="0"/>
      <dgm:spPr/>
    </dgm:pt>
    <dgm:pt modelId="{997F4A0A-C590-4FC8-BBD9-BF67C8941035}" type="pres">
      <dgm:prSet presAssocID="{D9F55005-18F0-4AB4-A67C-A3F5C0B7AB89}" presName="iconBgRect" presStyleLbl="bgShp" presStyleIdx="1" presStyleCnt="7"/>
      <dgm:spPr/>
    </dgm:pt>
    <dgm:pt modelId="{D3341030-9D00-4759-A07A-F0E7FE673FCD}" type="pres">
      <dgm:prSet presAssocID="{D9F55005-18F0-4AB4-A67C-A3F5C0B7AB89}"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iggy Bank"/>
        </a:ext>
      </dgm:extLst>
    </dgm:pt>
    <dgm:pt modelId="{4AD1D4A2-A762-429F-92E8-A3259E3BE3D4}" type="pres">
      <dgm:prSet presAssocID="{D9F55005-18F0-4AB4-A67C-A3F5C0B7AB89}" presName="spaceRect" presStyleCnt="0"/>
      <dgm:spPr/>
    </dgm:pt>
    <dgm:pt modelId="{0A1C73AB-FB14-4554-9AD2-5FC53F77C136}" type="pres">
      <dgm:prSet presAssocID="{D9F55005-18F0-4AB4-A67C-A3F5C0B7AB89}" presName="textRect" presStyleLbl="revTx" presStyleIdx="1" presStyleCnt="7">
        <dgm:presLayoutVars>
          <dgm:chMax val="1"/>
          <dgm:chPref val="1"/>
        </dgm:presLayoutVars>
      </dgm:prSet>
      <dgm:spPr/>
    </dgm:pt>
    <dgm:pt modelId="{51B839CD-4FB4-4560-AE20-5E61A6DF85E6}" type="pres">
      <dgm:prSet presAssocID="{1A855EB4-FFC3-4F13-9508-22FAD9036901}" presName="sibTrans" presStyleCnt="0"/>
      <dgm:spPr/>
    </dgm:pt>
    <dgm:pt modelId="{F75010C7-191D-40BE-B7FC-B04B64473B88}" type="pres">
      <dgm:prSet presAssocID="{132C2409-EF81-4750-8D30-6B43A8F48581}" presName="compNode" presStyleCnt="0"/>
      <dgm:spPr/>
    </dgm:pt>
    <dgm:pt modelId="{22DAF36E-1F4A-4A25-B1CC-A3D0F81FD297}" type="pres">
      <dgm:prSet presAssocID="{132C2409-EF81-4750-8D30-6B43A8F48581}" presName="iconBgRect" presStyleLbl="bgShp" presStyleIdx="2" presStyleCnt="7"/>
      <dgm:spPr/>
    </dgm:pt>
    <dgm:pt modelId="{340EBE18-8B28-4FE7-B5F1-FCB7EE59BCA1}" type="pres">
      <dgm:prSet presAssocID="{132C2409-EF81-4750-8D30-6B43A8F48581}"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ey"/>
        </a:ext>
      </dgm:extLst>
    </dgm:pt>
    <dgm:pt modelId="{FDB7D4A4-47EF-4BE7-A9BB-A6577CCF2E6E}" type="pres">
      <dgm:prSet presAssocID="{132C2409-EF81-4750-8D30-6B43A8F48581}" presName="spaceRect" presStyleCnt="0"/>
      <dgm:spPr/>
    </dgm:pt>
    <dgm:pt modelId="{87109FD2-719A-4BB9-9AF7-8DB3B6B83290}" type="pres">
      <dgm:prSet presAssocID="{132C2409-EF81-4750-8D30-6B43A8F48581}" presName="textRect" presStyleLbl="revTx" presStyleIdx="2" presStyleCnt="7">
        <dgm:presLayoutVars>
          <dgm:chMax val="1"/>
          <dgm:chPref val="1"/>
        </dgm:presLayoutVars>
      </dgm:prSet>
      <dgm:spPr/>
    </dgm:pt>
    <dgm:pt modelId="{7D701316-906C-4E45-90C6-7D1BEBC8510E}" type="pres">
      <dgm:prSet presAssocID="{39827147-E0DF-49E3-BD70-AA7BFFB6B07F}" presName="sibTrans" presStyleCnt="0"/>
      <dgm:spPr/>
    </dgm:pt>
    <dgm:pt modelId="{9F566279-3C73-4F94-805B-E889B3F3B29C}" type="pres">
      <dgm:prSet presAssocID="{4DA87C39-1862-4F6C-96C8-08896E2EA1C6}" presName="compNode" presStyleCnt="0"/>
      <dgm:spPr/>
    </dgm:pt>
    <dgm:pt modelId="{496DAE17-BE48-4CDA-AA29-9887305AAC02}" type="pres">
      <dgm:prSet presAssocID="{4DA87C39-1862-4F6C-96C8-08896E2EA1C6}" presName="iconBgRect" presStyleLbl="bgShp" presStyleIdx="3" presStyleCnt="7"/>
      <dgm:spPr/>
    </dgm:pt>
    <dgm:pt modelId="{2DCD4062-1971-43AB-81E6-2C699724EEB8}" type="pres">
      <dgm:prSet presAssocID="{4DA87C39-1862-4F6C-96C8-08896E2EA1C6}"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llar"/>
        </a:ext>
      </dgm:extLst>
    </dgm:pt>
    <dgm:pt modelId="{33F8F70F-95F5-49EC-B5BA-AB4EE5B6A631}" type="pres">
      <dgm:prSet presAssocID="{4DA87C39-1862-4F6C-96C8-08896E2EA1C6}" presName="spaceRect" presStyleCnt="0"/>
      <dgm:spPr/>
    </dgm:pt>
    <dgm:pt modelId="{CCFA327E-27AC-4551-BB3E-500B31B5FB3E}" type="pres">
      <dgm:prSet presAssocID="{4DA87C39-1862-4F6C-96C8-08896E2EA1C6}" presName="textRect" presStyleLbl="revTx" presStyleIdx="3" presStyleCnt="7">
        <dgm:presLayoutVars>
          <dgm:chMax val="1"/>
          <dgm:chPref val="1"/>
        </dgm:presLayoutVars>
      </dgm:prSet>
      <dgm:spPr/>
    </dgm:pt>
    <dgm:pt modelId="{02FA5EB4-8D8B-49D7-A155-DA0ABD47BD74}" type="pres">
      <dgm:prSet presAssocID="{9495E22E-C307-4AA3-BFAC-76D89D637FE8}" presName="sibTrans" presStyleCnt="0"/>
      <dgm:spPr/>
    </dgm:pt>
    <dgm:pt modelId="{8DA8FCFD-16A4-44FD-AE53-ADF09EFF3B44}" type="pres">
      <dgm:prSet presAssocID="{F29B3AC9-C0F2-4B2C-BEBA-3D1127CE33BD}" presName="compNode" presStyleCnt="0"/>
      <dgm:spPr/>
    </dgm:pt>
    <dgm:pt modelId="{DA668A04-0A1A-404C-AF16-CC90D4DF7F16}" type="pres">
      <dgm:prSet presAssocID="{F29B3AC9-C0F2-4B2C-BEBA-3D1127CE33BD}" presName="iconBgRect" presStyleLbl="bgShp" presStyleIdx="4" presStyleCnt="7"/>
      <dgm:spPr/>
    </dgm:pt>
    <dgm:pt modelId="{66187C3D-2CAD-4B2D-928F-0AF705E1537E}" type="pres">
      <dgm:prSet presAssocID="{F29B3AC9-C0F2-4B2C-BEBA-3D1127CE33BD}"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ome"/>
        </a:ext>
      </dgm:extLst>
    </dgm:pt>
    <dgm:pt modelId="{0C5CCB2B-DA36-466D-97A1-46E769894195}" type="pres">
      <dgm:prSet presAssocID="{F29B3AC9-C0F2-4B2C-BEBA-3D1127CE33BD}" presName="spaceRect" presStyleCnt="0"/>
      <dgm:spPr/>
    </dgm:pt>
    <dgm:pt modelId="{5D3CFDA4-0291-4BE3-929A-F8831B9B7017}" type="pres">
      <dgm:prSet presAssocID="{F29B3AC9-C0F2-4B2C-BEBA-3D1127CE33BD}" presName="textRect" presStyleLbl="revTx" presStyleIdx="4" presStyleCnt="7">
        <dgm:presLayoutVars>
          <dgm:chMax val="1"/>
          <dgm:chPref val="1"/>
        </dgm:presLayoutVars>
      </dgm:prSet>
      <dgm:spPr/>
    </dgm:pt>
    <dgm:pt modelId="{60520EB1-3B9E-4F1C-834C-C2B5D6186025}" type="pres">
      <dgm:prSet presAssocID="{0113E2DE-555F-4AB5-9AC0-F6EAF787A6A4}" presName="sibTrans" presStyleCnt="0"/>
      <dgm:spPr/>
    </dgm:pt>
    <dgm:pt modelId="{FCF57A9E-6B25-4804-BA39-6FF104FF5AC2}" type="pres">
      <dgm:prSet presAssocID="{E7F54683-A0C9-4752-B471-A156D25AB413}" presName="compNode" presStyleCnt="0"/>
      <dgm:spPr/>
    </dgm:pt>
    <dgm:pt modelId="{9C57C9BB-2C03-40B9-9A71-BAB87306F0BD}" type="pres">
      <dgm:prSet presAssocID="{E7F54683-A0C9-4752-B471-A156D25AB413}" presName="iconBgRect" presStyleLbl="bgShp" presStyleIdx="5" presStyleCnt="7"/>
      <dgm:spPr/>
    </dgm:pt>
    <dgm:pt modelId="{34645270-D900-47BD-912B-D7BC21BB7545}" type="pres">
      <dgm:prSet presAssocID="{E7F54683-A0C9-4752-B471-A156D25AB413}"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Eggs In Basket"/>
        </a:ext>
      </dgm:extLst>
    </dgm:pt>
    <dgm:pt modelId="{13C017AB-5421-4ADF-8C31-E13E4B767D7A}" type="pres">
      <dgm:prSet presAssocID="{E7F54683-A0C9-4752-B471-A156D25AB413}" presName="spaceRect" presStyleCnt="0"/>
      <dgm:spPr/>
    </dgm:pt>
    <dgm:pt modelId="{81DA7997-FDC7-43CE-A893-F44A210404BA}" type="pres">
      <dgm:prSet presAssocID="{E7F54683-A0C9-4752-B471-A156D25AB413}" presName="textRect" presStyleLbl="revTx" presStyleIdx="5" presStyleCnt="7">
        <dgm:presLayoutVars>
          <dgm:chMax val="1"/>
          <dgm:chPref val="1"/>
        </dgm:presLayoutVars>
      </dgm:prSet>
      <dgm:spPr/>
    </dgm:pt>
    <dgm:pt modelId="{6C51A288-DF21-4276-9865-C1DDDB0FD5C7}" type="pres">
      <dgm:prSet presAssocID="{DF72D914-32F3-47A7-ADAB-E7973AC9787E}" presName="sibTrans" presStyleCnt="0"/>
      <dgm:spPr/>
    </dgm:pt>
    <dgm:pt modelId="{0B82E0A6-85B8-49E7-9ABD-FB52045086D0}" type="pres">
      <dgm:prSet presAssocID="{A0AADCF9-674A-4629-B305-262BC3F4910D}" presName="compNode" presStyleCnt="0"/>
      <dgm:spPr/>
    </dgm:pt>
    <dgm:pt modelId="{69DC1BB4-16D7-48FB-AB73-6A732C6AC309}" type="pres">
      <dgm:prSet presAssocID="{A0AADCF9-674A-4629-B305-262BC3F4910D}" presName="iconBgRect" presStyleLbl="bgShp" presStyleIdx="6" presStyleCnt="7"/>
      <dgm:spPr/>
    </dgm:pt>
    <dgm:pt modelId="{B474B01D-F77D-4CD6-BE88-4D7A57FD8FC7}" type="pres">
      <dgm:prSet presAssocID="{A0AADCF9-674A-4629-B305-262BC3F4910D}"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Questions"/>
        </a:ext>
      </dgm:extLst>
    </dgm:pt>
    <dgm:pt modelId="{D6043024-F5A7-4FBA-B14B-CB973C42C9D6}" type="pres">
      <dgm:prSet presAssocID="{A0AADCF9-674A-4629-B305-262BC3F4910D}" presName="spaceRect" presStyleCnt="0"/>
      <dgm:spPr/>
    </dgm:pt>
    <dgm:pt modelId="{90119667-BBB4-4A8B-94AC-B7CF3225F2E5}" type="pres">
      <dgm:prSet presAssocID="{A0AADCF9-674A-4629-B305-262BC3F4910D}" presName="textRect" presStyleLbl="revTx" presStyleIdx="6" presStyleCnt="7">
        <dgm:presLayoutVars>
          <dgm:chMax val="1"/>
          <dgm:chPref val="1"/>
        </dgm:presLayoutVars>
      </dgm:prSet>
      <dgm:spPr/>
    </dgm:pt>
  </dgm:ptLst>
  <dgm:cxnLst>
    <dgm:cxn modelId="{E5F8BC12-9611-4CE4-8902-E4A044E334F6}" srcId="{77052CE7-10FE-435A-84B4-F6C3E2D1C383}" destId="{4DA87C39-1862-4F6C-96C8-08896E2EA1C6}" srcOrd="3" destOrd="0" parTransId="{827EE8F3-8197-4B23-B8BF-350B4846E8C9}" sibTransId="{9495E22E-C307-4AA3-BFAC-76D89D637FE8}"/>
    <dgm:cxn modelId="{A0626F26-5248-407C-AEFE-18F90E1D77A8}" type="presOf" srcId="{F29B3AC9-C0F2-4B2C-BEBA-3D1127CE33BD}" destId="{5D3CFDA4-0291-4BE3-929A-F8831B9B7017}" srcOrd="0" destOrd="0" presId="urn:microsoft.com/office/officeart/2018/5/layout/IconCircleLabelList"/>
    <dgm:cxn modelId="{5ACE3438-A563-4319-B0EC-0DB30C9F732B}" srcId="{77052CE7-10FE-435A-84B4-F6C3E2D1C383}" destId="{F29B3AC9-C0F2-4B2C-BEBA-3D1127CE33BD}" srcOrd="4" destOrd="0" parTransId="{FDD4170D-155C-4CE5-8E63-5D9A9101591D}" sibTransId="{0113E2DE-555F-4AB5-9AC0-F6EAF787A6A4}"/>
    <dgm:cxn modelId="{25A10E45-92B8-4581-B25F-7FBEC15DA0F8}" type="presOf" srcId="{4DA87C39-1862-4F6C-96C8-08896E2EA1C6}" destId="{CCFA327E-27AC-4551-BB3E-500B31B5FB3E}" srcOrd="0" destOrd="0" presId="urn:microsoft.com/office/officeart/2018/5/layout/IconCircleLabelList"/>
    <dgm:cxn modelId="{90204681-EA4E-43B2-BBF4-26120F163CA8}" type="presOf" srcId="{77052CE7-10FE-435A-84B4-F6C3E2D1C383}" destId="{98107BE0-BEE6-4569-B02C-B4DA60FA2E1F}" srcOrd="0" destOrd="0" presId="urn:microsoft.com/office/officeart/2018/5/layout/IconCircleLabelList"/>
    <dgm:cxn modelId="{46F48B83-FA39-4C01-8DFB-76AF0922AED8}" srcId="{77052CE7-10FE-435A-84B4-F6C3E2D1C383}" destId="{D9F55005-18F0-4AB4-A67C-A3F5C0B7AB89}" srcOrd="1" destOrd="0" parTransId="{FA818A94-8DF7-40CC-BB54-ABC45CBC22D5}" sibTransId="{1A855EB4-FFC3-4F13-9508-22FAD9036901}"/>
    <dgm:cxn modelId="{E01341A3-0EDF-45F9-AB83-7C6E489BAE60}" type="presOf" srcId="{D9F55005-18F0-4AB4-A67C-A3F5C0B7AB89}" destId="{0A1C73AB-FB14-4554-9AD2-5FC53F77C136}" srcOrd="0" destOrd="0" presId="urn:microsoft.com/office/officeart/2018/5/layout/IconCircleLabelList"/>
    <dgm:cxn modelId="{13333EA8-8B64-40C4-B9E6-44D1936B4217}" srcId="{77052CE7-10FE-435A-84B4-F6C3E2D1C383}" destId="{E7F54683-A0C9-4752-B471-A156D25AB413}" srcOrd="5" destOrd="0" parTransId="{DD605765-3CF0-4598-AE77-7FAD31E201C5}" sibTransId="{DF72D914-32F3-47A7-ADAB-E7973AC9787E}"/>
    <dgm:cxn modelId="{909779AA-3BFF-4E77-BC97-E5D4BAEDA67B}" srcId="{77052CE7-10FE-435A-84B4-F6C3E2D1C383}" destId="{132C2409-EF81-4750-8D30-6B43A8F48581}" srcOrd="2" destOrd="0" parTransId="{D04E64EF-8FEF-4AF6-820F-7286488E0999}" sibTransId="{39827147-E0DF-49E3-BD70-AA7BFFB6B07F}"/>
    <dgm:cxn modelId="{806CF5AE-6FFC-4C11-98F8-241A545506EC}" srcId="{77052CE7-10FE-435A-84B4-F6C3E2D1C383}" destId="{821BC47F-7A50-4FAB-B83A-9F1293269CDF}" srcOrd="0" destOrd="0" parTransId="{853AA425-ADD6-4D9F-89DA-28E02536AF8A}" sibTransId="{26210EC1-6308-4082-9A15-8E4DD2D6389E}"/>
    <dgm:cxn modelId="{80AB3DB4-A267-4744-9097-F8ED843FABEC}" type="presOf" srcId="{821BC47F-7A50-4FAB-B83A-9F1293269CDF}" destId="{1B8562A1-4141-402E-AFCA-AD6E3D5A5A3C}" srcOrd="0" destOrd="0" presId="urn:microsoft.com/office/officeart/2018/5/layout/IconCircleLabelList"/>
    <dgm:cxn modelId="{B71FFFC3-57F7-43F3-99E9-4404A9F1AEC7}" type="presOf" srcId="{E7F54683-A0C9-4752-B471-A156D25AB413}" destId="{81DA7997-FDC7-43CE-A893-F44A210404BA}" srcOrd="0" destOrd="0" presId="urn:microsoft.com/office/officeart/2018/5/layout/IconCircleLabelList"/>
    <dgm:cxn modelId="{A5E32BC4-9945-42DB-BC2A-A839A40DDF8E}" type="presOf" srcId="{A0AADCF9-674A-4629-B305-262BC3F4910D}" destId="{90119667-BBB4-4A8B-94AC-B7CF3225F2E5}" srcOrd="0" destOrd="0" presId="urn:microsoft.com/office/officeart/2018/5/layout/IconCircleLabelList"/>
    <dgm:cxn modelId="{B69E2FCD-CEE6-4A64-B94C-D60618A688E3}" srcId="{77052CE7-10FE-435A-84B4-F6C3E2D1C383}" destId="{A0AADCF9-674A-4629-B305-262BC3F4910D}" srcOrd="6" destOrd="0" parTransId="{0AE8A79E-A37D-4C9C-BF28-67E4213FF987}" sibTransId="{1380523D-AE7D-4F2F-B61C-614268F5E022}"/>
    <dgm:cxn modelId="{30B939D0-48D1-4DB7-AF1D-46DEC5DD57C6}" type="presOf" srcId="{132C2409-EF81-4750-8D30-6B43A8F48581}" destId="{87109FD2-719A-4BB9-9AF7-8DB3B6B83290}" srcOrd="0" destOrd="0" presId="urn:microsoft.com/office/officeart/2018/5/layout/IconCircleLabelList"/>
    <dgm:cxn modelId="{05553D34-E10D-4643-8F0D-1F93A8C5DF3F}" type="presParOf" srcId="{98107BE0-BEE6-4569-B02C-B4DA60FA2E1F}" destId="{41899BE3-F11E-4241-B4A8-501D5CC9235C}" srcOrd="0" destOrd="0" presId="urn:microsoft.com/office/officeart/2018/5/layout/IconCircleLabelList"/>
    <dgm:cxn modelId="{696DE5F0-18F8-407F-B266-584C6E7DA05E}" type="presParOf" srcId="{41899BE3-F11E-4241-B4A8-501D5CC9235C}" destId="{FE294497-A74D-4DDD-925A-29CD1C1B41FB}" srcOrd="0" destOrd="0" presId="urn:microsoft.com/office/officeart/2018/5/layout/IconCircleLabelList"/>
    <dgm:cxn modelId="{5480D07C-5EF9-4563-9622-550693AAD59C}" type="presParOf" srcId="{41899BE3-F11E-4241-B4A8-501D5CC9235C}" destId="{8CDC4CC0-3315-4150-BCB8-A3F83C50C22C}" srcOrd="1" destOrd="0" presId="urn:microsoft.com/office/officeart/2018/5/layout/IconCircleLabelList"/>
    <dgm:cxn modelId="{89F7778F-0E25-4D91-8BA8-C4B2986596DA}" type="presParOf" srcId="{41899BE3-F11E-4241-B4A8-501D5CC9235C}" destId="{4C2AD048-DEF9-4A94-8932-6D0BA0E7A2C8}" srcOrd="2" destOrd="0" presId="urn:microsoft.com/office/officeart/2018/5/layout/IconCircleLabelList"/>
    <dgm:cxn modelId="{8637C85F-CB2B-4B61-80D6-F7C787B4A6CC}" type="presParOf" srcId="{41899BE3-F11E-4241-B4A8-501D5CC9235C}" destId="{1B8562A1-4141-402E-AFCA-AD6E3D5A5A3C}" srcOrd="3" destOrd="0" presId="urn:microsoft.com/office/officeart/2018/5/layout/IconCircleLabelList"/>
    <dgm:cxn modelId="{B4CD897C-648B-461F-BDC6-05CA19D79EC8}" type="presParOf" srcId="{98107BE0-BEE6-4569-B02C-B4DA60FA2E1F}" destId="{05100535-ADCC-4478-9404-1ADC505E783A}" srcOrd="1" destOrd="0" presId="urn:microsoft.com/office/officeart/2018/5/layout/IconCircleLabelList"/>
    <dgm:cxn modelId="{CD3A7FD0-8842-4AF8-9CF6-9E6D3189B62A}" type="presParOf" srcId="{98107BE0-BEE6-4569-B02C-B4DA60FA2E1F}" destId="{48D0125D-B49A-448E-A278-A11AA3FC5D7A}" srcOrd="2" destOrd="0" presId="urn:microsoft.com/office/officeart/2018/5/layout/IconCircleLabelList"/>
    <dgm:cxn modelId="{33F6C9FD-0E09-40DF-86D2-7D75DD7A2D50}" type="presParOf" srcId="{48D0125D-B49A-448E-A278-A11AA3FC5D7A}" destId="{997F4A0A-C590-4FC8-BBD9-BF67C8941035}" srcOrd="0" destOrd="0" presId="urn:microsoft.com/office/officeart/2018/5/layout/IconCircleLabelList"/>
    <dgm:cxn modelId="{BD95020E-2DE5-48A8-AEDA-47D993B99DC1}" type="presParOf" srcId="{48D0125D-B49A-448E-A278-A11AA3FC5D7A}" destId="{D3341030-9D00-4759-A07A-F0E7FE673FCD}" srcOrd="1" destOrd="0" presId="urn:microsoft.com/office/officeart/2018/5/layout/IconCircleLabelList"/>
    <dgm:cxn modelId="{8B6B89CB-A70F-40B8-A80F-498A1DF454E0}" type="presParOf" srcId="{48D0125D-B49A-448E-A278-A11AA3FC5D7A}" destId="{4AD1D4A2-A762-429F-92E8-A3259E3BE3D4}" srcOrd="2" destOrd="0" presId="urn:microsoft.com/office/officeart/2018/5/layout/IconCircleLabelList"/>
    <dgm:cxn modelId="{56CBC2C6-1F95-456B-8C82-2EF22FF01923}" type="presParOf" srcId="{48D0125D-B49A-448E-A278-A11AA3FC5D7A}" destId="{0A1C73AB-FB14-4554-9AD2-5FC53F77C136}" srcOrd="3" destOrd="0" presId="urn:microsoft.com/office/officeart/2018/5/layout/IconCircleLabelList"/>
    <dgm:cxn modelId="{FC7311A4-A8F2-4D0C-A174-F4D95CCF756C}" type="presParOf" srcId="{98107BE0-BEE6-4569-B02C-B4DA60FA2E1F}" destId="{51B839CD-4FB4-4560-AE20-5E61A6DF85E6}" srcOrd="3" destOrd="0" presId="urn:microsoft.com/office/officeart/2018/5/layout/IconCircleLabelList"/>
    <dgm:cxn modelId="{D02C4837-7F95-4873-B3D5-75F16DA4A561}" type="presParOf" srcId="{98107BE0-BEE6-4569-B02C-B4DA60FA2E1F}" destId="{F75010C7-191D-40BE-B7FC-B04B64473B88}" srcOrd="4" destOrd="0" presId="urn:microsoft.com/office/officeart/2018/5/layout/IconCircleLabelList"/>
    <dgm:cxn modelId="{F5C70912-3E8C-4234-990F-9BBFB99C06CC}" type="presParOf" srcId="{F75010C7-191D-40BE-B7FC-B04B64473B88}" destId="{22DAF36E-1F4A-4A25-B1CC-A3D0F81FD297}" srcOrd="0" destOrd="0" presId="urn:microsoft.com/office/officeart/2018/5/layout/IconCircleLabelList"/>
    <dgm:cxn modelId="{D7436FE6-C908-4EEA-88FF-375FFC3A83EC}" type="presParOf" srcId="{F75010C7-191D-40BE-B7FC-B04B64473B88}" destId="{340EBE18-8B28-4FE7-B5F1-FCB7EE59BCA1}" srcOrd="1" destOrd="0" presId="urn:microsoft.com/office/officeart/2018/5/layout/IconCircleLabelList"/>
    <dgm:cxn modelId="{20477DA1-6919-42BF-9F39-334E5C868E87}" type="presParOf" srcId="{F75010C7-191D-40BE-B7FC-B04B64473B88}" destId="{FDB7D4A4-47EF-4BE7-A9BB-A6577CCF2E6E}" srcOrd="2" destOrd="0" presId="urn:microsoft.com/office/officeart/2018/5/layout/IconCircleLabelList"/>
    <dgm:cxn modelId="{4E5E0B72-2846-41EA-A2D1-6B4AFE2157B0}" type="presParOf" srcId="{F75010C7-191D-40BE-B7FC-B04B64473B88}" destId="{87109FD2-719A-4BB9-9AF7-8DB3B6B83290}" srcOrd="3" destOrd="0" presId="urn:microsoft.com/office/officeart/2018/5/layout/IconCircleLabelList"/>
    <dgm:cxn modelId="{4BDB9236-9067-4DD1-BE22-6F57ADCEE063}" type="presParOf" srcId="{98107BE0-BEE6-4569-B02C-B4DA60FA2E1F}" destId="{7D701316-906C-4E45-90C6-7D1BEBC8510E}" srcOrd="5" destOrd="0" presId="urn:microsoft.com/office/officeart/2018/5/layout/IconCircleLabelList"/>
    <dgm:cxn modelId="{F6A9FEE3-B08B-4940-8DBE-B90551E66B5C}" type="presParOf" srcId="{98107BE0-BEE6-4569-B02C-B4DA60FA2E1F}" destId="{9F566279-3C73-4F94-805B-E889B3F3B29C}" srcOrd="6" destOrd="0" presId="urn:microsoft.com/office/officeart/2018/5/layout/IconCircleLabelList"/>
    <dgm:cxn modelId="{C1541F6C-A612-4723-A35B-B6A3EAF6EEB7}" type="presParOf" srcId="{9F566279-3C73-4F94-805B-E889B3F3B29C}" destId="{496DAE17-BE48-4CDA-AA29-9887305AAC02}" srcOrd="0" destOrd="0" presId="urn:microsoft.com/office/officeart/2018/5/layout/IconCircleLabelList"/>
    <dgm:cxn modelId="{E745AB26-422B-427E-A0E2-D539C9B665F8}" type="presParOf" srcId="{9F566279-3C73-4F94-805B-E889B3F3B29C}" destId="{2DCD4062-1971-43AB-81E6-2C699724EEB8}" srcOrd="1" destOrd="0" presId="urn:microsoft.com/office/officeart/2018/5/layout/IconCircleLabelList"/>
    <dgm:cxn modelId="{3C8FDF8E-9FF0-4A7F-AECA-D9DA33E1EE8F}" type="presParOf" srcId="{9F566279-3C73-4F94-805B-E889B3F3B29C}" destId="{33F8F70F-95F5-49EC-B5BA-AB4EE5B6A631}" srcOrd="2" destOrd="0" presId="urn:microsoft.com/office/officeart/2018/5/layout/IconCircleLabelList"/>
    <dgm:cxn modelId="{E7239418-964A-4B08-9ED5-7288D98CE444}" type="presParOf" srcId="{9F566279-3C73-4F94-805B-E889B3F3B29C}" destId="{CCFA327E-27AC-4551-BB3E-500B31B5FB3E}" srcOrd="3" destOrd="0" presId="urn:microsoft.com/office/officeart/2018/5/layout/IconCircleLabelList"/>
    <dgm:cxn modelId="{CC6AFD59-D01B-4C58-B76D-E5F1C8B637DF}" type="presParOf" srcId="{98107BE0-BEE6-4569-B02C-B4DA60FA2E1F}" destId="{02FA5EB4-8D8B-49D7-A155-DA0ABD47BD74}" srcOrd="7" destOrd="0" presId="urn:microsoft.com/office/officeart/2018/5/layout/IconCircleLabelList"/>
    <dgm:cxn modelId="{BCB8C396-B31A-4307-B502-F2783D0136A0}" type="presParOf" srcId="{98107BE0-BEE6-4569-B02C-B4DA60FA2E1F}" destId="{8DA8FCFD-16A4-44FD-AE53-ADF09EFF3B44}" srcOrd="8" destOrd="0" presId="urn:microsoft.com/office/officeart/2018/5/layout/IconCircleLabelList"/>
    <dgm:cxn modelId="{FCDBD4AF-ED9D-4B71-8C39-B8928C372752}" type="presParOf" srcId="{8DA8FCFD-16A4-44FD-AE53-ADF09EFF3B44}" destId="{DA668A04-0A1A-404C-AF16-CC90D4DF7F16}" srcOrd="0" destOrd="0" presId="urn:microsoft.com/office/officeart/2018/5/layout/IconCircleLabelList"/>
    <dgm:cxn modelId="{C62FCA5F-51F7-44F9-A2C9-AB51970DF200}" type="presParOf" srcId="{8DA8FCFD-16A4-44FD-AE53-ADF09EFF3B44}" destId="{66187C3D-2CAD-4B2D-928F-0AF705E1537E}" srcOrd="1" destOrd="0" presId="urn:microsoft.com/office/officeart/2018/5/layout/IconCircleLabelList"/>
    <dgm:cxn modelId="{705B6251-F6E8-40F0-A3E8-59BE9A6DB082}" type="presParOf" srcId="{8DA8FCFD-16A4-44FD-AE53-ADF09EFF3B44}" destId="{0C5CCB2B-DA36-466D-97A1-46E769894195}" srcOrd="2" destOrd="0" presId="urn:microsoft.com/office/officeart/2018/5/layout/IconCircleLabelList"/>
    <dgm:cxn modelId="{5A5B1A88-76BA-4982-A700-38AE2BA069FD}" type="presParOf" srcId="{8DA8FCFD-16A4-44FD-AE53-ADF09EFF3B44}" destId="{5D3CFDA4-0291-4BE3-929A-F8831B9B7017}" srcOrd="3" destOrd="0" presId="urn:microsoft.com/office/officeart/2018/5/layout/IconCircleLabelList"/>
    <dgm:cxn modelId="{95950007-7764-4E42-B323-C6B92B7FF9BA}" type="presParOf" srcId="{98107BE0-BEE6-4569-B02C-B4DA60FA2E1F}" destId="{60520EB1-3B9E-4F1C-834C-C2B5D6186025}" srcOrd="9" destOrd="0" presId="urn:microsoft.com/office/officeart/2018/5/layout/IconCircleLabelList"/>
    <dgm:cxn modelId="{B33BFAEF-5CB5-4444-BFA1-E17DE95BDC71}" type="presParOf" srcId="{98107BE0-BEE6-4569-B02C-B4DA60FA2E1F}" destId="{FCF57A9E-6B25-4804-BA39-6FF104FF5AC2}" srcOrd="10" destOrd="0" presId="urn:microsoft.com/office/officeart/2018/5/layout/IconCircleLabelList"/>
    <dgm:cxn modelId="{BF40E8FF-6BAA-4173-93AE-D530B45603E6}" type="presParOf" srcId="{FCF57A9E-6B25-4804-BA39-6FF104FF5AC2}" destId="{9C57C9BB-2C03-40B9-9A71-BAB87306F0BD}" srcOrd="0" destOrd="0" presId="urn:microsoft.com/office/officeart/2018/5/layout/IconCircleLabelList"/>
    <dgm:cxn modelId="{115A21C1-DEEF-4251-A3EB-4663A6F446C0}" type="presParOf" srcId="{FCF57A9E-6B25-4804-BA39-6FF104FF5AC2}" destId="{34645270-D900-47BD-912B-D7BC21BB7545}" srcOrd="1" destOrd="0" presId="urn:microsoft.com/office/officeart/2018/5/layout/IconCircleLabelList"/>
    <dgm:cxn modelId="{1BA42761-EA05-4FD4-A15E-C4CE65042EC6}" type="presParOf" srcId="{FCF57A9E-6B25-4804-BA39-6FF104FF5AC2}" destId="{13C017AB-5421-4ADF-8C31-E13E4B767D7A}" srcOrd="2" destOrd="0" presId="urn:microsoft.com/office/officeart/2018/5/layout/IconCircleLabelList"/>
    <dgm:cxn modelId="{AE590390-687A-49F3-A839-FB1FE15903A6}" type="presParOf" srcId="{FCF57A9E-6B25-4804-BA39-6FF104FF5AC2}" destId="{81DA7997-FDC7-43CE-A893-F44A210404BA}" srcOrd="3" destOrd="0" presId="urn:microsoft.com/office/officeart/2018/5/layout/IconCircleLabelList"/>
    <dgm:cxn modelId="{8318D160-D9C1-4C36-905A-402464311BF3}" type="presParOf" srcId="{98107BE0-BEE6-4569-B02C-B4DA60FA2E1F}" destId="{6C51A288-DF21-4276-9865-C1DDDB0FD5C7}" srcOrd="11" destOrd="0" presId="urn:microsoft.com/office/officeart/2018/5/layout/IconCircleLabelList"/>
    <dgm:cxn modelId="{6E0A7773-F8A7-44C9-849E-78736C57A2B7}" type="presParOf" srcId="{98107BE0-BEE6-4569-B02C-B4DA60FA2E1F}" destId="{0B82E0A6-85B8-49E7-9ABD-FB52045086D0}" srcOrd="12" destOrd="0" presId="urn:microsoft.com/office/officeart/2018/5/layout/IconCircleLabelList"/>
    <dgm:cxn modelId="{A24AA55B-7A2A-42B3-BDF1-911588E4A771}" type="presParOf" srcId="{0B82E0A6-85B8-49E7-9ABD-FB52045086D0}" destId="{69DC1BB4-16D7-48FB-AB73-6A732C6AC309}" srcOrd="0" destOrd="0" presId="urn:microsoft.com/office/officeart/2018/5/layout/IconCircleLabelList"/>
    <dgm:cxn modelId="{AE6D6DB3-3AC8-434D-9BA5-5568DCF2678F}" type="presParOf" srcId="{0B82E0A6-85B8-49E7-9ABD-FB52045086D0}" destId="{B474B01D-F77D-4CD6-BE88-4D7A57FD8FC7}" srcOrd="1" destOrd="0" presId="urn:microsoft.com/office/officeart/2018/5/layout/IconCircleLabelList"/>
    <dgm:cxn modelId="{CB72929A-E9E8-4494-96D0-BD41D0DE3969}" type="presParOf" srcId="{0B82E0A6-85B8-49E7-9ABD-FB52045086D0}" destId="{D6043024-F5A7-4FBA-B14B-CB973C42C9D6}" srcOrd="2" destOrd="0" presId="urn:microsoft.com/office/officeart/2018/5/layout/IconCircleLabelList"/>
    <dgm:cxn modelId="{11F7944E-04D3-44FE-8025-AC1BE11F2231}" type="presParOf" srcId="{0B82E0A6-85B8-49E7-9ABD-FB52045086D0}" destId="{90119667-BBB4-4A8B-94AC-B7CF3225F2E5}"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9166BC-92C3-4F2E-A45C-3F1FD9AB4DD1}" type="doc">
      <dgm:prSet loTypeId="urn:microsoft.com/office/officeart/2005/8/layout/default" loCatId="list" qsTypeId="urn:microsoft.com/office/officeart/2005/8/quickstyle/simple5" qsCatId="simple" csTypeId="urn:microsoft.com/office/officeart/2005/8/colors/colorful5" csCatId="colorful"/>
      <dgm:spPr/>
      <dgm:t>
        <a:bodyPr/>
        <a:lstStyle/>
        <a:p>
          <a:endParaRPr lang="en-US"/>
        </a:p>
      </dgm:t>
    </dgm:pt>
    <dgm:pt modelId="{91F6BFB9-242E-40E4-9D98-F35893B43D4D}">
      <dgm:prSet/>
      <dgm:spPr/>
      <dgm:t>
        <a:bodyPr/>
        <a:lstStyle/>
        <a:p>
          <a:r>
            <a:rPr lang="en-US"/>
            <a:t>Applicants will be required to submit 2 years of projections for SBA Express loans and 3 Years of projections for SBA 7A Loans.</a:t>
          </a:r>
        </a:p>
      </dgm:t>
    </dgm:pt>
    <dgm:pt modelId="{3325EB65-6B79-413B-B9AF-ADF4AA99C4A9}" type="parTrans" cxnId="{FA0EA543-CB47-4B3E-A3A1-4A29ED7359D2}">
      <dgm:prSet/>
      <dgm:spPr/>
      <dgm:t>
        <a:bodyPr/>
        <a:lstStyle/>
        <a:p>
          <a:endParaRPr lang="en-US"/>
        </a:p>
      </dgm:t>
    </dgm:pt>
    <dgm:pt modelId="{559C5160-79D3-4027-B9D4-4640B2984058}" type="sibTrans" cxnId="{FA0EA543-CB47-4B3E-A3A1-4A29ED7359D2}">
      <dgm:prSet/>
      <dgm:spPr/>
      <dgm:t>
        <a:bodyPr/>
        <a:lstStyle/>
        <a:p>
          <a:endParaRPr lang="en-US"/>
        </a:p>
      </dgm:t>
    </dgm:pt>
    <dgm:pt modelId="{740B74EE-ABEB-4399-A847-336254328970}">
      <dgm:prSet/>
      <dgm:spPr/>
      <dgm:t>
        <a:bodyPr/>
        <a:lstStyle/>
        <a:p>
          <a:r>
            <a:rPr lang="en-US"/>
            <a:t>Applicants will need to submit a business plan for an SBA 7A loan and some banks are now requiring this for Express loans.</a:t>
          </a:r>
        </a:p>
      </dgm:t>
    </dgm:pt>
    <dgm:pt modelId="{9FC045B0-8304-4A33-80B7-97D1E3ACE87A}" type="parTrans" cxnId="{65F0A7F6-FD7B-49A0-8E01-A0E249AAF317}">
      <dgm:prSet/>
      <dgm:spPr/>
      <dgm:t>
        <a:bodyPr/>
        <a:lstStyle/>
        <a:p>
          <a:endParaRPr lang="en-US"/>
        </a:p>
      </dgm:t>
    </dgm:pt>
    <dgm:pt modelId="{FB37044E-0D79-4E89-AA91-0960058A859C}" type="sibTrans" cxnId="{65F0A7F6-FD7B-49A0-8E01-A0E249AAF317}">
      <dgm:prSet/>
      <dgm:spPr/>
      <dgm:t>
        <a:bodyPr/>
        <a:lstStyle/>
        <a:p>
          <a:endParaRPr lang="en-US"/>
        </a:p>
      </dgm:t>
    </dgm:pt>
    <dgm:pt modelId="{D82785C2-D81D-432E-AE42-F8DA532C7B14}">
      <dgm:prSet/>
      <dgm:spPr/>
      <dgm:t>
        <a:bodyPr/>
        <a:lstStyle/>
        <a:p>
          <a:r>
            <a:rPr lang="en-US"/>
            <a:t>Applicants need to base both the projections and the business plan on factual data. They must coincide with each other.</a:t>
          </a:r>
        </a:p>
      </dgm:t>
    </dgm:pt>
    <dgm:pt modelId="{80638CAA-5DE0-457C-A206-F4B38CF34A16}" type="parTrans" cxnId="{F93BA9C9-DC38-45BC-9124-F38D070A0AF8}">
      <dgm:prSet/>
      <dgm:spPr/>
      <dgm:t>
        <a:bodyPr/>
        <a:lstStyle/>
        <a:p>
          <a:endParaRPr lang="en-US"/>
        </a:p>
      </dgm:t>
    </dgm:pt>
    <dgm:pt modelId="{B745130F-573E-4BE0-93BD-FE18731348AC}" type="sibTrans" cxnId="{F93BA9C9-DC38-45BC-9124-F38D070A0AF8}">
      <dgm:prSet/>
      <dgm:spPr/>
      <dgm:t>
        <a:bodyPr/>
        <a:lstStyle/>
        <a:p>
          <a:endParaRPr lang="en-US"/>
        </a:p>
      </dgm:t>
    </dgm:pt>
    <dgm:pt modelId="{D49B6EBB-EACF-4C2F-B47E-F3C7433193CF}">
      <dgm:prSet/>
      <dgm:spPr/>
      <dgm:t>
        <a:bodyPr/>
        <a:lstStyle/>
        <a:p>
          <a:r>
            <a:rPr lang="en-US"/>
            <a:t>It will help a client realize the effort needed to reach their income expectations and when, what the business can achieve, and what they can sell it for.</a:t>
          </a:r>
        </a:p>
      </dgm:t>
    </dgm:pt>
    <dgm:pt modelId="{177C350D-BD0C-49AF-9F9D-CD29A7CA280A}" type="parTrans" cxnId="{5A972257-3BA7-4629-9889-A66CFD38CC47}">
      <dgm:prSet/>
      <dgm:spPr/>
      <dgm:t>
        <a:bodyPr/>
        <a:lstStyle/>
        <a:p>
          <a:endParaRPr lang="en-US"/>
        </a:p>
      </dgm:t>
    </dgm:pt>
    <dgm:pt modelId="{98D9E419-23F0-4DA9-BEE9-F8B3599DD182}" type="sibTrans" cxnId="{5A972257-3BA7-4629-9889-A66CFD38CC47}">
      <dgm:prSet/>
      <dgm:spPr/>
      <dgm:t>
        <a:bodyPr/>
        <a:lstStyle/>
        <a:p>
          <a:endParaRPr lang="en-US"/>
        </a:p>
      </dgm:t>
    </dgm:pt>
    <dgm:pt modelId="{888E09C4-9D8B-4B4D-917D-0011FA5C4EFE}">
      <dgm:prSet/>
      <dgm:spPr/>
      <dgm:t>
        <a:bodyPr/>
        <a:lstStyle/>
        <a:p>
          <a:r>
            <a:rPr lang="en-US"/>
            <a:t>Because it is a CYA for you!</a:t>
          </a:r>
        </a:p>
      </dgm:t>
    </dgm:pt>
    <dgm:pt modelId="{F96C1DE8-1BAD-48C3-AA69-8EEE03711F42}" type="parTrans" cxnId="{00F77CCA-6473-44C7-AD2C-20E036F3FD00}">
      <dgm:prSet/>
      <dgm:spPr/>
      <dgm:t>
        <a:bodyPr/>
        <a:lstStyle/>
        <a:p>
          <a:endParaRPr lang="en-US"/>
        </a:p>
      </dgm:t>
    </dgm:pt>
    <dgm:pt modelId="{97B65E97-6235-4AD4-A6D9-EF9C1FCEE15E}" type="sibTrans" cxnId="{00F77CCA-6473-44C7-AD2C-20E036F3FD00}">
      <dgm:prSet/>
      <dgm:spPr/>
      <dgm:t>
        <a:bodyPr/>
        <a:lstStyle/>
        <a:p>
          <a:endParaRPr lang="en-US"/>
        </a:p>
      </dgm:t>
    </dgm:pt>
    <dgm:pt modelId="{B2A3DBE7-3762-4581-AEF7-14257C58EBDB}" type="pres">
      <dgm:prSet presAssocID="{659166BC-92C3-4F2E-A45C-3F1FD9AB4DD1}" presName="diagram" presStyleCnt="0">
        <dgm:presLayoutVars>
          <dgm:dir/>
          <dgm:resizeHandles val="exact"/>
        </dgm:presLayoutVars>
      </dgm:prSet>
      <dgm:spPr/>
    </dgm:pt>
    <dgm:pt modelId="{08FF856E-F73E-48CB-AD0A-775B6132A1FB}" type="pres">
      <dgm:prSet presAssocID="{91F6BFB9-242E-40E4-9D98-F35893B43D4D}" presName="node" presStyleLbl="node1" presStyleIdx="0" presStyleCnt="5">
        <dgm:presLayoutVars>
          <dgm:bulletEnabled val="1"/>
        </dgm:presLayoutVars>
      </dgm:prSet>
      <dgm:spPr/>
    </dgm:pt>
    <dgm:pt modelId="{D517C305-CE8D-4CBF-806F-068ACF25FC87}" type="pres">
      <dgm:prSet presAssocID="{559C5160-79D3-4027-B9D4-4640B2984058}" presName="sibTrans" presStyleCnt="0"/>
      <dgm:spPr/>
    </dgm:pt>
    <dgm:pt modelId="{430EC891-E3EC-4A35-B54C-9DA30D747C1A}" type="pres">
      <dgm:prSet presAssocID="{740B74EE-ABEB-4399-A847-336254328970}" presName="node" presStyleLbl="node1" presStyleIdx="1" presStyleCnt="5">
        <dgm:presLayoutVars>
          <dgm:bulletEnabled val="1"/>
        </dgm:presLayoutVars>
      </dgm:prSet>
      <dgm:spPr/>
    </dgm:pt>
    <dgm:pt modelId="{7231AEE6-DCC4-40AC-AD86-1AEE0580125F}" type="pres">
      <dgm:prSet presAssocID="{FB37044E-0D79-4E89-AA91-0960058A859C}" presName="sibTrans" presStyleCnt="0"/>
      <dgm:spPr/>
    </dgm:pt>
    <dgm:pt modelId="{33EF3675-522F-4A53-BCFD-5A810F1A78D6}" type="pres">
      <dgm:prSet presAssocID="{D82785C2-D81D-432E-AE42-F8DA532C7B14}" presName="node" presStyleLbl="node1" presStyleIdx="2" presStyleCnt="5">
        <dgm:presLayoutVars>
          <dgm:bulletEnabled val="1"/>
        </dgm:presLayoutVars>
      </dgm:prSet>
      <dgm:spPr/>
    </dgm:pt>
    <dgm:pt modelId="{CC1D08D0-F7EF-4E37-9C52-1E81621FB8B4}" type="pres">
      <dgm:prSet presAssocID="{B745130F-573E-4BE0-93BD-FE18731348AC}" presName="sibTrans" presStyleCnt="0"/>
      <dgm:spPr/>
    </dgm:pt>
    <dgm:pt modelId="{90A2BD11-4523-4E52-9F3E-EDC383B60309}" type="pres">
      <dgm:prSet presAssocID="{D49B6EBB-EACF-4C2F-B47E-F3C7433193CF}" presName="node" presStyleLbl="node1" presStyleIdx="3" presStyleCnt="5">
        <dgm:presLayoutVars>
          <dgm:bulletEnabled val="1"/>
        </dgm:presLayoutVars>
      </dgm:prSet>
      <dgm:spPr/>
    </dgm:pt>
    <dgm:pt modelId="{F571D142-29A3-4585-9E94-807A6476C32F}" type="pres">
      <dgm:prSet presAssocID="{98D9E419-23F0-4DA9-BEE9-F8B3599DD182}" presName="sibTrans" presStyleCnt="0"/>
      <dgm:spPr/>
    </dgm:pt>
    <dgm:pt modelId="{8751BC83-5368-4598-9A04-FE0E309294D0}" type="pres">
      <dgm:prSet presAssocID="{888E09C4-9D8B-4B4D-917D-0011FA5C4EFE}" presName="node" presStyleLbl="node1" presStyleIdx="4" presStyleCnt="5">
        <dgm:presLayoutVars>
          <dgm:bulletEnabled val="1"/>
        </dgm:presLayoutVars>
      </dgm:prSet>
      <dgm:spPr/>
    </dgm:pt>
  </dgm:ptLst>
  <dgm:cxnLst>
    <dgm:cxn modelId="{77D06C16-9AB8-49C4-AEC8-2FA105642632}" type="presOf" srcId="{659166BC-92C3-4F2E-A45C-3F1FD9AB4DD1}" destId="{B2A3DBE7-3762-4581-AEF7-14257C58EBDB}" srcOrd="0" destOrd="0" presId="urn:microsoft.com/office/officeart/2005/8/layout/default"/>
    <dgm:cxn modelId="{30269127-B951-48D9-AD42-AE3B9236959E}" type="presOf" srcId="{D49B6EBB-EACF-4C2F-B47E-F3C7433193CF}" destId="{90A2BD11-4523-4E52-9F3E-EDC383B60309}" srcOrd="0" destOrd="0" presId="urn:microsoft.com/office/officeart/2005/8/layout/default"/>
    <dgm:cxn modelId="{B0C6F12B-F07C-4808-BF99-05F70C1AB6D2}" type="presOf" srcId="{91F6BFB9-242E-40E4-9D98-F35893B43D4D}" destId="{08FF856E-F73E-48CB-AD0A-775B6132A1FB}" srcOrd="0" destOrd="0" presId="urn:microsoft.com/office/officeart/2005/8/layout/default"/>
    <dgm:cxn modelId="{FA0EA543-CB47-4B3E-A3A1-4A29ED7359D2}" srcId="{659166BC-92C3-4F2E-A45C-3F1FD9AB4DD1}" destId="{91F6BFB9-242E-40E4-9D98-F35893B43D4D}" srcOrd="0" destOrd="0" parTransId="{3325EB65-6B79-413B-B9AF-ADF4AA99C4A9}" sibTransId="{559C5160-79D3-4027-B9D4-4640B2984058}"/>
    <dgm:cxn modelId="{A6BE9849-E2F3-45EF-BEBE-291A42285953}" type="presOf" srcId="{740B74EE-ABEB-4399-A847-336254328970}" destId="{430EC891-E3EC-4A35-B54C-9DA30D747C1A}" srcOrd="0" destOrd="0" presId="urn:microsoft.com/office/officeart/2005/8/layout/default"/>
    <dgm:cxn modelId="{5A972257-3BA7-4629-9889-A66CFD38CC47}" srcId="{659166BC-92C3-4F2E-A45C-3F1FD9AB4DD1}" destId="{D49B6EBB-EACF-4C2F-B47E-F3C7433193CF}" srcOrd="3" destOrd="0" parTransId="{177C350D-BD0C-49AF-9F9D-CD29A7CA280A}" sibTransId="{98D9E419-23F0-4DA9-BEE9-F8B3599DD182}"/>
    <dgm:cxn modelId="{7CBF5597-912C-4A29-9714-8C6D3E781020}" type="presOf" srcId="{D82785C2-D81D-432E-AE42-F8DA532C7B14}" destId="{33EF3675-522F-4A53-BCFD-5A810F1A78D6}" srcOrd="0" destOrd="0" presId="urn:microsoft.com/office/officeart/2005/8/layout/default"/>
    <dgm:cxn modelId="{8D1B3899-2D78-4D91-9347-2C8B3B039C6F}" type="presOf" srcId="{888E09C4-9D8B-4B4D-917D-0011FA5C4EFE}" destId="{8751BC83-5368-4598-9A04-FE0E309294D0}" srcOrd="0" destOrd="0" presId="urn:microsoft.com/office/officeart/2005/8/layout/default"/>
    <dgm:cxn modelId="{F93BA9C9-DC38-45BC-9124-F38D070A0AF8}" srcId="{659166BC-92C3-4F2E-A45C-3F1FD9AB4DD1}" destId="{D82785C2-D81D-432E-AE42-F8DA532C7B14}" srcOrd="2" destOrd="0" parTransId="{80638CAA-5DE0-457C-A206-F4B38CF34A16}" sibTransId="{B745130F-573E-4BE0-93BD-FE18731348AC}"/>
    <dgm:cxn modelId="{00F77CCA-6473-44C7-AD2C-20E036F3FD00}" srcId="{659166BC-92C3-4F2E-A45C-3F1FD9AB4DD1}" destId="{888E09C4-9D8B-4B4D-917D-0011FA5C4EFE}" srcOrd="4" destOrd="0" parTransId="{F96C1DE8-1BAD-48C3-AA69-8EEE03711F42}" sibTransId="{97B65E97-6235-4AD4-A6D9-EF9C1FCEE15E}"/>
    <dgm:cxn modelId="{65F0A7F6-FD7B-49A0-8E01-A0E249AAF317}" srcId="{659166BC-92C3-4F2E-A45C-3F1FD9AB4DD1}" destId="{740B74EE-ABEB-4399-A847-336254328970}" srcOrd="1" destOrd="0" parTransId="{9FC045B0-8304-4A33-80B7-97D1E3ACE87A}" sibTransId="{FB37044E-0D79-4E89-AA91-0960058A859C}"/>
    <dgm:cxn modelId="{F95E22FA-41D5-45B4-AEF5-794BF5DAEDA5}" type="presParOf" srcId="{B2A3DBE7-3762-4581-AEF7-14257C58EBDB}" destId="{08FF856E-F73E-48CB-AD0A-775B6132A1FB}" srcOrd="0" destOrd="0" presId="urn:microsoft.com/office/officeart/2005/8/layout/default"/>
    <dgm:cxn modelId="{62224498-8402-4A94-AF0A-B43ADEAEE7F0}" type="presParOf" srcId="{B2A3DBE7-3762-4581-AEF7-14257C58EBDB}" destId="{D517C305-CE8D-4CBF-806F-068ACF25FC87}" srcOrd="1" destOrd="0" presId="urn:microsoft.com/office/officeart/2005/8/layout/default"/>
    <dgm:cxn modelId="{E50FA505-B7BF-461D-8372-8A854871A0CF}" type="presParOf" srcId="{B2A3DBE7-3762-4581-AEF7-14257C58EBDB}" destId="{430EC891-E3EC-4A35-B54C-9DA30D747C1A}" srcOrd="2" destOrd="0" presId="urn:microsoft.com/office/officeart/2005/8/layout/default"/>
    <dgm:cxn modelId="{2118AC32-E848-408F-8A6D-145F8E86DA55}" type="presParOf" srcId="{B2A3DBE7-3762-4581-AEF7-14257C58EBDB}" destId="{7231AEE6-DCC4-40AC-AD86-1AEE0580125F}" srcOrd="3" destOrd="0" presId="urn:microsoft.com/office/officeart/2005/8/layout/default"/>
    <dgm:cxn modelId="{7BB4F9FF-32E2-43A7-A709-50869EBCD1AC}" type="presParOf" srcId="{B2A3DBE7-3762-4581-AEF7-14257C58EBDB}" destId="{33EF3675-522F-4A53-BCFD-5A810F1A78D6}" srcOrd="4" destOrd="0" presId="urn:microsoft.com/office/officeart/2005/8/layout/default"/>
    <dgm:cxn modelId="{B6E934A4-1583-43CE-9CE9-68B2D66DFC63}" type="presParOf" srcId="{B2A3DBE7-3762-4581-AEF7-14257C58EBDB}" destId="{CC1D08D0-F7EF-4E37-9C52-1E81621FB8B4}" srcOrd="5" destOrd="0" presId="urn:microsoft.com/office/officeart/2005/8/layout/default"/>
    <dgm:cxn modelId="{E1EDD58D-E078-4E42-A0D7-6E92285128E7}" type="presParOf" srcId="{B2A3DBE7-3762-4581-AEF7-14257C58EBDB}" destId="{90A2BD11-4523-4E52-9F3E-EDC383B60309}" srcOrd="6" destOrd="0" presId="urn:microsoft.com/office/officeart/2005/8/layout/default"/>
    <dgm:cxn modelId="{2A023F43-E8C7-4378-8FF4-3E3B9CAF040B}" type="presParOf" srcId="{B2A3DBE7-3762-4581-AEF7-14257C58EBDB}" destId="{F571D142-29A3-4585-9E94-807A6476C32F}" srcOrd="7" destOrd="0" presId="urn:microsoft.com/office/officeart/2005/8/layout/default"/>
    <dgm:cxn modelId="{EFECCA32-B56B-423E-81DB-1B511191042B}" type="presParOf" srcId="{B2A3DBE7-3762-4581-AEF7-14257C58EBDB}" destId="{8751BC83-5368-4598-9A04-FE0E309294D0}"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F789E7C-D830-4F96-BEA2-B810A77EA87F}" type="doc">
      <dgm:prSet loTypeId="urn:microsoft.com/office/officeart/2005/8/layout/vList2" loCatId="list" qsTypeId="urn:microsoft.com/office/officeart/2005/8/quickstyle/simple1" qsCatId="simple" csTypeId="urn:microsoft.com/office/officeart/2005/8/colors/accent3_2" csCatId="accent3"/>
      <dgm:spPr/>
      <dgm:t>
        <a:bodyPr/>
        <a:lstStyle/>
        <a:p>
          <a:endParaRPr lang="en-US"/>
        </a:p>
      </dgm:t>
    </dgm:pt>
    <dgm:pt modelId="{ED2B756C-943F-454F-90BC-088ACD510621}">
      <dgm:prSet/>
      <dgm:spPr/>
      <dgm:t>
        <a:bodyPr/>
        <a:lstStyle/>
        <a:p>
          <a:r>
            <a:rPr lang="en-US"/>
            <a:t>Let’s keep it simple what is it?</a:t>
          </a:r>
        </a:p>
      </dgm:t>
    </dgm:pt>
    <dgm:pt modelId="{FBE5F456-21BC-417F-9A5E-258F7C4E3760}" type="parTrans" cxnId="{C4358030-02E8-4156-AE6E-A9CC50FA81CB}">
      <dgm:prSet/>
      <dgm:spPr/>
      <dgm:t>
        <a:bodyPr/>
        <a:lstStyle/>
        <a:p>
          <a:endParaRPr lang="en-US"/>
        </a:p>
      </dgm:t>
    </dgm:pt>
    <dgm:pt modelId="{2E79923E-B606-472E-B7AF-17BAFDB93EF3}" type="sibTrans" cxnId="{C4358030-02E8-4156-AE6E-A9CC50FA81CB}">
      <dgm:prSet/>
      <dgm:spPr/>
      <dgm:t>
        <a:bodyPr/>
        <a:lstStyle/>
        <a:p>
          <a:endParaRPr lang="en-US"/>
        </a:p>
      </dgm:t>
    </dgm:pt>
    <dgm:pt modelId="{DC437406-D56A-4829-B8BB-2C6BD0A47362}">
      <dgm:prSet/>
      <dgm:spPr/>
      <dgm:t>
        <a:bodyPr/>
        <a:lstStyle/>
        <a:p>
          <a:r>
            <a:rPr lang="en-US"/>
            <a:t>Simply put in layman's terms it is the diversification of a retirement account that allows an individual to not only invest in stocks, bonds, mutual funds, gold, silver, or real estate but also into a business they own without incurring a tax penalty.</a:t>
          </a:r>
        </a:p>
      </dgm:t>
    </dgm:pt>
    <dgm:pt modelId="{1B9A25C6-A6EF-4EF1-BA77-4816FD628DE3}" type="parTrans" cxnId="{345063A3-5558-40FC-9E1F-51C6458ADE31}">
      <dgm:prSet/>
      <dgm:spPr/>
      <dgm:t>
        <a:bodyPr/>
        <a:lstStyle/>
        <a:p>
          <a:endParaRPr lang="en-US"/>
        </a:p>
      </dgm:t>
    </dgm:pt>
    <dgm:pt modelId="{9F79E004-322E-45ED-A9B8-948269318DC8}" type="sibTrans" cxnId="{345063A3-5558-40FC-9E1F-51C6458ADE31}">
      <dgm:prSet/>
      <dgm:spPr/>
      <dgm:t>
        <a:bodyPr/>
        <a:lstStyle/>
        <a:p>
          <a:endParaRPr lang="en-US"/>
        </a:p>
      </dgm:t>
    </dgm:pt>
    <dgm:pt modelId="{C705F11B-187D-4A18-AB0E-B58CB205F235}">
      <dgm:prSet/>
      <dgm:spPr/>
      <dgm:t>
        <a:bodyPr/>
        <a:lstStyle/>
        <a:p>
          <a:r>
            <a:rPr lang="en-US"/>
            <a:t>The process involves the creation of a qualified plan &amp; setting up a C-CORP. This must be created by a Certified and 3</a:t>
          </a:r>
          <a:r>
            <a:rPr lang="en-US" baseline="30000"/>
            <a:t>rd</a:t>
          </a:r>
          <a:r>
            <a:rPr lang="en-US"/>
            <a:t> party administrator, and the plan approved by the IRS. This plan must be managed by a 3</a:t>
          </a:r>
          <a:r>
            <a:rPr lang="en-US" baseline="30000"/>
            <a:t>rd</a:t>
          </a:r>
          <a:r>
            <a:rPr lang="en-US"/>
            <a:t> party who is responsible for periodic testing for compliance and up to date with any tax laws that are applicable.</a:t>
          </a:r>
        </a:p>
      </dgm:t>
    </dgm:pt>
    <dgm:pt modelId="{4F77FCF7-B023-4175-8152-F40605E73C2E}" type="parTrans" cxnId="{0637622B-7C7A-45D4-891F-BDE8D45B79F1}">
      <dgm:prSet/>
      <dgm:spPr/>
      <dgm:t>
        <a:bodyPr/>
        <a:lstStyle/>
        <a:p>
          <a:endParaRPr lang="en-US"/>
        </a:p>
      </dgm:t>
    </dgm:pt>
    <dgm:pt modelId="{1437E3D4-A97A-4E87-94C7-29433E9461DA}" type="sibTrans" cxnId="{0637622B-7C7A-45D4-891F-BDE8D45B79F1}">
      <dgm:prSet/>
      <dgm:spPr/>
      <dgm:t>
        <a:bodyPr/>
        <a:lstStyle/>
        <a:p>
          <a:endParaRPr lang="en-US"/>
        </a:p>
      </dgm:t>
    </dgm:pt>
    <dgm:pt modelId="{E5C140E2-ECD2-4E59-9790-40634B9D7472}" type="pres">
      <dgm:prSet presAssocID="{5F789E7C-D830-4F96-BEA2-B810A77EA87F}" presName="linear" presStyleCnt="0">
        <dgm:presLayoutVars>
          <dgm:animLvl val="lvl"/>
          <dgm:resizeHandles val="exact"/>
        </dgm:presLayoutVars>
      </dgm:prSet>
      <dgm:spPr/>
    </dgm:pt>
    <dgm:pt modelId="{0AA79273-5D57-4216-86FD-F23F94148767}" type="pres">
      <dgm:prSet presAssocID="{ED2B756C-943F-454F-90BC-088ACD510621}" presName="parentText" presStyleLbl="node1" presStyleIdx="0" presStyleCnt="3">
        <dgm:presLayoutVars>
          <dgm:chMax val="0"/>
          <dgm:bulletEnabled val="1"/>
        </dgm:presLayoutVars>
      </dgm:prSet>
      <dgm:spPr/>
    </dgm:pt>
    <dgm:pt modelId="{7FED418F-19BB-4F30-8FEB-30FA8A64628E}" type="pres">
      <dgm:prSet presAssocID="{2E79923E-B606-472E-B7AF-17BAFDB93EF3}" presName="spacer" presStyleCnt="0"/>
      <dgm:spPr/>
    </dgm:pt>
    <dgm:pt modelId="{752319B7-FA74-4492-A8D4-98F420AF63EB}" type="pres">
      <dgm:prSet presAssocID="{DC437406-D56A-4829-B8BB-2C6BD0A47362}" presName="parentText" presStyleLbl="node1" presStyleIdx="1" presStyleCnt="3">
        <dgm:presLayoutVars>
          <dgm:chMax val="0"/>
          <dgm:bulletEnabled val="1"/>
        </dgm:presLayoutVars>
      </dgm:prSet>
      <dgm:spPr/>
    </dgm:pt>
    <dgm:pt modelId="{6CCEC755-112C-4145-8A06-287FDA1EA67C}" type="pres">
      <dgm:prSet presAssocID="{9F79E004-322E-45ED-A9B8-948269318DC8}" presName="spacer" presStyleCnt="0"/>
      <dgm:spPr/>
    </dgm:pt>
    <dgm:pt modelId="{ACF69FB7-6203-4225-BAFE-6A1CE8881D1C}" type="pres">
      <dgm:prSet presAssocID="{C705F11B-187D-4A18-AB0E-B58CB205F235}" presName="parentText" presStyleLbl="node1" presStyleIdx="2" presStyleCnt="3">
        <dgm:presLayoutVars>
          <dgm:chMax val="0"/>
          <dgm:bulletEnabled val="1"/>
        </dgm:presLayoutVars>
      </dgm:prSet>
      <dgm:spPr/>
    </dgm:pt>
  </dgm:ptLst>
  <dgm:cxnLst>
    <dgm:cxn modelId="{0637622B-7C7A-45D4-891F-BDE8D45B79F1}" srcId="{5F789E7C-D830-4F96-BEA2-B810A77EA87F}" destId="{C705F11B-187D-4A18-AB0E-B58CB205F235}" srcOrd="2" destOrd="0" parTransId="{4F77FCF7-B023-4175-8152-F40605E73C2E}" sibTransId="{1437E3D4-A97A-4E87-94C7-29433E9461DA}"/>
    <dgm:cxn modelId="{C4358030-02E8-4156-AE6E-A9CC50FA81CB}" srcId="{5F789E7C-D830-4F96-BEA2-B810A77EA87F}" destId="{ED2B756C-943F-454F-90BC-088ACD510621}" srcOrd="0" destOrd="0" parTransId="{FBE5F456-21BC-417F-9A5E-258F7C4E3760}" sibTransId="{2E79923E-B606-472E-B7AF-17BAFDB93EF3}"/>
    <dgm:cxn modelId="{808B5234-E40B-44CE-8AE7-441DA7C4841D}" type="presOf" srcId="{C705F11B-187D-4A18-AB0E-B58CB205F235}" destId="{ACF69FB7-6203-4225-BAFE-6A1CE8881D1C}" srcOrd="0" destOrd="0" presId="urn:microsoft.com/office/officeart/2005/8/layout/vList2"/>
    <dgm:cxn modelId="{A7500535-3E1C-4058-8F4A-733C200CA576}" type="presOf" srcId="{ED2B756C-943F-454F-90BC-088ACD510621}" destId="{0AA79273-5D57-4216-86FD-F23F94148767}" srcOrd="0" destOrd="0" presId="urn:microsoft.com/office/officeart/2005/8/layout/vList2"/>
    <dgm:cxn modelId="{345063A3-5558-40FC-9E1F-51C6458ADE31}" srcId="{5F789E7C-D830-4F96-BEA2-B810A77EA87F}" destId="{DC437406-D56A-4829-B8BB-2C6BD0A47362}" srcOrd="1" destOrd="0" parTransId="{1B9A25C6-A6EF-4EF1-BA77-4816FD628DE3}" sibTransId="{9F79E004-322E-45ED-A9B8-948269318DC8}"/>
    <dgm:cxn modelId="{2AFC31E8-4EDD-481A-BE86-C584F18A5A86}" type="presOf" srcId="{DC437406-D56A-4829-B8BB-2C6BD0A47362}" destId="{752319B7-FA74-4492-A8D4-98F420AF63EB}" srcOrd="0" destOrd="0" presId="urn:microsoft.com/office/officeart/2005/8/layout/vList2"/>
    <dgm:cxn modelId="{4A3C15FB-1846-4325-838F-D301F902DD22}" type="presOf" srcId="{5F789E7C-D830-4F96-BEA2-B810A77EA87F}" destId="{E5C140E2-ECD2-4E59-9790-40634B9D7472}" srcOrd="0" destOrd="0" presId="urn:microsoft.com/office/officeart/2005/8/layout/vList2"/>
    <dgm:cxn modelId="{3AD20C57-C340-40C8-B0B6-742CE7BF66F1}" type="presParOf" srcId="{E5C140E2-ECD2-4E59-9790-40634B9D7472}" destId="{0AA79273-5D57-4216-86FD-F23F94148767}" srcOrd="0" destOrd="0" presId="urn:microsoft.com/office/officeart/2005/8/layout/vList2"/>
    <dgm:cxn modelId="{25328575-BF78-42BD-A64C-10D7A824D7E4}" type="presParOf" srcId="{E5C140E2-ECD2-4E59-9790-40634B9D7472}" destId="{7FED418F-19BB-4F30-8FEB-30FA8A64628E}" srcOrd="1" destOrd="0" presId="urn:microsoft.com/office/officeart/2005/8/layout/vList2"/>
    <dgm:cxn modelId="{77A01F0C-7B90-44E0-B16C-5CD7A9635063}" type="presParOf" srcId="{E5C140E2-ECD2-4E59-9790-40634B9D7472}" destId="{752319B7-FA74-4492-A8D4-98F420AF63EB}" srcOrd="2" destOrd="0" presId="urn:microsoft.com/office/officeart/2005/8/layout/vList2"/>
    <dgm:cxn modelId="{C7FEBB9D-2C7C-422E-BF0C-6827DE901AFC}" type="presParOf" srcId="{E5C140E2-ECD2-4E59-9790-40634B9D7472}" destId="{6CCEC755-112C-4145-8A06-287FDA1EA67C}" srcOrd="3" destOrd="0" presId="urn:microsoft.com/office/officeart/2005/8/layout/vList2"/>
    <dgm:cxn modelId="{F11A22E8-1BAC-4432-91F7-9B8EF2F48AD8}" type="presParOf" srcId="{E5C140E2-ECD2-4E59-9790-40634B9D7472}" destId="{ACF69FB7-6203-4225-BAFE-6A1CE8881D1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294497-A74D-4DDD-925A-29CD1C1B41FB}">
      <dsp:nvSpPr>
        <dsp:cNvPr id="0" name=""/>
        <dsp:cNvSpPr/>
      </dsp:nvSpPr>
      <dsp:spPr>
        <a:xfrm>
          <a:off x="265940" y="801203"/>
          <a:ext cx="824572" cy="82457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DC4CC0-3315-4150-BCB8-A3F83C50C22C}">
      <dsp:nvSpPr>
        <dsp:cNvPr id="0" name=""/>
        <dsp:cNvSpPr/>
      </dsp:nvSpPr>
      <dsp:spPr>
        <a:xfrm>
          <a:off x="441669" y="976931"/>
          <a:ext cx="473115" cy="47311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B8562A1-4141-402E-AFCA-AD6E3D5A5A3C}">
      <dsp:nvSpPr>
        <dsp:cNvPr id="0" name=""/>
        <dsp:cNvSpPr/>
      </dsp:nvSpPr>
      <dsp:spPr>
        <a:xfrm>
          <a:off x="2347" y="1882609"/>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SBA Loans (Express Loan &amp; SBA 7A)</a:t>
          </a:r>
        </a:p>
      </dsp:txBody>
      <dsp:txXfrm>
        <a:off x="2347" y="1882609"/>
        <a:ext cx="1351757" cy="540703"/>
      </dsp:txXfrm>
    </dsp:sp>
    <dsp:sp modelId="{997F4A0A-C590-4FC8-BBD9-BF67C8941035}">
      <dsp:nvSpPr>
        <dsp:cNvPr id="0" name=""/>
        <dsp:cNvSpPr/>
      </dsp:nvSpPr>
      <dsp:spPr>
        <a:xfrm>
          <a:off x="1854256" y="801203"/>
          <a:ext cx="824572" cy="82457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341030-9D00-4759-A07A-F0E7FE673FCD}">
      <dsp:nvSpPr>
        <dsp:cNvPr id="0" name=""/>
        <dsp:cNvSpPr/>
      </dsp:nvSpPr>
      <dsp:spPr>
        <a:xfrm>
          <a:off x="2029984" y="976931"/>
          <a:ext cx="473115" cy="47311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A1C73AB-FB14-4554-9AD2-5FC53F77C136}">
      <dsp:nvSpPr>
        <dsp:cNvPr id="0" name=""/>
        <dsp:cNvSpPr/>
      </dsp:nvSpPr>
      <dsp:spPr>
        <a:xfrm>
          <a:off x="1590663" y="1882609"/>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IRA/401K Rollover (Not held with a current employer)</a:t>
          </a:r>
        </a:p>
      </dsp:txBody>
      <dsp:txXfrm>
        <a:off x="1590663" y="1882609"/>
        <a:ext cx="1351757" cy="540703"/>
      </dsp:txXfrm>
    </dsp:sp>
    <dsp:sp modelId="{22DAF36E-1F4A-4A25-B1CC-A3D0F81FD297}">
      <dsp:nvSpPr>
        <dsp:cNvPr id="0" name=""/>
        <dsp:cNvSpPr/>
      </dsp:nvSpPr>
      <dsp:spPr>
        <a:xfrm>
          <a:off x="3442571" y="801203"/>
          <a:ext cx="824572" cy="82457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0EBE18-8B28-4FE7-B5F1-FCB7EE59BCA1}">
      <dsp:nvSpPr>
        <dsp:cNvPr id="0" name=""/>
        <dsp:cNvSpPr/>
      </dsp:nvSpPr>
      <dsp:spPr>
        <a:xfrm>
          <a:off x="3618300" y="976931"/>
          <a:ext cx="473115" cy="47311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7109FD2-719A-4BB9-9AF7-8DB3B6B83290}">
      <dsp:nvSpPr>
        <dsp:cNvPr id="0" name=""/>
        <dsp:cNvSpPr/>
      </dsp:nvSpPr>
      <dsp:spPr>
        <a:xfrm>
          <a:off x="3178978" y="1882609"/>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Personal Loans (Must have Documented Income)</a:t>
          </a:r>
        </a:p>
      </dsp:txBody>
      <dsp:txXfrm>
        <a:off x="3178978" y="1882609"/>
        <a:ext cx="1351757" cy="540703"/>
      </dsp:txXfrm>
    </dsp:sp>
    <dsp:sp modelId="{496DAE17-BE48-4CDA-AA29-9887305AAC02}">
      <dsp:nvSpPr>
        <dsp:cNvPr id="0" name=""/>
        <dsp:cNvSpPr/>
      </dsp:nvSpPr>
      <dsp:spPr>
        <a:xfrm>
          <a:off x="5030887" y="801203"/>
          <a:ext cx="824572" cy="824572"/>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CD4062-1971-43AB-81E6-2C699724EEB8}">
      <dsp:nvSpPr>
        <dsp:cNvPr id="0" name=""/>
        <dsp:cNvSpPr/>
      </dsp:nvSpPr>
      <dsp:spPr>
        <a:xfrm>
          <a:off x="5206615" y="976931"/>
          <a:ext cx="473115" cy="47311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CFA327E-27AC-4551-BB3E-500B31B5FB3E}">
      <dsp:nvSpPr>
        <dsp:cNvPr id="0" name=""/>
        <dsp:cNvSpPr/>
      </dsp:nvSpPr>
      <dsp:spPr>
        <a:xfrm>
          <a:off x="4767294" y="1882609"/>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Business loans (Must be in Business 2 years with Good Returns)</a:t>
          </a:r>
        </a:p>
      </dsp:txBody>
      <dsp:txXfrm>
        <a:off x="4767294" y="1882609"/>
        <a:ext cx="1351757" cy="540703"/>
      </dsp:txXfrm>
    </dsp:sp>
    <dsp:sp modelId="{DA668A04-0A1A-404C-AF16-CC90D4DF7F16}">
      <dsp:nvSpPr>
        <dsp:cNvPr id="0" name=""/>
        <dsp:cNvSpPr/>
      </dsp:nvSpPr>
      <dsp:spPr>
        <a:xfrm>
          <a:off x="1060098" y="2761252"/>
          <a:ext cx="824572" cy="824572"/>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6187C3D-2CAD-4B2D-928F-0AF705E1537E}">
      <dsp:nvSpPr>
        <dsp:cNvPr id="0" name=""/>
        <dsp:cNvSpPr/>
      </dsp:nvSpPr>
      <dsp:spPr>
        <a:xfrm>
          <a:off x="1235826" y="2936980"/>
          <a:ext cx="473115" cy="47311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D3CFDA4-0291-4BE3-929A-F8831B9B7017}">
      <dsp:nvSpPr>
        <dsp:cNvPr id="0" name=""/>
        <dsp:cNvSpPr/>
      </dsp:nvSpPr>
      <dsp:spPr>
        <a:xfrm>
          <a:off x="796505" y="3842658"/>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HELOC (Home Equity Line of Credit)</a:t>
          </a:r>
        </a:p>
      </dsp:txBody>
      <dsp:txXfrm>
        <a:off x="796505" y="3842658"/>
        <a:ext cx="1351757" cy="540703"/>
      </dsp:txXfrm>
    </dsp:sp>
    <dsp:sp modelId="{9C57C9BB-2C03-40B9-9A71-BAB87306F0BD}">
      <dsp:nvSpPr>
        <dsp:cNvPr id="0" name=""/>
        <dsp:cNvSpPr/>
      </dsp:nvSpPr>
      <dsp:spPr>
        <a:xfrm>
          <a:off x="2648413" y="2761252"/>
          <a:ext cx="824572" cy="82457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645270-D900-47BD-912B-D7BC21BB7545}">
      <dsp:nvSpPr>
        <dsp:cNvPr id="0" name=""/>
        <dsp:cNvSpPr/>
      </dsp:nvSpPr>
      <dsp:spPr>
        <a:xfrm>
          <a:off x="2824142" y="2936980"/>
          <a:ext cx="473115" cy="473115"/>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1DA7997-FDC7-43CE-A893-F44A210404BA}">
      <dsp:nvSpPr>
        <dsp:cNvPr id="0" name=""/>
        <dsp:cNvSpPr/>
      </dsp:nvSpPr>
      <dsp:spPr>
        <a:xfrm>
          <a:off x="2384821" y="3842658"/>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FFF (Friends, Family, Fools)</a:t>
          </a:r>
        </a:p>
      </dsp:txBody>
      <dsp:txXfrm>
        <a:off x="2384821" y="3842658"/>
        <a:ext cx="1351757" cy="540703"/>
      </dsp:txXfrm>
    </dsp:sp>
    <dsp:sp modelId="{69DC1BB4-16D7-48FB-AB73-6A732C6AC309}">
      <dsp:nvSpPr>
        <dsp:cNvPr id="0" name=""/>
        <dsp:cNvSpPr/>
      </dsp:nvSpPr>
      <dsp:spPr>
        <a:xfrm>
          <a:off x="4236729" y="2761252"/>
          <a:ext cx="824572" cy="82457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74B01D-F77D-4CD6-BE88-4D7A57FD8FC7}">
      <dsp:nvSpPr>
        <dsp:cNvPr id="0" name=""/>
        <dsp:cNvSpPr/>
      </dsp:nvSpPr>
      <dsp:spPr>
        <a:xfrm>
          <a:off x="4412457" y="2936980"/>
          <a:ext cx="473115" cy="473115"/>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0119667-BBB4-4A8B-94AC-B7CF3225F2E5}">
      <dsp:nvSpPr>
        <dsp:cNvPr id="0" name=""/>
        <dsp:cNvSpPr/>
      </dsp:nvSpPr>
      <dsp:spPr>
        <a:xfrm>
          <a:off x="3973136" y="3842658"/>
          <a:ext cx="1351757" cy="540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a:t>Self Funded (Should someone do this? Let’s discuss it)</a:t>
          </a:r>
        </a:p>
      </dsp:txBody>
      <dsp:txXfrm>
        <a:off x="3973136" y="3842658"/>
        <a:ext cx="1351757" cy="5407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FF856E-F73E-48CB-AD0A-775B6132A1FB}">
      <dsp:nvSpPr>
        <dsp:cNvPr id="0" name=""/>
        <dsp:cNvSpPr/>
      </dsp:nvSpPr>
      <dsp:spPr>
        <a:xfrm>
          <a:off x="0" y="39687"/>
          <a:ext cx="3286125" cy="1971675"/>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Applicants will be required to submit 2 years of projections for SBA Express loans and 3 Years of projections for SBA 7A Loans.</a:t>
          </a:r>
        </a:p>
      </dsp:txBody>
      <dsp:txXfrm>
        <a:off x="0" y="39687"/>
        <a:ext cx="3286125" cy="1971675"/>
      </dsp:txXfrm>
    </dsp:sp>
    <dsp:sp modelId="{430EC891-E3EC-4A35-B54C-9DA30D747C1A}">
      <dsp:nvSpPr>
        <dsp:cNvPr id="0" name=""/>
        <dsp:cNvSpPr/>
      </dsp:nvSpPr>
      <dsp:spPr>
        <a:xfrm>
          <a:off x="3614737" y="39687"/>
          <a:ext cx="3286125" cy="1971675"/>
        </a:xfrm>
        <a:prstGeom prst="rect">
          <a:avLst/>
        </a:prstGeom>
        <a:gradFill rotWithShape="0">
          <a:gsLst>
            <a:gs pos="0">
              <a:schemeClr val="accent5">
                <a:hueOff val="-1689636"/>
                <a:satOff val="-4355"/>
                <a:lumOff val="-2941"/>
                <a:alphaOff val="0"/>
                <a:satMod val="103000"/>
                <a:lumMod val="102000"/>
                <a:tint val="94000"/>
              </a:schemeClr>
            </a:gs>
            <a:gs pos="50000">
              <a:schemeClr val="accent5">
                <a:hueOff val="-1689636"/>
                <a:satOff val="-4355"/>
                <a:lumOff val="-2941"/>
                <a:alphaOff val="0"/>
                <a:satMod val="110000"/>
                <a:lumMod val="100000"/>
                <a:shade val="100000"/>
              </a:schemeClr>
            </a:gs>
            <a:gs pos="100000">
              <a:schemeClr val="accent5">
                <a:hueOff val="-1689636"/>
                <a:satOff val="-4355"/>
                <a:lumOff val="-294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Applicants will need to submit a business plan for an SBA 7A loan and some banks are now requiring this for Express loans.</a:t>
          </a:r>
        </a:p>
      </dsp:txBody>
      <dsp:txXfrm>
        <a:off x="3614737" y="39687"/>
        <a:ext cx="3286125" cy="1971675"/>
      </dsp:txXfrm>
    </dsp:sp>
    <dsp:sp modelId="{33EF3675-522F-4A53-BCFD-5A810F1A78D6}">
      <dsp:nvSpPr>
        <dsp:cNvPr id="0" name=""/>
        <dsp:cNvSpPr/>
      </dsp:nvSpPr>
      <dsp:spPr>
        <a:xfrm>
          <a:off x="7229475" y="39687"/>
          <a:ext cx="3286125" cy="1971675"/>
        </a:xfrm>
        <a:prstGeom prst="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Applicants need to base both the projections and the business plan on factual data. They must coincide with each other.</a:t>
          </a:r>
        </a:p>
      </dsp:txBody>
      <dsp:txXfrm>
        <a:off x="7229475" y="39687"/>
        <a:ext cx="3286125" cy="1971675"/>
      </dsp:txXfrm>
    </dsp:sp>
    <dsp:sp modelId="{90A2BD11-4523-4E52-9F3E-EDC383B60309}">
      <dsp:nvSpPr>
        <dsp:cNvPr id="0" name=""/>
        <dsp:cNvSpPr/>
      </dsp:nvSpPr>
      <dsp:spPr>
        <a:xfrm>
          <a:off x="1807368" y="2339975"/>
          <a:ext cx="3286125" cy="1971675"/>
        </a:xfrm>
        <a:prstGeom prst="rect">
          <a:avLst/>
        </a:prstGeom>
        <a:gradFill rotWithShape="0">
          <a:gsLst>
            <a:gs pos="0">
              <a:schemeClr val="accent5">
                <a:hueOff val="-5068907"/>
                <a:satOff val="-13064"/>
                <a:lumOff val="-8824"/>
                <a:alphaOff val="0"/>
                <a:satMod val="103000"/>
                <a:lumMod val="102000"/>
                <a:tint val="94000"/>
              </a:schemeClr>
            </a:gs>
            <a:gs pos="50000">
              <a:schemeClr val="accent5">
                <a:hueOff val="-5068907"/>
                <a:satOff val="-13064"/>
                <a:lumOff val="-8824"/>
                <a:alphaOff val="0"/>
                <a:satMod val="110000"/>
                <a:lumMod val="100000"/>
                <a:shade val="100000"/>
              </a:schemeClr>
            </a:gs>
            <a:gs pos="100000">
              <a:schemeClr val="accent5">
                <a:hueOff val="-5068907"/>
                <a:satOff val="-13064"/>
                <a:lumOff val="-8824"/>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It will help a client realize the effort needed to reach their income expectations and when, what the business can achieve, and what they can sell it for.</a:t>
          </a:r>
        </a:p>
      </dsp:txBody>
      <dsp:txXfrm>
        <a:off x="1807368" y="2339975"/>
        <a:ext cx="3286125" cy="1971675"/>
      </dsp:txXfrm>
    </dsp:sp>
    <dsp:sp modelId="{8751BC83-5368-4598-9A04-FE0E309294D0}">
      <dsp:nvSpPr>
        <dsp:cNvPr id="0" name=""/>
        <dsp:cNvSpPr/>
      </dsp:nvSpPr>
      <dsp:spPr>
        <a:xfrm>
          <a:off x="5422106" y="2339975"/>
          <a:ext cx="3286125" cy="1971675"/>
        </a:xfrm>
        <a:prstGeom prst="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Because it is a CYA for you!</a:t>
          </a:r>
        </a:p>
      </dsp:txBody>
      <dsp:txXfrm>
        <a:off x="5422106" y="2339975"/>
        <a:ext cx="3286125" cy="19716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A79273-5D57-4216-86FD-F23F94148767}">
      <dsp:nvSpPr>
        <dsp:cNvPr id="0" name=""/>
        <dsp:cNvSpPr/>
      </dsp:nvSpPr>
      <dsp:spPr>
        <a:xfrm>
          <a:off x="0" y="95598"/>
          <a:ext cx="10515600" cy="135023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Let’s keep it simple what is it?</a:t>
          </a:r>
        </a:p>
      </dsp:txBody>
      <dsp:txXfrm>
        <a:off x="65913" y="161511"/>
        <a:ext cx="10383774" cy="1218407"/>
      </dsp:txXfrm>
    </dsp:sp>
    <dsp:sp modelId="{752319B7-FA74-4492-A8D4-98F420AF63EB}">
      <dsp:nvSpPr>
        <dsp:cNvPr id="0" name=""/>
        <dsp:cNvSpPr/>
      </dsp:nvSpPr>
      <dsp:spPr>
        <a:xfrm>
          <a:off x="0" y="1500552"/>
          <a:ext cx="10515600" cy="135023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Simply put in layman's terms it is the diversification of a retirement account that allows an individual to not only invest in stocks, bonds, mutual funds, gold, silver, or real estate but also into a business they own without incurring a tax penalty.</a:t>
          </a:r>
        </a:p>
      </dsp:txBody>
      <dsp:txXfrm>
        <a:off x="65913" y="1566465"/>
        <a:ext cx="10383774" cy="1218407"/>
      </dsp:txXfrm>
    </dsp:sp>
    <dsp:sp modelId="{ACF69FB7-6203-4225-BAFE-6A1CE8881D1C}">
      <dsp:nvSpPr>
        <dsp:cNvPr id="0" name=""/>
        <dsp:cNvSpPr/>
      </dsp:nvSpPr>
      <dsp:spPr>
        <a:xfrm>
          <a:off x="0" y="2905505"/>
          <a:ext cx="10515600" cy="135023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The process involves the creation of a qualified plan &amp; setting up a C-CORP. This must be created by a Certified and 3</a:t>
          </a:r>
          <a:r>
            <a:rPr lang="en-US" sz="1900" kern="1200" baseline="30000"/>
            <a:t>rd</a:t>
          </a:r>
          <a:r>
            <a:rPr lang="en-US" sz="1900" kern="1200"/>
            <a:t> party administrator, and the plan approved by the IRS. This plan must be managed by a 3</a:t>
          </a:r>
          <a:r>
            <a:rPr lang="en-US" sz="1900" kern="1200" baseline="30000"/>
            <a:t>rd</a:t>
          </a:r>
          <a:r>
            <a:rPr lang="en-US" sz="1900" kern="1200"/>
            <a:t> party who is responsible for periodic testing for compliance and up to date with any tax laws that are applicable.</a:t>
          </a:r>
        </a:p>
      </dsp:txBody>
      <dsp:txXfrm>
        <a:off x="65913" y="2971418"/>
        <a:ext cx="10383774" cy="1218407"/>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488DF5-BA7B-7154-617E-A5D385B0919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B44E007-C65E-3204-45DD-EBBB0315F0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FAD43B-8E51-9AE8-2164-2EEF3DE1FDF5}"/>
              </a:ext>
            </a:extLst>
          </p:cNvPr>
          <p:cNvSpPr>
            <a:spLocks noGrp="1"/>
          </p:cNvSpPr>
          <p:nvPr>
            <p:ph type="dt" sz="half" idx="10"/>
          </p:nvPr>
        </p:nvSpPr>
        <p:spPr/>
        <p:txBody>
          <a:bodyPr/>
          <a:lstStyle/>
          <a:p>
            <a:fld id="{473ACE4B-9FFC-4BD0-9CCE-D2AAFD74CF41}" type="datetimeFigureOut">
              <a:rPr lang="en-US" smtClean="0"/>
              <a:t>5/15/2023</a:t>
            </a:fld>
            <a:endParaRPr lang="en-US"/>
          </a:p>
        </p:txBody>
      </p:sp>
      <p:sp>
        <p:nvSpPr>
          <p:cNvPr id="5" name="Footer Placeholder 4">
            <a:extLst>
              <a:ext uri="{FF2B5EF4-FFF2-40B4-BE49-F238E27FC236}">
                <a16:creationId xmlns:a16="http://schemas.microsoft.com/office/drawing/2014/main" id="{E9298286-DAE0-D081-EA72-4E2B326263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2C58A7-7A86-F2D7-5F9B-57EA4AB46D12}"/>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864093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0391E-676A-2BB5-E3BA-662D28F22B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A504F5-8CB9-E924-E210-971D9D6D9F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99F400-52E4-507A-7DB9-D6E8437AC716}"/>
              </a:ext>
            </a:extLst>
          </p:cNvPr>
          <p:cNvSpPr>
            <a:spLocks noGrp="1"/>
          </p:cNvSpPr>
          <p:nvPr>
            <p:ph type="dt" sz="half" idx="10"/>
          </p:nvPr>
        </p:nvSpPr>
        <p:spPr/>
        <p:txBody>
          <a:bodyPr/>
          <a:lstStyle/>
          <a:p>
            <a:fld id="{473ACE4B-9FFC-4BD0-9CCE-D2AAFD74CF41}" type="datetimeFigureOut">
              <a:rPr lang="en-US" smtClean="0"/>
              <a:t>5/15/2023</a:t>
            </a:fld>
            <a:endParaRPr lang="en-US"/>
          </a:p>
        </p:txBody>
      </p:sp>
      <p:sp>
        <p:nvSpPr>
          <p:cNvPr id="5" name="Footer Placeholder 4">
            <a:extLst>
              <a:ext uri="{FF2B5EF4-FFF2-40B4-BE49-F238E27FC236}">
                <a16:creationId xmlns:a16="http://schemas.microsoft.com/office/drawing/2014/main" id="{6287E17F-4CDA-DCDA-D450-978B5EA182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8148FB-7573-DC8F-6F18-CD5E2F21CC5C}"/>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1169739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7C4ED-4BB5-5DEC-D111-66D747B3994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9BCE532-9FAC-1A1E-3DEF-F9ADE9A268D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68FE4E3-8E59-D003-F8AE-0E53AB7F002F}"/>
              </a:ext>
            </a:extLst>
          </p:cNvPr>
          <p:cNvSpPr>
            <a:spLocks noGrp="1"/>
          </p:cNvSpPr>
          <p:nvPr>
            <p:ph type="dt" sz="half" idx="10"/>
          </p:nvPr>
        </p:nvSpPr>
        <p:spPr/>
        <p:txBody>
          <a:bodyPr/>
          <a:lstStyle/>
          <a:p>
            <a:fld id="{473ACE4B-9FFC-4BD0-9CCE-D2AAFD74CF41}" type="datetimeFigureOut">
              <a:rPr lang="en-US" smtClean="0"/>
              <a:t>5/15/2023</a:t>
            </a:fld>
            <a:endParaRPr lang="en-US"/>
          </a:p>
        </p:txBody>
      </p:sp>
      <p:sp>
        <p:nvSpPr>
          <p:cNvPr id="5" name="Footer Placeholder 4">
            <a:extLst>
              <a:ext uri="{FF2B5EF4-FFF2-40B4-BE49-F238E27FC236}">
                <a16:creationId xmlns:a16="http://schemas.microsoft.com/office/drawing/2014/main" id="{4C20B633-98FD-BA9B-58D3-FC932C2398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D738F7-6E7B-4AD6-A2DE-693D20DB48C1}"/>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1397816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72991-BA1E-9533-7EF6-8B2F70225B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5332A4-17C6-1169-B177-B684085A395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3CAC333-65AB-38FF-17ED-6F6B073AE7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EFB2606-F513-1FC8-51C4-A29C64C23A12}"/>
              </a:ext>
            </a:extLst>
          </p:cNvPr>
          <p:cNvSpPr>
            <a:spLocks noGrp="1"/>
          </p:cNvSpPr>
          <p:nvPr>
            <p:ph type="dt" sz="half" idx="10"/>
          </p:nvPr>
        </p:nvSpPr>
        <p:spPr/>
        <p:txBody>
          <a:bodyPr/>
          <a:lstStyle/>
          <a:p>
            <a:fld id="{473ACE4B-9FFC-4BD0-9CCE-D2AAFD74CF41}" type="datetimeFigureOut">
              <a:rPr lang="en-US" smtClean="0"/>
              <a:t>5/15/2023</a:t>
            </a:fld>
            <a:endParaRPr lang="en-US"/>
          </a:p>
        </p:txBody>
      </p:sp>
      <p:sp>
        <p:nvSpPr>
          <p:cNvPr id="6" name="Footer Placeholder 5">
            <a:extLst>
              <a:ext uri="{FF2B5EF4-FFF2-40B4-BE49-F238E27FC236}">
                <a16:creationId xmlns:a16="http://schemas.microsoft.com/office/drawing/2014/main" id="{308A2202-D1E6-D010-90E2-D1029A1D79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AC8243-49E9-07EA-8E82-6AE48922184E}"/>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3459259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96C99-0F38-56DE-1B3F-BE6A3E8A03B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EB9AFF4-8D08-05B7-BDC9-0326673411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2529746-9F2F-565F-1D93-4ABBE13EB8A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83F6FF1-9C69-05D3-B3F0-37283A7CB1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C91592-0A6C-2645-51BA-B6E3D251BB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9B35D7B-5CD1-BEBC-88E9-90120F01FBC0}"/>
              </a:ext>
            </a:extLst>
          </p:cNvPr>
          <p:cNvSpPr>
            <a:spLocks noGrp="1"/>
          </p:cNvSpPr>
          <p:nvPr>
            <p:ph type="dt" sz="half" idx="10"/>
          </p:nvPr>
        </p:nvSpPr>
        <p:spPr/>
        <p:txBody>
          <a:bodyPr/>
          <a:lstStyle/>
          <a:p>
            <a:fld id="{473ACE4B-9FFC-4BD0-9CCE-D2AAFD74CF41}" type="datetimeFigureOut">
              <a:rPr lang="en-US" smtClean="0"/>
              <a:t>5/15/2023</a:t>
            </a:fld>
            <a:endParaRPr lang="en-US"/>
          </a:p>
        </p:txBody>
      </p:sp>
      <p:sp>
        <p:nvSpPr>
          <p:cNvPr id="8" name="Footer Placeholder 7">
            <a:extLst>
              <a:ext uri="{FF2B5EF4-FFF2-40B4-BE49-F238E27FC236}">
                <a16:creationId xmlns:a16="http://schemas.microsoft.com/office/drawing/2014/main" id="{CE73DCCD-245F-A465-2B5F-449A805E2D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B03D73C-B29A-CCAE-B358-594C230C2D6F}"/>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1517754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A8998-ACDE-6F0C-CCB3-AD9B9D2D97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F7AD4FA-668F-327C-C7A9-41B61064C68A}"/>
              </a:ext>
            </a:extLst>
          </p:cNvPr>
          <p:cNvSpPr>
            <a:spLocks noGrp="1"/>
          </p:cNvSpPr>
          <p:nvPr>
            <p:ph type="dt" sz="half" idx="10"/>
          </p:nvPr>
        </p:nvSpPr>
        <p:spPr/>
        <p:txBody>
          <a:bodyPr/>
          <a:lstStyle/>
          <a:p>
            <a:fld id="{473ACE4B-9FFC-4BD0-9CCE-D2AAFD74CF41}" type="datetimeFigureOut">
              <a:rPr lang="en-US" smtClean="0"/>
              <a:t>5/15/2023</a:t>
            </a:fld>
            <a:endParaRPr lang="en-US"/>
          </a:p>
        </p:txBody>
      </p:sp>
      <p:sp>
        <p:nvSpPr>
          <p:cNvPr id="4" name="Footer Placeholder 3">
            <a:extLst>
              <a:ext uri="{FF2B5EF4-FFF2-40B4-BE49-F238E27FC236}">
                <a16:creationId xmlns:a16="http://schemas.microsoft.com/office/drawing/2014/main" id="{F5E7914B-F65C-5C46-217F-3510D91BAD7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DB1D24-06E0-CEAD-A824-BE6F6B0A0226}"/>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1455773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0D525AE-7FE9-9692-B0A5-21F58E7A8527}"/>
              </a:ext>
            </a:extLst>
          </p:cNvPr>
          <p:cNvSpPr>
            <a:spLocks noGrp="1"/>
          </p:cNvSpPr>
          <p:nvPr>
            <p:ph type="dt" sz="half" idx="10"/>
          </p:nvPr>
        </p:nvSpPr>
        <p:spPr/>
        <p:txBody>
          <a:bodyPr/>
          <a:lstStyle/>
          <a:p>
            <a:fld id="{473ACE4B-9FFC-4BD0-9CCE-D2AAFD74CF41}" type="datetimeFigureOut">
              <a:rPr lang="en-US" smtClean="0"/>
              <a:t>5/15/2023</a:t>
            </a:fld>
            <a:endParaRPr lang="en-US"/>
          </a:p>
        </p:txBody>
      </p:sp>
      <p:sp>
        <p:nvSpPr>
          <p:cNvPr id="3" name="Footer Placeholder 2">
            <a:extLst>
              <a:ext uri="{FF2B5EF4-FFF2-40B4-BE49-F238E27FC236}">
                <a16:creationId xmlns:a16="http://schemas.microsoft.com/office/drawing/2014/main" id="{22EE7F90-B2D7-9030-4109-3811E65CC7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6D2E201-DE51-50AD-157C-D5F967E10F5A}"/>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2372068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C9857-2760-63D5-D779-8599B9E11A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35FF7A8-7000-997A-7CE4-0C909D470D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3DD71D3-7CF9-7F6E-3588-702B4C3A6C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A32212-1BE6-0823-0D69-B80C85B31931}"/>
              </a:ext>
            </a:extLst>
          </p:cNvPr>
          <p:cNvSpPr>
            <a:spLocks noGrp="1"/>
          </p:cNvSpPr>
          <p:nvPr>
            <p:ph type="dt" sz="half" idx="10"/>
          </p:nvPr>
        </p:nvSpPr>
        <p:spPr/>
        <p:txBody>
          <a:bodyPr/>
          <a:lstStyle/>
          <a:p>
            <a:fld id="{473ACE4B-9FFC-4BD0-9CCE-D2AAFD74CF41}" type="datetimeFigureOut">
              <a:rPr lang="en-US" smtClean="0"/>
              <a:t>5/15/2023</a:t>
            </a:fld>
            <a:endParaRPr lang="en-US"/>
          </a:p>
        </p:txBody>
      </p:sp>
      <p:sp>
        <p:nvSpPr>
          <p:cNvPr id="6" name="Footer Placeholder 5">
            <a:extLst>
              <a:ext uri="{FF2B5EF4-FFF2-40B4-BE49-F238E27FC236}">
                <a16:creationId xmlns:a16="http://schemas.microsoft.com/office/drawing/2014/main" id="{FEBB494E-BD37-EC92-E433-29DB98B62D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926DA1-1863-A7FB-3D07-3F2A471E3890}"/>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642855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4526C-4A31-86BE-B6F0-DB23E8BE13B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46AFAF7-D34B-626C-B18A-7143F72F82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3D8B19-654E-84CB-D106-D80C76C0C7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16A1E5-4BFF-8E30-BA10-21269B6446D3}"/>
              </a:ext>
            </a:extLst>
          </p:cNvPr>
          <p:cNvSpPr>
            <a:spLocks noGrp="1"/>
          </p:cNvSpPr>
          <p:nvPr>
            <p:ph type="dt" sz="half" idx="10"/>
          </p:nvPr>
        </p:nvSpPr>
        <p:spPr/>
        <p:txBody>
          <a:bodyPr/>
          <a:lstStyle/>
          <a:p>
            <a:fld id="{473ACE4B-9FFC-4BD0-9CCE-D2AAFD74CF41}" type="datetimeFigureOut">
              <a:rPr lang="en-US" smtClean="0"/>
              <a:t>5/15/2023</a:t>
            </a:fld>
            <a:endParaRPr lang="en-US"/>
          </a:p>
        </p:txBody>
      </p:sp>
      <p:sp>
        <p:nvSpPr>
          <p:cNvPr id="6" name="Footer Placeholder 5">
            <a:extLst>
              <a:ext uri="{FF2B5EF4-FFF2-40B4-BE49-F238E27FC236}">
                <a16:creationId xmlns:a16="http://schemas.microsoft.com/office/drawing/2014/main" id="{93D1FF9E-0323-2083-8C82-4A046F3EBC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B16A81-A450-A9AD-0EE7-8F6684F9B9B4}"/>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3968004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4A670-B441-C777-10CD-D64B49B0D2B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923E48-618C-8B44-C42D-720AD52A530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2EDF13-26B0-6425-A20C-BBA817B13B6C}"/>
              </a:ext>
            </a:extLst>
          </p:cNvPr>
          <p:cNvSpPr>
            <a:spLocks noGrp="1"/>
          </p:cNvSpPr>
          <p:nvPr>
            <p:ph type="dt" sz="half" idx="10"/>
          </p:nvPr>
        </p:nvSpPr>
        <p:spPr/>
        <p:txBody>
          <a:bodyPr/>
          <a:lstStyle/>
          <a:p>
            <a:fld id="{473ACE4B-9FFC-4BD0-9CCE-D2AAFD74CF41}" type="datetimeFigureOut">
              <a:rPr lang="en-US" smtClean="0"/>
              <a:t>5/15/2023</a:t>
            </a:fld>
            <a:endParaRPr lang="en-US"/>
          </a:p>
        </p:txBody>
      </p:sp>
      <p:sp>
        <p:nvSpPr>
          <p:cNvPr id="5" name="Footer Placeholder 4">
            <a:extLst>
              <a:ext uri="{FF2B5EF4-FFF2-40B4-BE49-F238E27FC236}">
                <a16:creationId xmlns:a16="http://schemas.microsoft.com/office/drawing/2014/main" id="{6E2C72C0-1F5E-964A-A760-9825DFEF59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A4886B-47D9-E2DB-1DC9-0641E7F7A67F}"/>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4179488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B54937-3042-2F8C-9CD9-E5258C0B0F0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307CE75-C1A8-2F7C-E2B5-FD37EFCF3CC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C7F204-1517-BED8-924A-6518FD382AF9}"/>
              </a:ext>
            </a:extLst>
          </p:cNvPr>
          <p:cNvSpPr>
            <a:spLocks noGrp="1"/>
          </p:cNvSpPr>
          <p:nvPr>
            <p:ph type="dt" sz="half" idx="10"/>
          </p:nvPr>
        </p:nvSpPr>
        <p:spPr/>
        <p:txBody>
          <a:bodyPr/>
          <a:lstStyle/>
          <a:p>
            <a:fld id="{473ACE4B-9FFC-4BD0-9CCE-D2AAFD74CF41}" type="datetimeFigureOut">
              <a:rPr lang="en-US" smtClean="0"/>
              <a:t>5/15/2023</a:t>
            </a:fld>
            <a:endParaRPr lang="en-US"/>
          </a:p>
        </p:txBody>
      </p:sp>
      <p:sp>
        <p:nvSpPr>
          <p:cNvPr id="5" name="Footer Placeholder 4">
            <a:extLst>
              <a:ext uri="{FF2B5EF4-FFF2-40B4-BE49-F238E27FC236}">
                <a16:creationId xmlns:a16="http://schemas.microsoft.com/office/drawing/2014/main" id="{7DFF5512-BD14-19A4-4411-8BB82DF0ED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C9836E-E694-FD69-249A-88BC24B1A3D6}"/>
              </a:ext>
            </a:extLst>
          </p:cNvPr>
          <p:cNvSpPr>
            <a:spLocks noGrp="1"/>
          </p:cNvSpPr>
          <p:nvPr>
            <p:ph type="sldNum" sz="quarter" idx="12"/>
          </p:nvPr>
        </p:nvSpPr>
        <p:spPr/>
        <p:txBody>
          <a:bodyPr/>
          <a:lstStyle/>
          <a:p>
            <a:fld id="{BE2987C6-6345-48E5-889A-B06A4D36D04D}" type="slidenum">
              <a:rPr lang="en-US" smtClean="0"/>
              <a:t>‹#›</a:t>
            </a:fld>
            <a:endParaRPr lang="en-US"/>
          </a:p>
        </p:txBody>
      </p:sp>
    </p:spTree>
    <p:extLst>
      <p:ext uri="{BB962C8B-B14F-4D97-AF65-F5344CB8AC3E}">
        <p14:creationId xmlns:p14="http://schemas.microsoft.com/office/powerpoint/2010/main" val="3523768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A891BF-F9DD-9F89-91A2-FB883D360E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6F4674-D58F-E987-B1F2-8C6754D0CF1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F8BE5A-9CAF-8356-8EBE-DBA2156DCB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3ACE4B-9FFC-4BD0-9CCE-D2AAFD74CF41}" type="datetimeFigureOut">
              <a:rPr lang="en-US" smtClean="0"/>
              <a:t>5/15/2023</a:t>
            </a:fld>
            <a:endParaRPr lang="en-US"/>
          </a:p>
        </p:txBody>
      </p:sp>
      <p:sp>
        <p:nvSpPr>
          <p:cNvPr id="5" name="Footer Placeholder 4">
            <a:extLst>
              <a:ext uri="{FF2B5EF4-FFF2-40B4-BE49-F238E27FC236}">
                <a16:creationId xmlns:a16="http://schemas.microsoft.com/office/drawing/2014/main" id="{4D47EECB-F06D-99A7-FF4D-74A0EF3DB0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CA4F4A0-9481-B1BC-D2D1-B3569011BF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2987C6-6345-48E5-889A-B06A4D36D04D}" type="slidenum">
              <a:rPr lang="en-US" smtClean="0"/>
              <a:t>‹#›</a:t>
            </a:fld>
            <a:endParaRPr lang="en-US"/>
          </a:p>
        </p:txBody>
      </p:sp>
    </p:spTree>
    <p:extLst>
      <p:ext uri="{BB962C8B-B14F-4D97-AF65-F5344CB8AC3E}">
        <p14:creationId xmlns:p14="http://schemas.microsoft.com/office/powerpoint/2010/main" val="41403523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3">
            <a:extLst>
              <a:ext uri="{FF2B5EF4-FFF2-40B4-BE49-F238E27FC236}">
                <a16:creationId xmlns:a16="http://schemas.microsoft.com/office/drawing/2014/main" id="{5964CBE2-084A-47DF-A704-CF5F6217B5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F6CA31-9832-BBBD-4C57-AFB2AEEE527F}"/>
              </a:ext>
            </a:extLst>
          </p:cNvPr>
          <p:cNvSpPr>
            <a:spLocks noGrp="1"/>
          </p:cNvSpPr>
          <p:nvPr>
            <p:ph type="ctrTitle"/>
          </p:nvPr>
        </p:nvSpPr>
        <p:spPr>
          <a:xfrm>
            <a:off x="838199" y="1174819"/>
            <a:ext cx="4826795" cy="2858363"/>
          </a:xfrm>
        </p:spPr>
        <p:txBody>
          <a:bodyPr>
            <a:normAutofit/>
          </a:bodyPr>
          <a:lstStyle/>
          <a:p>
            <a:pPr algn="l"/>
            <a:r>
              <a:rPr lang="en-US" sz="6700">
                <a:solidFill>
                  <a:schemeClr val="bg1"/>
                </a:solidFill>
              </a:rPr>
              <a:t>2023 FTI Funding Training</a:t>
            </a:r>
          </a:p>
        </p:txBody>
      </p:sp>
      <p:sp>
        <p:nvSpPr>
          <p:cNvPr id="3" name="Subtitle 2">
            <a:extLst>
              <a:ext uri="{FF2B5EF4-FFF2-40B4-BE49-F238E27FC236}">
                <a16:creationId xmlns:a16="http://schemas.microsoft.com/office/drawing/2014/main" id="{15A48858-3207-635C-94B6-FFC18EF5611C}"/>
              </a:ext>
            </a:extLst>
          </p:cNvPr>
          <p:cNvSpPr>
            <a:spLocks noGrp="1"/>
          </p:cNvSpPr>
          <p:nvPr>
            <p:ph type="subTitle" idx="1"/>
          </p:nvPr>
        </p:nvSpPr>
        <p:spPr>
          <a:xfrm>
            <a:off x="835024" y="4414180"/>
            <a:ext cx="4830283" cy="1594507"/>
          </a:xfrm>
        </p:spPr>
        <p:txBody>
          <a:bodyPr>
            <a:normAutofit/>
          </a:bodyPr>
          <a:lstStyle/>
          <a:p>
            <a:pPr algn="l"/>
            <a:r>
              <a:rPr lang="en-US">
                <a:solidFill>
                  <a:schemeClr val="bg1"/>
                </a:solidFill>
              </a:rPr>
              <a:t>Funding tips and tools you will use in your day-to-day consulting practice</a:t>
            </a:r>
          </a:p>
        </p:txBody>
      </p:sp>
      <p:pic>
        <p:nvPicPr>
          <p:cNvPr id="5" name="Picture 4">
            <a:extLst>
              <a:ext uri="{FF2B5EF4-FFF2-40B4-BE49-F238E27FC236}">
                <a16:creationId xmlns:a16="http://schemas.microsoft.com/office/drawing/2014/main" id="{4EF605D4-901B-A976-74D0-B5BF3E0D0248}"/>
              </a:ext>
            </a:extLst>
          </p:cNvPr>
          <p:cNvPicPr>
            <a:picLocks noChangeAspect="1"/>
          </p:cNvPicPr>
          <p:nvPr/>
        </p:nvPicPr>
        <p:blipFill rotWithShape="1">
          <a:blip r:embed="rId2"/>
          <a:srcRect l="903" r="43219"/>
          <a:stretch/>
        </p:blipFill>
        <p:spPr>
          <a:xfrm>
            <a:off x="6096000" y="841375"/>
            <a:ext cx="5260975" cy="4707593"/>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sp>
        <p:nvSpPr>
          <p:cNvPr id="16" name="Freeform: Shape 15">
            <a:extLst>
              <a:ext uri="{FF2B5EF4-FFF2-40B4-BE49-F238E27FC236}">
                <a16:creationId xmlns:a16="http://schemas.microsoft.com/office/drawing/2014/main" id="{686A5CBB-E03B-4019-8BCD-78975D39E4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Shape 17">
            <a:extLst>
              <a:ext uri="{FF2B5EF4-FFF2-40B4-BE49-F238E27FC236}">
                <a16:creationId xmlns:a16="http://schemas.microsoft.com/office/drawing/2014/main" id="{94993204-9792-4E61-A83C-73D4379E2B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382753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20">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B85AF8-847E-5AD9-34EC-C719FFB9D760}"/>
              </a:ext>
            </a:extLst>
          </p:cNvPr>
          <p:cNvSpPr>
            <a:spLocks noGrp="1"/>
          </p:cNvSpPr>
          <p:nvPr>
            <p:ph type="title"/>
          </p:nvPr>
        </p:nvSpPr>
        <p:spPr>
          <a:xfrm>
            <a:off x="1156851" y="637762"/>
            <a:ext cx="9888496" cy="900131"/>
          </a:xfrm>
        </p:spPr>
        <p:txBody>
          <a:bodyPr anchor="t">
            <a:normAutofit/>
          </a:bodyPr>
          <a:lstStyle/>
          <a:p>
            <a:r>
              <a:rPr lang="en-US" sz="4000">
                <a:solidFill>
                  <a:schemeClr val="bg1"/>
                </a:solidFill>
              </a:rPr>
              <a:t>Overview</a:t>
            </a:r>
          </a:p>
        </p:txBody>
      </p:sp>
      <p:sp>
        <p:nvSpPr>
          <p:cNvPr id="32" name="Rectangle 22">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31A59A73-F2EB-01C1-CA6B-470F5ACA8851}"/>
              </a:ext>
            </a:extLst>
          </p:cNvPr>
          <p:cNvSpPr>
            <a:spLocks noGrp="1"/>
          </p:cNvSpPr>
          <p:nvPr>
            <p:ph idx="1"/>
          </p:nvPr>
        </p:nvSpPr>
        <p:spPr>
          <a:xfrm>
            <a:off x="1155548" y="2217343"/>
            <a:ext cx="9880893" cy="3959619"/>
          </a:xfrm>
        </p:spPr>
        <p:txBody>
          <a:bodyPr>
            <a:normAutofit/>
          </a:bodyPr>
          <a:lstStyle/>
          <a:p>
            <a:pPr marL="0" indent="0">
              <a:buNone/>
            </a:pPr>
            <a:r>
              <a:rPr lang="en-US" sz="2400" dirty="0"/>
              <a:t>Very simple: By asking and obtaining the right information at the right time will help you save a deal, close more deals, and close them quicker. </a:t>
            </a:r>
          </a:p>
          <a:p>
            <a:pPr marL="0" indent="0">
              <a:buNone/>
            </a:pPr>
            <a:r>
              <a:rPr lang="en-US" sz="2400" dirty="0"/>
              <a:t>To accomplish this goal, you may need to develop a successful process. </a:t>
            </a:r>
          </a:p>
          <a:p>
            <a:pPr marL="0" indent="0">
              <a:buNone/>
            </a:pPr>
            <a:r>
              <a:rPr lang="en-US" sz="2400" dirty="0"/>
              <a:t>You must understand the financial environment is always subject to ever changing conditions, what impacts these changes, what information is available, how to present the information, and information you need to obtain from them.</a:t>
            </a:r>
          </a:p>
          <a:p>
            <a:pPr marL="0" indent="0">
              <a:buNone/>
            </a:pPr>
            <a:r>
              <a:rPr lang="en-US" sz="2400" dirty="0"/>
              <a:t>If you don’t prepare your clients properly then to paraphrase a Bon Jovi song your only half-way there, oh you’re living on a prayer. That is not a winning strategy for 2023</a:t>
            </a:r>
          </a:p>
          <a:p>
            <a:pPr marL="0" indent="0">
              <a:buNone/>
            </a:pPr>
            <a:endParaRPr lang="en-US" sz="2400" dirty="0"/>
          </a:p>
        </p:txBody>
      </p:sp>
    </p:spTree>
    <p:extLst>
      <p:ext uri="{BB962C8B-B14F-4D97-AF65-F5344CB8AC3E}">
        <p14:creationId xmlns:p14="http://schemas.microsoft.com/office/powerpoint/2010/main" val="118518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8" name="Rectangle 57">
            <a:extLst>
              <a:ext uri="{FF2B5EF4-FFF2-40B4-BE49-F238E27FC236}">
                <a16:creationId xmlns:a16="http://schemas.microsoft.com/office/drawing/2014/main" id="{5FEF463D-EE6B-46FF-B7C7-74B09A96C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9" name="Group 59">
            <a:extLst>
              <a:ext uri="{FF2B5EF4-FFF2-40B4-BE49-F238E27FC236}">
                <a16:creationId xmlns:a16="http://schemas.microsoft.com/office/drawing/2014/main" id="{11A27B3A-460C-4100-99B5-817F25979F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089" y="1498602"/>
            <a:ext cx="4403345" cy="3940174"/>
            <a:chOff x="827089" y="1498602"/>
            <a:chExt cx="4403345" cy="3940174"/>
          </a:xfrm>
          <a:effectLst>
            <a:outerShdw blurRad="381000" dist="152400" dir="5400000" algn="ctr" rotWithShape="0">
              <a:srgbClr val="000000">
                <a:alpha val="10000"/>
              </a:srgbClr>
            </a:outerShdw>
          </a:effectLst>
        </p:grpSpPr>
        <p:sp>
          <p:nvSpPr>
            <p:cNvPr id="61" name="Freeform: Shape 60">
              <a:extLst>
                <a:ext uri="{FF2B5EF4-FFF2-40B4-BE49-F238E27FC236}">
                  <a16:creationId xmlns:a16="http://schemas.microsoft.com/office/drawing/2014/main" id="{35450488-7F33-43E4-B4DA-CAB50A1CC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sp>
          <p:nvSpPr>
            <p:cNvPr id="70" name="Freeform: Shape 61">
              <a:extLst>
                <a:ext uri="{FF2B5EF4-FFF2-40B4-BE49-F238E27FC236}">
                  <a16:creationId xmlns:a16="http://schemas.microsoft.com/office/drawing/2014/main" id="{EE5154B2-BEF9-4C08-B6B1-9DED9F17C4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8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grpSp>
      <p:sp>
        <p:nvSpPr>
          <p:cNvPr id="2" name="Title 1">
            <a:extLst>
              <a:ext uri="{FF2B5EF4-FFF2-40B4-BE49-F238E27FC236}">
                <a16:creationId xmlns:a16="http://schemas.microsoft.com/office/drawing/2014/main" id="{37A58C7C-8A3E-068A-1FB5-07CBDBDE0BA0}"/>
              </a:ext>
            </a:extLst>
          </p:cNvPr>
          <p:cNvSpPr>
            <a:spLocks noGrp="1"/>
          </p:cNvSpPr>
          <p:nvPr>
            <p:ph type="title"/>
          </p:nvPr>
        </p:nvSpPr>
        <p:spPr>
          <a:xfrm>
            <a:off x="1268127" y="2023558"/>
            <a:ext cx="3521265" cy="2491292"/>
          </a:xfrm>
        </p:spPr>
        <p:txBody>
          <a:bodyPr anchor="t">
            <a:normAutofit/>
          </a:bodyPr>
          <a:lstStyle/>
          <a:p>
            <a:r>
              <a:rPr lang="en-US" sz="4000"/>
              <a:t>Questions we will cover</a:t>
            </a:r>
          </a:p>
        </p:txBody>
      </p:sp>
      <p:sp>
        <p:nvSpPr>
          <p:cNvPr id="71" name="Freeform: Shape 63">
            <a:extLst>
              <a:ext uri="{FF2B5EF4-FFF2-40B4-BE49-F238E27FC236}">
                <a16:creationId xmlns:a16="http://schemas.microsoft.com/office/drawing/2014/main" id="{30B5ED20-499B-41E7-95BE-8BBD31314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Freeform: Shape 65">
            <a:extLst>
              <a:ext uri="{FF2B5EF4-FFF2-40B4-BE49-F238E27FC236}">
                <a16:creationId xmlns:a16="http://schemas.microsoft.com/office/drawing/2014/main" id="{35A51D22-76EA-4C70-B5C9-ED3946924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Content Placeholder 2">
            <a:extLst>
              <a:ext uri="{FF2B5EF4-FFF2-40B4-BE49-F238E27FC236}">
                <a16:creationId xmlns:a16="http://schemas.microsoft.com/office/drawing/2014/main" id="{4E48DC3B-A1C5-A40D-878D-7C796357FD6D}"/>
              </a:ext>
            </a:extLst>
          </p:cNvPr>
          <p:cNvSpPr>
            <a:spLocks noGrp="1"/>
          </p:cNvSpPr>
          <p:nvPr>
            <p:ph idx="1"/>
          </p:nvPr>
        </p:nvSpPr>
        <p:spPr>
          <a:xfrm>
            <a:off x="5449455" y="212436"/>
            <a:ext cx="5926570" cy="6428509"/>
          </a:xfrm>
        </p:spPr>
        <p:txBody>
          <a:bodyPr>
            <a:normAutofit lnSpcReduction="10000"/>
          </a:bodyPr>
          <a:lstStyle/>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Why are seemingly good deals lost?</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Why are SBA applications rejected by banks after a pre-qual? Is a pre-qual of any value?</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My role as a broker in this part of the process? What is the franchise role?</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What are my informational tools and how to present them to clients?</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Timing is everything, why is that?</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Types of funding. What do I need to know?</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What are the new changes with lending SBA, IRA/401k rollovers, personal loan?</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Rising interest rates and how to minimize a client’s concerns. Quick tip to ease your client’s concerns.</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Economic conditions will dictate what funding sources people will need to consider</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Tahoma" panose="020B0604030504040204" pitchFamily="34" charset="0"/>
                <a:ea typeface="Times New Roman" panose="02020603050405020304" pitchFamily="18" charset="0"/>
                <a:cs typeface="Times New Roman" panose="02020603050405020304" pitchFamily="18" charset="0"/>
              </a:rPr>
              <a:t>Tricks of the trade to use funding to move the deal to close sooner. </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800"/>
              </a:spcAft>
              <a:buNone/>
            </a:pPr>
            <a:r>
              <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indent="0">
              <a:spcBef>
                <a:spcPts val="0"/>
              </a:spcBef>
              <a:spcAft>
                <a:spcPts val="800"/>
              </a:spcAft>
              <a:buNone/>
            </a:pPr>
            <a:r>
              <a:rPr lang="en-US" sz="1300" b="1" kern="1800" dirty="0">
                <a:solidFill>
                  <a:schemeClr val="tx1">
                    <a:alpha val="80000"/>
                  </a:schemeClr>
                </a:solidFill>
                <a:effectLst/>
                <a:latin typeface="Roboto" panose="02000000000000000000" pitchFamily="2" charset="0"/>
                <a:ea typeface="Times New Roman" panose="02020603050405020304" pitchFamily="18" charset="0"/>
                <a:cs typeface="Times New Roman" panose="02020603050405020304" pitchFamily="18" charset="0"/>
              </a:rPr>
              <a:t>Debt-to-income</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Roboto" panose="02000000000000000000" pitchFamily="2" charset="0"/>
                <a:ea typeface="Times New Roman" panose="02020603050405020304" pitchFamily="18" charset="0"/>
                <a:cs typeface="Times New Roman" panose="02020603050405020304" pitchFamily="18" charset="0"/>
              </a:rPr>
              <a:t>Monthly payments</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Roboto" panose="02000000000000000000" pitchFamily="2" charset="0"/>
                <a:ea typeface="Times New Roman" panose="02020603050405020304" pitchFamily="18" charset="0"/>
                <a:cs typeface="Times New Roman" panose="02020603050405020304" pitchFamily="18" charset="0"/>
              </a:rPr>
              <a:t>$3,321.00</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Roboto" panose="02000000000000000000" pitchFamily="2" charset="0"/>
                <a:ea typeface="Times New Roman" panose="02020603050405020304" pitchFamily="18" charset="0"/>
                <a:cs typeface="Times New Roman" panose="02020603050405020304" pitchFamily="18" charset="0"/>
              </a:rPr>
              <a:t>÷</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Roboto" panose="02000000000000000000" pitchFamily="2" charset="0"/>
                <a:ea typeface="Times New Roman" panose="02020603050405020304" pitchFamily="18" charset="0"/>
                <a:cs typeface="Times New Roman" panose="02020603050405020304" pitchFamily="18" charset="0"/>
              </a:rPr>
              <a:t>Monthly income</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latinLnBrk="1">
              <a:spcBef>
                <a:spcPts val="0"/>
              </a:spcBef>
              <a:spcAft>
                <a:spcPts val="0"/>
              </a:spcAft>
              <a:buNone/>
            </a:pPr>
            <a:r>
              <a:rPr lang="en-US" sz="1300" dirty="0">
                <a:solidFill>
                  <a:schemeClr val="tx1">
                    <a:alpha val="80000"/>
                  </a:schemeClr>
                </a:solidFill>
                <a:effectLst/>
                <a:latin typeface="Roboto" panose="02000000000000000000" pitchFamily="2" charset="0"/>
                <a:ea typeface="Times New Roman" panose="02020603050405020304" pitchFamily="18" charset="0"/>
                <a:cs typeface="Times New Roman" panose="02020603050405020304" pitchFamily="18" charset="0"/>
              </a:rPr>
              <a:t>$8,100.00</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Roboto" panose="02000000000000000000" pitchFamily="2" charset="0"/>
                <a:ea typeface="Times New Roman" panose="02020603050405020304" pitchFamily="18" charset="0"/>
                <a:cs typeface="Times New Roman" panose="02020603050405020304" pitchFamily="18" charset="0"/>
              </a:rPr>
              <a:t>=</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0"/>
              </a:spcAft>
              <a:buNone/>
            </a:pPr>
            <a:r>
              <a:rPr lang="en-US" sz="1300" dirty="0">
                <a:solidFill>
                  <a:schemeClr val="tx1">
                    <a:alpha val="80000"/>
                  </a:schemeClr>
                </a:solidFill>
                <a:effectLst/>
                <a:latin typeface="Roboto" panose="02000000000000000000" pitchFamily="2" charset="0"/>
                <a:ea typeface="Times New Roman" panose="02020603050405020304" pitchFamily="18" charset="0"/>
                <a:cs typeface="Times New Roman" panose="02020603050405020304" pitchFamily="18" charset="0"/>
              </a:rPr>
              <a:t>Debt-to-income Ratio 41%</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marR="0" indent="0">
              <a:spcBef>
                <a:spcPts val="0"/>
              </a:spcBef>
              <a:spcAft>
                <a:spcPts val="800"/>
              </a:spcAft>
              <a:buNone/>
            </a:pPr>
            <a:r>
              <a:rPr lang="en-US" sz="1300" dirty="0">
                <a:solidFill>
                  <a:schemeClr val="tx1">
                    <a:alpha val="80000"/>
                  </a:schemeClr>
                </a:solidFill>
                <a:effectLst/>
                <a:latin typeface="Roboto" panose="02000000000000000000" pitchFamily="2" charset="0"/>
                <a:ea typeface="Calibri" panose="020F0502020204030204" pitchFamily="34" charset="0"/>
                <a:cs typeface="Times New Roman" panose="02020603050405020304" pitchFamily="18" charset="0"/>
              </a:rPr>
              <a:t>Reducing your monthly payments by $424 will put your ratio at 35% (what lenders prefer).</a:t>
            </a:r>
            <a:endParaRPr lang="en-US" sz="1300" dirty="0">
              <a:solidFill>
                <a:schemeClr val="tx1">
                  <a:alpha val="80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800" dirty="0">
              <a:solidFill>
                <a:schemeClr val="tx1">
                  <a:alpha val="80000"/>
                </a:schemeClr>
              </a:solidFill>
            </a:endParaRPr>
          </a:p>
        </p:txBody>
      </p:sp>
    </p:spTree>
    <p:extLst>
      <p:ext uri="{BB962C8B-B14F-4D97-AF65-F5344CB8AC3E}">
        <p14:creationId xmlns:p14="http://schemas.microsoft.com/office/powerpoint/2010/main" val="4101647306"/>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5F892E19-92E7-4BB2-8C3F-DBDFE8D9D3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
            <a:ext cx="4581527" cy="6858002"/>
            <a:chOff x="-2" y="-1"/>
            <a:chExt cx="4581527" cy="6858002"/>
          </a:xfrm>
          <a:effectLst>
            <a:outerShdw blurRad="381000" dist="50800" algn="ctr" rotWithShape="0">
              <a:srgbClr val="000000">
                <a:alpha val="10000"/>
              </a:srgbClr>
            </a:outerShdw>
          </a:effectLst>
        </p:grpSpPr>
        <p:sp>
          <p:nvSpPr>
            <p:cNvPr id="45" name="Freeform: Shape 44">
              <a:extLst>
                <a:ext uri="{FF2B5EF4-FFF2-40B4-BE49-F238E27FC236}">
                  <a16:creationId xmlns:a16="http://schemas.microsoft.com/office/drawing/2014/main" id="{62E6AA4D-EC17-45B5-B621-DF0FD91FD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 y="-1"/>
              <a:ext cx="4572002" cy="6858002"/>
            </a:xfrm>
            <a:custGeom>
              <a:avLst/>
              <a:gdLst>
                <a:gd name="connsiteX0" fmla="*/ 4214994 w 4572002"/>
                <a:gd name="connsiteY0" fmla="*/ 6564620 h 6858002"/>
                <a:gd name="connsiteX1" fmla="*/ 4214994 w 4572002"/>
                <a:gd name="connsiteY1" fmla="*/ 6564621 h 6858002"/>
                <a:gd name="connsiteX2" fmla="*/ 4237474 w 4572002"/>
                <a:gd name="connsiteY2" fmla="*/ 6588626 h 6858002"/>
                <a:gd name="connsiteX3" fmla="*/ 4254096 w 4572002"/>
                <a:gd name="connsiteY3" fmla="*/ 6625225 h 6858002"/>
                <a:gd name="connsiteX4" fmla="*/ 4247001 w 4572002"/>
                <a:gd name="connsiteY4" fmla="*/ 6662540 h 6858002"/>
                <a:gd name="connsiteX5" fmla="*/ 4247000 w 4572002"/>
                <a:gd name="connsiteY5" fmla="*/ 6662541 h 6858002"/>
                <a:gd name="connsiteX6" fmla="*/ 4246999 w 4572002"/>
                <a:gd name="connsiteY6" fmla="*/ 6662544 h 6858002"/>
                <a:gd name="connsiteX7" fmla="*/ 4235550 w 4572002"/>
                <a:gd name="connsiteY7" fmla="*/ 6683027 h 6858002"/>
                <a:gd name="connsiteX8" fmla="*/ 4232403 w 4572002"/>
                <a:gd name="connsiteY8" fmla="*/ 6702976 h 6858002"/>
                <a:gd name="connsiteX9" fmla="*/ 4232403 w 4572002"/>
                <a:gd name="connsiteY9" fmla="*/ 6702977 h 6858002"/>
                <a:gd name="connsiteX10" fmla="*/ 4246238 w 4572002"/>
                <a:gd name="connsiteY10" fmla="*/ 6742553 h 6858002"/>
                <a:gd name="connsiteX11" fmla="*/ 4246239 w 4572002"/>
                <a:gd name="connsiteY11" fmla="*/ 6742555 h 6858002"/>
                <a:gd name="connsiteX12" fmla="*/ 4265716 w 4572002"/>
                <a:gd name="connsiteY12" fmla="*/ 6812062 h 6858002"/>
                <a:gd name="connsiteX13" fmla="*/ 4265717 w 4572002"/>
                <a:gd name="connsiteY13" fmla="*/ 6812064 h 6858002"/>
                <a:gd name="connsiteX14" fmla="*/ 4265717 w 4572002"/>
                <a:gd name="connsiteY14" fmla="*/ 6812063 h 6858002"/>
                <a:gd name="connsiteX15" fmla="*/ 4265716 w 4572002"/>
                <a:gd name="connsiteY15" fmla="*/ 6812062 h 6858002"/>
                <a:gd name="connsiteX16" fmla="*/ 4260942 w 4572002"/>
                <a:gd name="connsiteY16" fmla="*/ 6776800 h 6858002"/>
                <a:gd name="connsiteX17" fmla="*/ 4246239 w 4572002"/>
                <a:gd name="connsiteY17" fmla="*/ 6742555 h 6858002"/>
                <a:gd name="connsiteX18" fmla="*/ 4246238 w 4572002"/>
                <a:gd name="connsiteY18" fmla="*/ 6742552 h 6858002"/>
                <a:gd name="connsiteX19" fmla="*/ 4232403 w 4572002"/>
                <a:gd name="connsiteY19" fmla="*/ 6702976 h 6858002"/>
                <a:gd name="connsiteX20" fmla="*/ 4246999 w 4572002"/>
                <a:gd name="connsiteY20" fmla="*/ 6662544 h 6858002"/>
                <a:gd name="connsiteX21" fmla="*/ 4247000 w 4572002"/>
                <a:gd name="connsiteY21" fmla="*/ 6662542 h 6858002"/>
                <a:gd name="connsiteX22" fmla="*/ 4247001 w 4572002"/>
                <a:gd name="connsiteY22" fmla="*/ 6662540 h 6858002"/>
                <a:gd name="connsiteX23" fmla="*/ 4254084 w 4572002"/>
                <a:gd name="connsiteY23" fmla="*/ 6645552 h 6858002"/>
                <a:gd name="connsiteX24" fmla="*/ 4254096 w 4572002"/>
                <a:gd name="connsiteY24" fmla="*/ 6625225 h 6858002"/>
                <a:gd name="connsiteX25" fmla="*/ 4254096 w 4572002"/>
                <a:gd name="connsiteY25" fmla="*/ 6625224 h 6858002"/>
                <a:gd name="connsiteX26" fmla="*/ 4237474 w 4572002"/>
                <a:gd name="connsiteY26" fmla="*/ 6588625 h 6858002"/>
                <a:gd name="connsiteX27" fmla="*/ 4295315 w 4572002"/>
                <a:gd name="connsiteY27" fmla="*/ 6438981 h 6858002"/>
                <a:gd name="connsiteX28" fmla="*/ 4275385 w 4572002"/>
                <a:gd name="connsiteY28" fmla="*/ 6463840 h 6858002"/>
                <a:gd name="connsiteX29" fmla="*/ 4275382 w 4572002"/>
                <a:gd name="connsiteY29" fmla="*/ 6463849 h 6858002"/>
                <a:gd name="connsiteX30" fmla="*/ 4261587 w 4572002"/>
                <a:gd name="connsiteY30" fmla="*/ 6513012 h 6858002"/>
                <a:gd name="connsiteX31" fmla="*/ 4242781 w 4572002"/>
                <a:gd name="connsiteY31" fmla="*/ 6546194 h 6858002"/>
                <a:gd name="connsiteX32" fmla="*/ 4242781 w 4572002"/>
                <a:gd name="connsiteY32" fmla="*/ 6546195 h 6858002"/>
                <a:gd name="connsiteX33" fmla="*/ 4259120 w 4572002"/>
                <a:gd name="connsiteY33" fmla="*/ 6521804 h 6858002"/>
                <a:gd name="connsiteX34" fmla="*/ 4261587 w 4572002"/>
                <a:gd name="connsiteY34" fmla="*/ 6513012 h 6858002"/>
                <a:gd name="connsiteX35" fmla="*/ 4264398 w 4572002"/>
                <a:gd name="connsiteY35" fmla="*/ 6508052 h 6858002"/>
                <a:gd name="connsiteX36" fmla="*/ 4275382 w 4572002"/>
                <a:gd name="connsiteY36" fmla="*/ 6463849 h 6858002"/>
                <a:gd name="connsiteX37" fmla="*/ 4275385 w 4572002"/>
                <a:gd name="connsiteY37" fmla="*/ 6463841 h 6858002"/>
                <a:gd name="connsiteX38" fmla="*/ 4295315 w 4572002"/>
                <a:gd name="connsiteY38" fmla="*/ 6438981 h 6858002"/>
                <a:gd name="connsiteX39" fmla="*/ 4381289 w 4572002"/>
                <a:gd name="connsiteY39" fmla="*/ 6365204 h 6858002"/>
                <a:gd name="connsiteX40" fmla="*/ 4380008 w 4572002"/>
                <a:gd name="connsiteY40" fmla="*/ 6387910 h 6858002"/>
                <a:gd name="connsiteX41" fmla="*/ 4378243 w 4572002"/>
                <a:gd name="connsiteY41" fmla="*/ 6391549 h 6858002"/>
                <a:gd name="connsiteX42" fmla="*/ 4370589 w 4572002"/>
                <a:gd name="connsiteY42" fmla="*/ 6407332 h 6858002"/>
                <a:gd name="connsiteX43" fmla="*/ 4370589 w 4572002"/>
                <a:gd name="connsiteY43" fmla="*/ 6407333 h 6858002"/>
                <a:gd name="connsiteX44" fmla="*/ 4378243 w 4572002"/>
                <a:gd name="connsiteY44" fmla="*/ 6391549 h 6858002"/>
                <a:gd name="connsiteX45" fmla="*/ 4380008 w 4572002"/>
                <a:gd name="connsiteY45" fmla="*/ 6387910 h 6858002"/>
                <a:gd name="connsiteX46" fmla="*/ 4142220 w 4572002"/>
                <a:gd name="connsiteY46" fmla="*/ 4221391 h 6858002"/>
                <a:gd name="connsiteX47" fmla="*/ 4142220 w 4572002"/>
                <a:gd name="connsiteY47" fmla="*/ 4221392 h 6858002"/>
                <a:gd name="connsiteX48" fmla="*/ 4147936 w 4572002"/>
                <a:gd name="connsiteY48" fmla="*/ 4253015 h 6858002"/>
                <a:gd name="connsiteX49" fmla="*/ 4187752 w 4572002"/>
                <a:gd name="connsiteY49" fmla="*/ 4324646 h 6858002"/>
                <a:gd name="connsiteX50" fmla="*/ 4196706 w 4572002"/>
                <a:gd name="connsiteY50" fmla="*/ 4363891 h 6858002"/>
                <a:gd name="connsiteX51" fmla="*/ 4195944 w 4572002"/>
                <a:gd name="connsiteY51" fmla="*/ 4482004 h 6858002"/>
                <a:gd name="connsiteX52" fmla="*/ 4135934 w 4572002"/>
                <a:gd name="connsiteY52" fmla="*/ 4659174 h 6858002"/>
                <a:gd name="connsiteX53" fmla="*/ 4127932 w 4572002"/>
                <a:gd name="connsiteY53" fmla="*/ 4677655 h 6858002"/>
                <a:gd name="connsiteX54" fmla="*/ 4118025 w 4572002"/>
                <a:gd name="connsiteY54" fmla="*/ 4767764 h 6858002"/>
                <a:gd name="connsiteX55" fmla="*/ 4116716 w 4572002"/>
                <a:gd name="connsiteY55" fmla="*/ 4800483 h 6858002"/>
                <a:gd name="connsiteX56" fmla="*/ 4116716 w 4572002"/>
                <a:gd name="connsiteY56" fmla="*/ 4800484 h 6858002"/>
                <a:gd name="connsiteX57" fmla="*/ 4131552 w 4572002"/>
                <a:gd name="connsiteY57" fmla="*/ 4828917 h 6858002"/>
                <a:gd name="connsiteX58" fmla="*/ 4153733 w 4572002"/>
                <a:gd name="connsiteY58" fmla="*/ 4863343 h 6858002"/>
                <a:gd name="connsiteX59" fmla="*/ 4161262 w 4572002"/>
                <a:gd name="connsiteY59" fmla="*/ 4889275 h 6858002"/>
                <a:gd name="connsiteX60" fmla="*/ 4159557 w 4572002"/>
                <a:gd name="connsiteY60" fmla="*/ 4912168 h 6858002"/>
                <a:gd name="connsiteX61" fmla="*/ 4158155 w 4572002"/>
                <a:gd name="connsiteY61" fmla="*/ 4933804 h 6858002"/>
                <a:gd name="connsiteX62" fmla="*/ 4158155 w 4572002"/>
                <a:gd name="connsiteY62" fmla="*/ 4933805 h 6858002"/>
                <a:gd name="connsiteX63" fmla="*/ 4162914 w 4572002"/>
                <a:gd name="connsiteY63" fmla="*/ 4952673 h 6858002"/>
                <a:gd name="connsiteX64" fmla="*/ 4165707 w 4572002"/>
                <a:gd name="connsiteY64" fmla="*/ 4957454 h 6858002"/>
                <a:gd name="connsiteX65" fmla="*/ 4166985 w 4572002"/>
                <a:gd name="connsiteY65" fmla="*/ 4961456 h 6858002"/>
                <a:gd name="connsiteX66" fmla="*/ 4182989 w 4572002"/>
                <a:gd name="connsiteY66" fmla="*/ 4987038 h 6858002"/>
                <a:gd name="connsiteX67" fmla="*/ 4209468 w 4572002"/>
                <a:gd name="connsiteY67" fmla="*/ 5041522 h 6858002"/>
                <a:gd name="connsiteX68" fmla="*/ 4216684 w 4572002"/>
                <a:gd name="connsiteY68" fmla="*/ 5072376 h 6858002"/>
                <a:gd name="connsiteX69" fmla="*/ 4222587 w 4572002"/>
                <a:gd name="connsiteY69" fmla="*/ 5087441 h 6858002"/>
                <a:gd name="connsiteX70" fmla="*/ 4235615 w 4572002"/>
                <a:gd name="connsiteY70" fmla="*/ 5133220 h 6858002"/>
                <a:gd name="connsiteX71" fmla="*/ 4235616 w 4572002"/>
                <a:gd name="connsiteY71" fmla="*/ 5133225 h 6858002"/>
                <a:gd name="connsiteX72" fmla="*/ 4228901 w 4572002"/>
                <a:gd name="connsiteY72" fmla="*/ 5166113 h 6858002"/>
                <a:gd name="connsiteX73" fmla="*/ 4228901 w 4572002"/>
                <a:gd name="connsiteY73" fmla="*/ 5166114 h 6858002"/>
                <a:gd name="connsiteX74" fmla="*/ 4229593 w 4572002"/>
                <a:gd name="connsiteY74" fmla="*/ 5172091 h 6858002"/>
                <a:gd name="connsiteX75" fmla="*/ 4232139 w 4572002"/>
                <a:gd name="connsiteY75" fmla="*/ 5179068 h 6858002"/>
                <a:gd name="connsiteX76" fmla="*/ 4231973 w 4572002"/>
                <a:gd name="connsiteY76" fmla="*/ 5229434 h 6858002"/>
                <a:gd name="connsiteX77" fmla="*/ 4225669 w 4572002"/>
                <a:gd name="connsiteY77" fmla="*/ 5241089 h 6858002"/>
                <a:gd name="connsiteX78" fmla="*/ 4208517 w 4572002"/>
                <a:gd name="connsiteY78" fmla="*/ 5272796 h 6858002"/>
                <a:gd name="connsiteX79" fmla="*/ 4184613 w 4572002"/>
                <a:gd name="connsiteY79" fmla="*/ 5312288 h 6858002"/>
                <a:gd name="connsiteX80" fmla="*/ 4183557 w 4572002"/>
                <a:gd name="connsiteY80" fmla="*/ 5321350 h 6858002"/>
                <a:gd name="connsiteX81" fmla="*/ 4181083 w 4572002"/>
                <a:gd name="connsiteY81" fmla="*/ 5326163 h 6858002"/>
                <a:gd name="connsiteX82" fmla="*/ 4179637 w 4572002"/>
                <a:gd name="connsiteY82" fmla="*/ 5355014 h 6858002"/>
                <a:gd name="connsiteX83" fmla="*/ 4179637 w 4572002"/>
                <a:gd name="connsiteY83" fmla="*/ 5355015 h 6858002"/>
                <a:gd name="connsiteX84" fmla="*/ 4184513 w 4572002"/>
                <a:gd name="connsiteY84" fmla="*/ 5385385 h 6858002"/>
                <a:gd name="connsiteX85" fmla="*/ 4192704 w 4572002"/>
                <a:gd name="connsiteY85" fmla="*/ 5425583 h 6858002"/>
                <a:gd name="connsiteX86" fmla="*/ 4204327 w 4572002"/>
                <a:gd name="connsiteY86" fmla="*/ 5480638 h 6858002"/>
                <a:gd name="connsiteX87" fmla="*/ 4208850 w 4572002"/>
                <a:gd name="connsiteY87" fmla="*/ 5507668 h 6858002"/>
                <a:gd name="connsiteX88" fmla="*/ 4198232 w 4572002"/>
                <a:gd name="connsiteY88" fmla="*/ 5531692 h 6858002"/>
                <a:gd name="connsiteX89" fmla="*/ 4198231 w 4572002"/>
                <a:gd name="connsiteY89" fmla="*/ 5531693 h 6858002"/>
                <a:gd name="connsiteX90" fmla="*/ 4188085 w 4572002"/>
                <a:gd name="connsiteY90" fmla="*/ 5547578 h 6858002"/>
                <a:gd name="connsiteX91" fmla="*/ 4188085 w 4572002"/>
                <a:gd name="connsiteY91" fmla="*/ 5547579 h 6858002"/>
                <a:gd name="connsiteX92" fmla="*/ 4197659 w 4572002"/>
                <a:gd name="connsiteY92" fmla="*/ 5562747 h 6858002"/>
                <a:gd name="connsiteX93" fmla="*/ 4268907 w 4572002"/>
                <a:gd name="connsiteY93" fmla="*/ 5704484 h 6858002"/>
                <a:gd name="connsiteX94" fmla="*/ 4274812 w 4572002"/>
                <a:gd name="connsiteY94" fmla="*/ 5740489 h 6858002"/>
                <a:gd name="connsiteX95" fmla="*/ 4283578 w 4572002"/>
                <a:gd name="connsiteY95" fmla="*/ 5760874 h 6858002"/>
                <a:gd name="connsiteX96" fmla="*/ 4371973 w 4572002"/>
                <a:gd name="connsiteY96" fmla="*/ 5883752 h 6858002"/>
                <a:gd name="connsiteX97" fmla="*/ 4371974 w 4572002"/>
                <a:gd name="connsiteY97" fmla="*/ 5883757 h 6858002"/>
                <a:gd name="connsiteX98" fmla="*/ 4389877 w 4572002"/>
                <a:gd name="connsiteY98" fmla="*/ 5935946 h 6858002"/>
                <a:gd name="connsiteX99" fmla="*/ 4389878 w 4572002"/>
                <a:gd name="connsiteY99" fmla="*/ 5935950 h 6858002"/>
                <a:gd name="connsiteX100" fmla="*/ 4386259 w 4572002"/>
                <a:gd name="connsiteY100" fmla="*/ 5993290 h 6858002"/>
                <a:gd name="connsiteX101" fmla="*/ 4386259 w 4572002"/>
                <a:gd name="connsiteY101" fmla="*/ 5993291 h 6858002"/>
                <a:gd name="connsiteX102" fmla="*/ 4379782 w 4572002"/>
                <a:gd name="connsiteY102" fmla="*/ 6026440 h 6858002"/>
                <a:gd name="connsiteX103" fmla="*/ 4323583 w 4572002"/>
                <a:gd name="connsiteY103" fmla="*/ 6108738 h 6858002"/>
                <a:gd name="connsiteX104" fmla="*/ 4309890 w 4572002"/>
                <a:gd name="connsiteY104" fmla="*/ 6133314 h 6858002"/>
                <a:gd name="connsiteX105" fmla="*/ 4309890 w 4572002"/>
                <a:gd name="connsiteY105" fmla="*/ 6133315 h 6858002"/>
                <a:gd name="connsiteX106" fmla="*/ 4313591 w 4572002"/>
                <a:gd name="connsiteY106" fmla="*/ 6143190 h 6858002"/>
                <a:gd name="connsiteX107" fmla="*/ 4325486 w 4572002"/>
                <a:gd name="connsiteY107" fmla="*/ 6155600 h 6858002"/>
                <a:gd name="connsiteX108" fmla="*/ 4325488 w 4572002"/>
                <a:gd name="connsiteY108" fmla="*/ 6155603 h 6858002"/>
                <a:gd name="connsiteX109" fmla="*/ 4364160 w 4572002"/>
                <a:gd name="connsiteY109" fmla="*/ 6228757 h 6858002"/>
                <a:gd name="connsiteX110" fmla="*/ 4381497 w 4572002"/>
                <a:gd name="connsiteY110" fmla="*/ 6361540 h 6858002"/>
                <a:gd name="connsiteX111" fmla="*/ 4381497 w 4572002"/>
                <a:gd name="connsiteY111" fmla="*/ 6361539 h 6858002"/>
                <a:gd name="connsiteX112" fmla="*/ 4364160 w 4572002"/>
                <a:gd name="connsiteY112" fmla="*/ 6228756 h 6858002"/>
                <a:gd name="connsiteX113" fmla="*/ 4325488 w 4572002"/>
                <a:gd name="connsiteY113" fmla="*/ 6155602 h 6858002"/>
                <a:gd name="connsiteX114" fmla="*/ 4325486 w 4572002"/>
                <a:gd name="connsiteY114" fmla="*/ 6155600 h 6858002"/>
                <a:gd name="connsiteX115" fmla="*/ 4309890 w 4572002"/>
                <a:gd name="connsiteY115" fmla="*/ 6133315 h 6858002"/>
                <a:gd name="connsiteX116" fmla="*/ 4323583 w 4572002"/>
                <a:gd name="connsiteY116" fmla="*/ 6108739 h 6858002"/>
                <a:gd name="connsiteX117" fmla="*/ 4379782 w 4572002"/>
                <a:gd name="connsiteY117" fmla="*/ 6026441 h 6858002"/>
                <a:gd name="connsiteX118" fmla="*/ 4386259 w 4572002"/>
                <a:gd name="connsiteY118" fmla="*/ 5993292 h 6858002"/>
                <a:gd name="connsiteX119" fmla="*/ 4386259 w 4572002"/>
                <a:gd name="connsiteY119" fmla="*/ 5993290 h 6858002"/>
                <a:gd name="connsiteX120" fmla="*/ 4389712 w 4572002"/>
                <a:gd name="connsiteY120" fmla="*/ 5964477 h 6858002"/>
                <a:gd name="connsiteX121" fmla="*/ 4389878 w 4572002"/>
                <a:gd name="connsiteY121" fmla="*/ 5935950 h 6858002"/>
                <a:gd name="connsiteX122" fmla="*/ 4389878 w 4572002"/>
                <a:gd name="connsiteY122" fmla="*/ 5935949 h 6858002"/>
                <a:gd name="connsiteX123" fmla="*/ 4389877 w 4572002"/>
                <a:gd name="connsiteY123" fmla="*/ 5935946 h 6858002"/>
                <a:gd name="connsiteX124" fmla="*/ 4382997 w 4572002"/>
                <a:gd name="connsiteY124" fmla="*/ 5909351 h 6858002"/>
                <a:gd name="connsiteX125" fmla="*/ 4371974 w 4572002"/>
                <a:gd name="connsiteY125" fmla="*/ 5883757 h 6858002"/>
                <a:gd name="connsiteX126" fmla="*/ 4371973 w 4572002"/>
                <a:gd name="connsiteY126" fmla="*/ 5883751 h 6858002"/>
                <a:gd name="connsiteX127" fmla="*/ 4283578 w 4572002"/>
                <a:gd name="connsiteY127" fmla="*/ 5760873 h 6858002"/>
                <a:gd name="connsiteX128" fmla="*/ 4274812 w 4572002"/>
                <a:gd name="connsiteY128" fmla="*/ 5740488 h 6858002"/>
                <a:gd name="connsiteX129" fmla="*/ 4268907 w 4572002"/>
                <a:gd name="connsiteY129" fmla="*/ 5704483 h 6858002"/>
                <a:gd name="connsiteX130" fmla="*/ 4197659 w 4572002"/>
                <a:gd name="connsiteY130" fmla="*/ 5562746 h 6858002"/>
                <a:gd name="connsiteX131" fmla="*/ 4188085 w 4572002"/>
                <a:gd name="connsiteY131" fmla="*/ 5547578 h 6858002"/>
                <a:gd name="connsiteX132" fmla="*/ 4198231 w 4572002"/>
                <a:gd name="connsiteY132" fmla="*/ 5531694 h 6858002"/>
                <a:gd name="connsiteX133" fmla="*/ 4198232 w 4572002"/>
                <a:gd name="connsiteY133" fmla="*/ 5531692 h 6858002"/>
                <a:gd name="connsiteX134" fmla="*/ 4206630 w 4572002"/>
                <a:gd name="connsiteY134" fmla="*/ 5520422 h 6858002"/>
                <a:gd name="connsiteX135" fmla="*/ 4208850 w 4572002"/>
                <a:gd name="connsiteY135" fmla="*/ 5507668 h 6858002"/>
                <a:gd name="connsiteX136" fmla="*/ 4208850 w 4572002"/>
                <a:gd name="connsiteY136" fmla="*/ 5507667 h 6858002"/>
                <a:gd name="connsiteX137" fmla="*/ 4204327 w 4572002"/>
                <a:gd name="connsiteY137" fmla="*/ 5480637 h 6858002"/>
                <a:gd name="connsiteX138" fmla="*/ 4192704 w 4572002"/>
                <a:gd name="connsiteY138" fmla="*/ 5425582 h 6858002"/>
                <a:gd name="connsiteX139" fmla="*/ 4184513 w 4572002"/>
                <a:gd name="connsiteY139" fmla="*/ 5385384 h 6858002"/>
                <a:gd name="connsiteX140" fmla="*/ 4179637 w 4572002"/>
                <a:gd name="connsiteY140" fmla="*/ 5355014 h 6858002"/>
                <a:gd name="connsiteX141" fmla="*/ 4183557 w 4572002"/>
                <a:gd name="connsiteY141" fmla="*/ 5321350 h 6858002"/>
                <a:gd name="connsiteX142" fmla="*/ 4208517 w 4572002"/>
                <a:gd name="connsiteY142" fmla="*/ 5272797 h 6858002"/>
                <a:gd name="connsiteX143" fmla="*/ 4225669 w 4572002"/>
                <a:gd name="connsiteY143" fmla="*/ 5241089 h 6858002"/>
                <a:gd name="connsiteX144" fmla="*/ 4231973 w 4572002"/>
                <a:gd name="connsiteY144" fmla="*/ 5229433 h 6858002"/>
                <a:gd name="connsiteX145" fmla="*/ 4232139 w 4572002"/>
                <a:gd name="connsiteY145" fmla="*/ 5179068 h 6858002"/>
                <a:gd name="connsiteX146" fmla="*/ 4232139 w 4572002"/>
                <a:gd name="connsiteY146" fmla="*/ 5179067 h 6858002"/>
                <a:gd name="connsiteX147" fmla="*/ 4229593 w 4572002"/>
                <a:gd name="connsiteY147" fmla="*/ 5172090 h 6858002"/>
                <a:gd name="connsiteX148" fmla="*/ 4228901 w 4572002"/>
                <a:gd name="connsiteY148" fmla="*/ 5166114 h 6858002"/>
                <a:gd name="connsiteX149" fmla="*/ 4235616 w 4572002"/>
                <a:gd name="connsiteY149" fmla="*/ 5133225 h 6858002"/>
                <a:gd name="connsiteX150" fmla="*/ 4235616 w 4572002"/>
                <a:gd name="connsiteY150" fmla="*/ 5133224 h 6858002"/>
                <a:gd name="connsiteX151" fmla="*/ 4235615 w 4572002"/>
                <a:gd name="connsiteY151" fmla="*/ 5133220 h 6858002"/>
                <a:gd name="connsiteX152" fmla="*/ 4228473 w 4572002"/>
                <a:gd name="connsiteY152" fmla="*/ 5102461 h 6858002"/>
                <a:gd name="connsiteX153" fmla="*/ 4222587 w 4572002"/>
                <a:gd name="connsiteY153" fmla="*/ 5087441 h 6858002"/>
                <a:gd name="connsiteX154" fmla="*/ 4222582 w 4572002"/>
                <a:gd name="connsiteY154" fmla="*/ 5087423 h 6858002"/>
                <a:gd name="connsiteX155" fmla="*/ 4209468 w 4572002"/>
                <a:gd name="connsiteY155" fmla="*/ 5041521 h 6858002"/>
                <a:gd name="connsiteX156" fmla="*/ 4182989 w 4572002"/>
                <a:gd name="connsiteY156" fmla="*/ 4987037 h 6858002"/>
                <a:gd name="connsiteX157" fmla="*/ 4165707 w 4572002"/>
                <a:gd name="connsiteY157" fmla="*/ 4957454 h 6858002"/>
                <a:gd name="connsiteX158" fmla="*/ 4158155 w 4572002"/>
                <a:gd name="connsiteY158" fmla="*/ 4933805 h 6858002"/>
                <a:gd name="connsiteX159" fmla="*/ 4159557 w 4572002"/>
                <a:gd name="connsiteY159" fmla="*/ 4912169 h 6858002"/>
                <a:gd name="connsiteX160" fmla="*/ 4161262 w 4572002"/>
                <a:gd name="connsiteY160" fmla="*/ 4889276 h 6858002"/>
                <a:gd name="connsiteX161" fmla="*/ 4161262 w 4572002"/>
                <a:gd name="connsiteY161" fmla="*/ 4889275 h 6858002"/>
                <a:gd name="connsiteX162" fmla="*/ 4156484 w 4572002"/>
                <a:gd name="connsiteY162" fmla="*/ 4867614 h 6858002"/>
                <a:gd name="connsiteX163" fmla="*/ 4153733 w 4572002"/>
                <a:gd name="connsiteY163" fmla="*/ 4863343 h 6858002"/>
                <a:gd name="connsiteX164" fmla="*/ 4151983 w 4572002"/>
                <a:gd name="connsiteY164" fmla="*/ 4857317 h 6858002"/>
                <a:gd name="connsiteX165" fmla="*/ 4131552 w 4572002"/>
                <a:gd name="connsiteY165" fmla="*/ 4828916 h 6858002"/>
                <a:gd name="connsiteX166" fmla="*/ 4116716 w 4572002"/>
                <a:gd name="connsiteY166" fmla="*/ 4800483 h 6858002"/>
                <a:gd name="connsiteX167" fmla="*/ 4118025 w 4572002"/>
                <a:gd name="connsiteY167" fmla="*/ 4767765 h 6858002"/>
                <a:gd name="connsiteX168" fmla="*/ 4127932 w 4572002"/>
                <a:gd name="connsiteY168" fmla="*/ 4677656 h 6858002"/>
                <a:gd name="connsiteX169" fmla="*/ 4135934 w 4572002"/>
                <a:gd name="connsiteY169" fmla="*/ 4659175 h 6858002"/>
                <a:gd name="connsiteX170" fmla="*/ 4195944 w 4572002"/>
                <a:gd name="connsiteY170" fmla="*/ 4482005 h 6858002"/>
                <a:gd name="connsiteX171" fmla="*/ 4196706 w 4572002"/>
                <a:gd name="connsiteY171" fmla="*/ 4363891 h 6858002"/>
                <a:gd name="connsiteX172" fmla="*/ 4196706 w 4572002"/>
                <a:gd name="connsiteY172" fmla="*/ 4363890 h 6858002"/>
                <a:gd name="connsiteX173" fmla="*/ 4187752 w 4572002"/>
                <a:gd name="connsiteY173" fmla="*/ 4324645 h 6858002"/>
                <a:gd name="connsiteX174" fmla="*/ 4147936 w 4572002"/>
                <a:gd name="connsiteY174" fmla="*/ 4253014 h 6858002"/>
                <a:gd name="connsiteX175" fmla="*/ 4211111 w 4572002"/>
                <a:gd name="connsiteY175" fmla="*/ 2836172 h 6858002"/>
                <a:gd name="connsiteX176" fmla="*/ 4202421 w 4572002"/>
                <a:gd name="connsiteY176" fmla="*/ 2848793 h 6858002"/>
                <a:gd name="connsiteX177" fmla="*/ 4186816 w 4572002"/>
                <a:gd name="connsiteY177" fmla="*/ 2897785 h 6858002"/>
                <a:gd name="connsiteX178" fmla="*/ 4185787 w 4572002"/>
                <a:gd name="connsiteY178" fmla="*/ 2903551 h 6858002"/>
                <a:gd name="connsiteX179" fmla="*/ 4182513 w 4572002"/>
                <a:gd name="connsiteY179" fmla="*/ 2914328 h 6858002"/>
                <a:gd name="connsiteX180" fmla="*/ 4177882 w 4572002"/>
                <a:gd name="connsiteY180" fmla="*/ 2947858 h 6858002"/>
                <a:gd name="connsiteX181" fmla="*/ 4177881 w 4572002"/>
                <a:gd name="connsiteY181" fmla="*/ 2947862 h 6858002"/>
                <a:gd name="connsiteX182" fmla="*/ 4177881 w 4572002"/>
                <a:gd name="connsiteY182" fmla="*/ 2947863 h 6858002"/>
                <a:gd name="connsiteX183" fmla="*/ 4181465 w 4572002"/>
                <a:gd name="connsiteY183" fmla="*/ 2982149 h 6858002"/>
                <a:gd name="connsiteX184" fmla="*/ 4193158 w 4572002"/>
                <a:gd name="connsiteY184" fmla="*/ 3077402 h 6858002"/>
                <a:gd name="connsiteX185" fmla="*/ 4180703 w 4572002"/>
                <a:gd name="connsiteY185" fmla="*/ 3172654 h 6858002"/>
                <a:gd name="connsiteX186" fmla="*/ 4133076 w 4572002"/>
                <a:gd name="connsiteY186" fmla="*/ 3489467 h 6858002"/>
                <a:gd name="connsiteX187" fmla="*/ 4110977 w 4572002"/>
                <a:gd name="connsiteY187" fmla="*/ 3544713 h 6858002"/>
                <a:gd name="connsiteX188" fmla="*/ 4093355 w 4572002"/>
                <a:gd name="connsiteY188" fmla="*/ 3574408 h 6858002"/>
                <a:gd name="connsiteX189" fmla="*/ 4093355 w 4572002"/>
                <a:gd name="connsiteY189" fmla="*/ 3574409 h 6858002"/>
                <a:gd name="connsiteX190" fmla="*/ 4105453 w 4572002"/>
                <a:gd name="connsiteY190" fmla="*/ 3606818 h 6858002"/>
                <a:gd name="connsiteX191" fmla="*/ 4118979 w 4572002"/>
                <a:gd name="connsiteY191" fmla="*/ 3630633 h 6858002"/>
                <a:gd name="connsiteX192" fmla="*/ 4136708 w 4572002"/>
                <a:gd name="connsiteY192" fmla="*/ 3654416 h 6858002"/>
                <a:gd name="connsiteX193" fmla="*/ 4140382 w 4572002"/>
                <a:gd name="connsiteY193" fmla="*/ 3668940 h 6858002"/>
                <a:gd name="connsiteX194" fmla="*/ 4143220 w 4572002"/>
                <a:gd name="connsiteY194" fmla="*/ 3680164 h 6858002"/>
                <a:gd name="connsiteX195" fmla="*/ 4139172 w 4572002"/>
                <a:gd name="connsiteY195" fmla="*/ 3734837 h 6858002"/>
                <a:gd name="connsiteX196" fmla="*/ 4139172 w 4572002"/>
                <a:gd name="connsiteY196" fmla="*/ 3734838 h 6858002"/>
                <a:gd name="connsiteX197" fmla="*/ 4139554 w 4572002"/>
                <a:gd name="connsiteY197" fmla="*/ 3754653 h 6858002"/>
                <a:gd name="connsiteX198" fmla="*/ 4145911 w 4572002"/>
                <a:gd name="connsiteY198" fmla="*/ 3789776 h 6858002"/>
                <a:gd name="connsiteX199" fmla="*/ 4130980 w 4572002"/>
                <a:gd name="connsiteY199" fmla="*/ 3822472 h 6858002"/>
                <a:gd name="connsiteX200" fmla="*/ 4116645 w 4572002"/>
                <a:gd name="connsiteY200" fmla="*/ 3852619 h 6858002"/>
                <a:gd name="connsiteX201" fmla="*/ 4116645 w 4572002"/>
                <a:gd name="connsiteY201" fmla="*/ 3852620 h 6858002"/>
                <a:gd name="connsiteX202" fmla="*/ 4117425 w 4572002"/>
                <a:gd name="connsiteY202" fmla="*/ 3868764 h 6858002"/>
                <a:gd name="connsiteX203" fmla="*/ 4126028 w 4572002"/>
                <a:gd name="connsiteY203" fmla="*/ 3885337 h 6858002"/>
                <a:gd name="connsiteX204" fmla="*/ 4126028 w 4572002"/>
                <a:gd name="connsiteY204" fmla="*/ 3885339 h 6858002"/>
                <a:gd name="connsiteX205" fmla="*/ 4148409 w 4572002"/>
                <a:gd name="connsiteY205" fmla="*/ 3923125 h 6858002"/>
                <a:gd name="connsiteX206" fmla="*/ 4157913 w 4572002"/>
                <a:gd name="connsiteY206" fmla="*/ 3962160 h 6858002"/>
                <a:gd name="connsiteX207" fmla="*/ 4142221 w 4572002"/>
                <a:gd name="connsiteY207" fmla="*/ 4043838 h 6858002"/>
                <a:gd name="connsiteX208" fmla="*/ 4142220 w 4572002"/>
                <a:gd name="connsiteY208" fmla="*/ 4043839 h 6858002"/>
                <a:gd name="connsiteX209" fmla="*/ 4127099 w 4572002"/>
                <a:gd name="connsiteY209" fmla="*/ 4103825 h 6858002"/>
                <a:gd name="connsiteX210" fmla="*/ 4127099 w 4572002"/>
                <a:gd name="connsiteY210" fmla="*/ 4103826 h 6858002"/>
                <a:gd name="connsiteX211" fmla="*/ 4129066 w 4572002"/>
                <a:gd name="connsiteY211" fmla="*/ 4134256 h 6858002"/>
                <a:gd name="connsiteX212" fmla="*/ 4138410 w 4572002"/>
                <a:gd name="connsiteY212" fmla="*/ 4165382 h 6858002"/>
                <a:gd name="connsiteX213" fmla="*/ 4138410 w 4572002"/>
                <a:gd name="connsiteY213" fmla="*/ 4165384 h 6858002"/>
                <a:gd name="connsiteX214" fmla="*/ 4142315 w 4572002"/>
                <a:gd name="connsiteY214" fmla="*/ 4192388 h 6858002"/>
                <a:gd name="connsiteX215" fmla="*/ 4142315 w 4572002"/>
                <a:gd name="connsiteY215" fmla="*/ 4192387 h 6858002"/>
                <a:gd name="connsiteX216" fmla="*/ 4138410 w 4572002"/>
                <a:gd name="connsiteY216" fmla="*/ 4165383 h 6858002"/>
                <a:gd name="connsiteX217" fmla="*/ 4138410 w 4572002"/>
                <a:gd name="connsiteY217" fmla="*/ 4165382 h 6858002"/>
                <a:gd name="connsiteX218" fmla="*/ 4127099 w 4572002"/>
                <a:gd name="connsiteY218" fmla="*/ 4103826 h 6858002"/>
                <a:gd name="connsiteX219" fmla="*/ 4142220 w 4572002"/>
                <a:gd name="connsiteY219" fmla="*/ 4043840 h 6858002"/>
                <a:gd name="connsiteX220" fmla="*/ 4142221 w 4572002"/>
                <a:gd name="connsiteY220" fmla="*/ 4043838 h 6858002"/>
                <a:gd name="connsiteX221" fmla="*/ 4155523 w 4572002"/>
                <a:gd name="connsiteY221" fmla="*/ 4002410 h 6858002"/>
                <a:gd name="connsiteX222" fmla="*/ 4157913 w 4572002"/>
                <a:gd name="connsiteY222" fmla="*/ 3962160 h 6858002"/>
                <a:gd name="connsiteX223" fmla="*/ 4157913 w 4572002"/>
                <a:gd name="connsiteY223" fmla="*/ 3962159 h 6858002"/>
                <a:gd name="connsiteX224" fmla="*/ 4126028 w 4572002"/>
                <a:gd name="connsiteY224" fmla="*/ 3885338 h 6858002"/>
                <a:gd name="connsiteX225" fmla="*/ 4126028 w 4572002"/>
                <a:gd name="connsiteY225" fmla="*/ 3885337 h 6858002"/>
                <a:gd name="connsiteX226" fmla="*/ 4116645 w 4572002"/>
                <a:gd name="connsiteY226" fmla="*/ 3852620 h 6858002"/>
                <a:gd name="connsiteX227" fmla="*/ 4130980 w 4572002"/>
                <a:gd name="connsiteY227" fmla="*/ 3822473 h 6858002"/>
                <a:gd name="connsiteX228" fmla="*/ 4145911 w 4572002"/>
                <a:gd name="connsiteY228" fmla="*/ 3789777 h 6858002"/>
                <a:gd name="connsiteX229" fmla="*/ 4145911 w 4572002"/>
                <a:gd name="connsiteY229" fmla="*/ 3789776 h 6858002"/>
                <a:gd name="connsiteX230" fmla="*/ 4139554 w 4572002"/>
                <a:gd name="connsiteY230" fmla="*/ 3754652 h 6858002"/>
                <a:gd name="connsiteX231" fmla="*/ 4139172 w 4572002"/>
                <a:gd name="connsiteY231" fmla="*/ 3734838 h 6858002"/>
                <a:gd name="connsiteX232" fmla="*/ 4143220 w 4572002"/>
                <a:gd name="connsiteY232" fmla="*/ 3680164 h 6858002"/>
                <a:gd name="connsiteX233" fmla="*/ 4143220 w 4572002"/>
                <a:gd name="connsiteY233" fmla="*/ 3680163 h 6858002"/>
                <a:gd name="connsiteX234" fmla="*/ 4140382 w 4572002"/>
                <a:gd name="connsiteY234" fmla="*/ 3668940 h 6858002"/>
                <a:gd name="connsiteX235" fmla="*/ 4136708 w 4572002"/>
                <a:gd name="connsiteY235" fmla="*/ 3654416 h 6858002"/>
                <a:gd name="connsiteX236" fmla="*/ 4136708 w 4572002"/>
                <a:gd name="connsiteY236" fmla="*/ 3654416 h 6858002"/>
                <a:gd name="connsiteX237" fmla="*/ 4136708 w 4572002"/>
                <a:gd name="connsiteY237" fmla="*/ 3654415 h 6858002"/>
                <a:gd name="connsiteX238" fmla="*/ 4118979 w 4572002"/>
                <a:gd name="connsiteY238" fmla="*/ 3630632 h 6858002"/>
                <a:gd name="connsiteX239" fmla="*/ 4105453 w 4572002"/>
                <a:gd name="connsiteY239" fmla="*/ 3606817 h 6858002"/>
                <a:gd name="connsiteX240" fmla="*/ 4095707 w 4572002"/>
                <a:gd name="connsiteY240" fmla="*/ 3587174 h 6858002"/>
                <a:gd name="connsiteX241" fmla="*/ 4093355 w 4572002"/>
                <a:gd name="connsiteY241" fmla="*/ 3574408 h 6858002"/>
                <a:gd name="connsiteX242" fmla="*/ 4098434 w 4572002"/>
                <a:gd name="connsiteY242" fmla="*/ 3562321 h 6858002"/>
                <a:gd name="connsiteX243" fmla="*/ 4110977 w 4572002"/>
                <a:gd name="connsiteY243" fmla="*/ 3544714 h 6858002"/>
                <a:gd name="connsiteX244" fmla="*/ 4133076 w 4572002"/>
                <a:gd name="connsiteY244" fmla="*/ 3489468 h 6858002"/>
                <a:gd name="connsiteX245" fmla="*/ 4180703 w 4572002"/>
                <a:gd name="connsiteY245" fmla="*/ 3172655 h 6858002"/>
                <a:gd name="connsiteX246" fmla="*/ 4193158 w 4572002"/>
                <a:gd name="connsiteY246" fmla="*/ 3077402 h 6858002"/>
                <a:gd name="connsiteX247" fmla="*/ 4193158 w 4572002"/>
                <a:gd name="connsiteY247" fmla="*/ 3077401 h 6858002"/>
                <a:gd name="connsiteX248" fmla="*/ 4181465 w 4572002"/>
                <a:gd name="connsiteY248" fmla="*/ 2982148 h 6858002"/>
                <a:gd name="connsiteX249" fmla="*/ 4177881 w 4572002"/>
                <a:gd name="connsiteY249" fmla="*/ 2947863 h 6858002"/>
                <a:gd name="connsiteX250" fmla="*/ 4177882 w 4572002"/>
                <a:gd name="connsiteY250" fmla="*/ 2947858 h 6858002"/>
                <a:gd name="connsiteX251" fmla="*/ 4185787 w 4572002"/>
                <a:gd name="connsiteY251" fmla="*/ 2903551 h 6858002"/>
                <a:gd name="connsiteX252" fmla="*/ 4202421 w 4572002"/>
                <a:gd name="connsiteY252" fmla="*/ 2848794 h 6858002"/>
                <a:gd name="connsiteX253" fmla="*/ 4211111 w 4572002"/>
                <a:gd name="connsiteY253" fmla="*/ 2836173 h 6858002"/>
                <a:gd name="connsiteX254" fmla="*/ 3726625 w 4572002"/>
                <a:gd name="connsiteY254" fmla="*/ 1508458 h 6858002"/>
                <a:gd name="connsiteX255" fmla="*/ 3698531 w 4572002"/>
                <a:gd name="connsiteY255" fmla="*/ 1596214 h 6858002"/>
                <a:gd name="connsiteX256" fmla="*/ 3700436 w 4572002"/>
                <a:gd name="connsiteY256" fmla="*/ 1624981 h 6858002"/>
                <a:gd name="connsiteX257" fmla="*/ 3757017 w 4572002"/>
                <a:gd name="connsiteY257" fmla="*/ 1697754 h 6858002"/>
                <a:gd name="connsiteX258" fmla="*/ 3779686 w 4572002"/>
                <a:gd name="connsiteY258" fmla="*/ 1733189 h 6858002"/>
                <a:gd name="connsiteX259" fmla="*/ 3821407 w 4572002"/>
                <a:gd name="connsiteY259" fmla="*/ 1833776 h 6858002"/>
                <a:gd name="connsiteX260" fmla="*/ 3829028 w 4572002"/>
                <a:gd name="connsiteY260" fmla="*/ 1842159 h 6858002"/>
                <a:gd name="connsiteX261" fmla="*/ 3919519 w 4572002"/>
                <a:gd name="connsiteY261" fmla="*/ 1916455 h 6858002"/>
                <a:gd name="connsiteX262" fmla="*/ 3934949 w 4572002"/>
                <a:gd name="connsiteY262" fmla="*/ 1933220 h 6858002"/>
                <a:gd name="connsiteX263" fmla="*/ 3958954 w 4572002"/>
                <a:gd name="connsiteY263" fmla="*/ 1953414 h 6858002"/>
                <a:gd name="connsiteX264" fmla="*/ 4005437 w 4572002"/>
                <a:gd name="connsiteY264" fmla="*/ 2016470 h 6858002"/>
                <a:gd name="connsiteX265" fmla="*/ 4020296 w 4572002"/>
                <a:gd name="connsiteY265" fmla="*/ 2094579 h 6858002"/>
                <a:gd name="connsiteX266" fmla="*/ 4042967 w 4572002"/>
                <a:gd name="connsiteY266" fmla="*/ 2188880 h 6858002"/>
                <a:gd name="connsiteX267" fmla="*/ 4058207 w 4572002"/>
                <a:gd name="connsiteY267" fmla="*/ 2228315 h 6858002"/>
                <a:gd name="connsiteX268" fmla="*/ 4087164 w 4572002"/>
                <a:gd name="connsiteY268" fmla="*/ 2334045 h 6858002"/>
                <a:gd name="connsiteX269" fmla="*/ 4111549 w 4572002"/>
                <a:gd name="connsiteY269" fmla="*/ 2409486 h 6858002"/>
                <a:gd name="connsiteX270" fmla="*/ 4128650 w 4572002"/>
                <a:gd name="connsiteY270" fmla="*/ 2435913 h 6858002"/>
                <a:gd name="connsiteX271" fmla="*/ 4134481 w 4572002"/>
                <a:gd name="connsiteY271" fmla="*/ 2463018 h 6858002"/>
                <a:gd name="connsiteX272" fmla="*/ 4125839 w 4572002"/>
                <a:gd name="connsiteY272" fmla="*/ 2518262 h 6858002"/>
                <a:gd name="connsiteX273" fmla="*/ 4125838 w 4572002"/>
                <a:gd name="connsiteY273" fmla="*/ 2518264 h 6858002"/>
                <a:gd name="connsiteX274" fmla="*/ 4122194 w 4572002"/>
                <a:gd name="connsiteY274" fmla="*/ 2545006 h 6858002"/>
                <a:gd name="connsiteX275" fmla="*/ 4122194 w 4572002"/>
                <a:gd name="connsiteY275" fmla="*/ 2545007 h 6858002"/>
                <a:gd name="connsiteX276" fmla="*/ 4126408 w 4572002"/>
                <a:gd name="connsiteY276" fmla="*/ 2571035 h 6858002"/>
                <a:gd name="connsiteX277" fmla="*/ 4199563 w 4572002"/>
                <a:gd name="connsiteY277" fmla="*/ 2668002 h 6858002"/>
                <a:gd name="connsiteX278" fmla="*/ 4247953 w 4572002"/>
                <a:gd name="connsiteY278" fmla="*/ 2745349 h 6858002"/>
                <a:gd name="connsiteX279" fmla="*/ 4247954 w 4572002"/>
                <a:gd name="connsiteY279" fmla="*/ 2745352 h 6858002"/>
                <a:gd name="connsiteX280" fmla="*/ 4253873 w 4572002"/>
                <a:gd name="connsiteY280" fmla="*/ 2778006 h 6858002"/>
                <a:gd name="connsiteX281" fmla="*/ 4253453 w 4572002"/>
                <a:gd name="connsiteY281" fmla="*/ 2785440 h 6858002"/>
                <a:gd name="connsiteX282" fmla="*/ 4243374 w 4572002"/>
                <a:gd name="connsiteY282" fmla="*/ 2811780 h 6858002"/>
                <a:gd name="connsiteX283" fmla="*/ 4243371 w 4572002"/>
                <a:gd name="connsiteY283" fmla="*/ 2811787 h 6858002"/>
                <a:gd name="connsiteX284" fmla="*/ 4243372 w 4572002"/>
                <a:gd name="connsiteY284" fmla="*/ 2811787 h 6858002"/>
                <a:gd name="connsiteX285" fmla="*/ 4243374 w 4572002"/>
                <a:gd name="connsiteY285" fmla="*/ 2811780 h 6858002"/>
                <a:gd name="connsiteX286" fmla="*/ 4253025 w 4572002"/>
                <a:gd name="connsiteY286" fmla="*/ 2793023 h 6858002"/>
                <a:gd name="connsiteX287" fmla="*/ 4253453 w 4572002"/>
                <a:gd name="connsiteY287" fmla="*/ 2785440 h 6858002"/>
                <a:gd name="connsiteX288" fmla="*/ 4254654 w 4572002"/>
                <a:gd name="connsiteY288" fmla="*/ 2782305 h 6858002"/>
                <a:gd name="connsiteX289" fmla="*/ 4253873 w 4572002"/>
                <a:gd name="connsiteY289" fmla="*/ 2778006 h 6858002"/>
                <a:gd name="connsiteX290" fmla="*/ 4254284 w 4572002"/>
                <a:gd name="connsiteY290" fmla="*/ 2770758 h 6858002"/>
                <a:gd name="connsiteX291" fmla="*/ 4247954 w 4572002"/>
                <a:gd name="connsiteY291" fmla="*/ 2745352 h 6858002"/>
                <a:gd name="connsiteX292" fmla="*/ 4247953 w 4572002"/>
                <a:gd name="connsiteY292" fmla="*/ 2745348 h 6858002"/>
                <a:gd name="connsiteX293" fmla="*/ 4199563 w 4572002"/>
                <a:gd name="connsiteY293" fmla="*/ 2668001 h 6858002"/>
                <a:gd name="connsiteX294" fmla="*/ 4126408 w 4572002"/>
                <a:gd name="connsiteY294" fmla="*/ 2571034 h 6858002"/>
                <a:gd name="connsiteX295" fmla="*/ 4122194 w 4572002"/>
                <a:gd name="connsiteY295" fmla="*/ 2545007 h 6858002"/>
                <a:gd name="connsiteX296" fmla="*/ 4125838 w 4572002"/>
                <a:gd name="connsiteY296" fmla="*/ 2518265 h 6858002"/>
                <a:gd name="connsiteX297" fmla="*/ 4125839 w 4572002"/>
                <a:gd name="connsiteY297" fmla="*/ 2518262 h 6858002"/>
                <a:gd name="connsiteX298" fmla="*/ 4132419 w 4572002"/>
                <a:gd name="connsiteY298" fmla="*/ 2490551 h 6858002"/>
                <a:gd name="connsiteX299" fmla="*/ 4134481 w 4572002"/>
                <a:gd name="connsiteY299" fmla="*/ 2463018 h 6858002"/>
                <a:gd name="connsiteX300" fmla="*/ 4134481 w 4572002"/>
                <a:gd name="connsiteY300" fmla="*/ 2463017 h 6858002"/>
                <a:gd name="connsiteX301" fmla="*/ 4111549 w 4572002"/>
                <a:gd name="connsiteY301" fmla="*/ 2409485 h 6858002"/>
                <a:gd name="connsiteX302" fmla="*/ 4087164 w 4572002"/>
                <a:gd name="connsiteY302" fmla="*/ 2334044 h 6858002"/>
                <a:gd name="connsiteX303" fmla="*/ 4058207 w 4572002"/>
                <a:gd name="connsiteY303" fmla="*/ 2228314 h 6858002"/>
                <a:gd name="connsiteX304" fmla="*/ 4042967 w 4572002"/>
                <a:gd name="connsiteY304" fmla="*/ 2188879 h 6858002"/>
                <a:gd name="connsiteX305" fmla="*/ 4020296 w 4572002"/>
                <a:gd name="connsiteY305" fmla="*/ 2094578 h 6858002"/>
                <a:gd name="connsiteX306" fmla="*/ 4005437 w 4572002"/>
                <a:gd name="connsiteY306" fmla="*/ 2016469 h 6858002"/>
                <a:gd name="connsiteX307" fmla="*/ 3958954 w 4572002"/>
                <a:gd name="connsiteY307" fmla="*/ 1953413 h 6858002"/>
                <a:gd name="connsiteX308" fmla="*/ 3934949 w 4572002"/>
                <a:gd name="connsiteY308" fmla="*/ 1933219 h 6858002"/>
                <a:gd name="connsiteX309" fmla="*/ 3919519 w 4572002"/>
                <a:gd name="connsiteY309" fmla="*/ 1916454 h 6858002"/>
                <a:gd name="connsiteX310" fmla="*/ 3829028 w 4572002"/>
                <a:gd name="connsiteY310" fmla="*/ 1842158 h 6858002"/>
                <a:gd name="connsiteX311" fmla="*/ 3821407 w 4572002"/>
                <a:gd name="connsiteY311" fmla="*/ 1833775 h 6858002"/>
                <a:gd name="connsiteX312" fmla="*/ 3779686 w 4572002"/>
                <a:gd name="connsiteY312" fmla="*/ 1733188 h 6858002"/>
                <a:gd name="connsiteX313" fmla="*/ 3757018 w 4572002"/>
                <a:gd name="connsiteY313" fmla="*/ 1697753 h 6858002"/>
                <a:gd name="connsiteX314" fmla="*/ 3700436 w 4572002"/>
                <a:gd name="connsiteY314" fmla="*/ 1624980 h 6858002"/>
                <a:gd name="connsiteX315" fmla="*/ 3698532 w 4572002"/>
                <a:gd name="connsiteY315" fmla="*/ 1596213 h 6858002"/>
                <a:gd name="connsiteX316" fmla="*/ 3745230 w 4572002"/>
                <a:gd name="connsiteY316" fmla="*/ 1459073 h 6858002"/>
                <a:gd name="connsiteX317" fmla="*/ 3745229 w 4572002"/>
                <a:gd name="connsiteY317" fmla="*/ 1459074 h 6858002"/>
                <a:gd name="connsiteX318" fmla="*/ 3736012 w 4572002"/>
                <a:gd name="connsiteY318" fmla="*/ 1481572 h 6858002"/>
                <a:gd name="connsiteX319" fmla="*/ 3764423 w 4572002"/>
                <a:gd name="connsiteY319" fmla="*/ 1268758 h 6858002"/>
                <a:gd name="connsiteX320" fmla="*/ 3769590 w 4572002"/>
                <a:gd name="connsiteY320" fmla="*/ 1286070 h 6858002"/>
                <a:gd name="connsiteX321" fmla="*/ 3791927 w 4572002"/>
                <a:gd name="connsiteY321" fmla="*/ 1350628 h 6858002"/>
                <a:gd name="connsiteX322" fmla="*/ 3786333 w 4572002"/>
                <a:gd name="connsiteY322" fmla="*/ 1413840 h 6858002"/>
                <a:gd name="connsiteX323" fmla="*/ 3791928 w 4572002"/>
                <a:gd name="connsiteY323" fmla="*/ 1350627 h 6858002"/>
                <a:gd name="connsiteX324" fmla="*/ 3769590 w 4572002"/>
                <a:gd name="connsiteY324" fmla="*/ 1286069 h 6858002"/>
                <a:gd name="connsiteX325" fmla="*/ 3706152 w 4572002"/>
                <a:gd name="connsiteY325" fmla="*/ 773035 h 6858002"/>
                <a:gd name="connsiteX326" fmla="*/ 3706152 w 4572002"/>
                <a:gd name="connsiteY326" fmla="*/ 773036 h 6858002"/>
                <a:gd name="connsiteX327" fmla="*/ 3714152 w 4572002"/>
                <a:gd name="connsiteY327" fmla="*/ 854380 h 6858002"/>
                <a:gd name="connsiteX328" fmla="*/ 3745205 w 4572002"/>
                <a:gd name="connsiteY328" fmla="*/ 915344 h 6858002"/>
                <a:gd name="connsiteX329" fmla="*/ 3755683 w 4572002"/>
                <a:gd name="connsiteY329" fmla="*/ 927156 h 6858002"/>
                <a:gd name="connsiteX330" fmla="*/ 3752063 w 4572002"/>
                <a:gd name="connsiteY330" fmla="*/ 1097088 h 6858002"/>
                <a:gd name="connsiteX331" fmla="*/ 3747681 w 4572002"/>
                <a:gd name="connsiteY331" fmla="*/ 1123186 h 6858002"/>
                <a:gd name="connsiteX332" fmla="*/ 3772400 w 4572002"/>
                <a:gd name="connsiteY332" fmla="*/ 1184029 h 6858002"/>
                <a:gd name="connsiteX333" fmla="*/ 3747682 w 4572002"/>
                <a:gd name="connsiteY333" fmla="*/ 1123185 h 6858002"/>
                <a:gd name="connsiteX334" fmla="*/ 3752064 w 4572002"/>
                <a:gd name="connsiteY334" fmla="*/ 1097087 h 6858002"/>
                <a:gd name="connsiteX335" fmla="*/ 3755684 w 4572002"/>
                <a:gd name="connsiteY335" fmla="*/ 927155 h 6858002"/>
                <a:gd name="connsiteX336" fmla="*/ 3745206 w 4572002"/>
                <a:gd name="connsiteY336" fmla="*/ 915343 h 6858002"/>
                <a:gd name="connsiteX337" fmla="*/ 3714152 w 4572002"/>
                <a:gd name="connsiteY337" fmla="*/ 854379 h 6858002"/>
                <a:gd name="connsiteX338" fmla="*/ 3761553 w 4572002"/>
                <a:gd name="connsiteY338" fmla="*/ 517851 h 6858002"/>
                <a:gd name="connsiteX339" fmla="*/ 3752635 w 4572002"/>
                <a:gd name="connsiteY339" fmla="*/ 556048 h 6858002"/>
                <a:gd name="connsiteX340" fmla="*/ 3746157 w 4572002"/>
                <a:gd name="connsiteY340" fmla="*/ 580051 h 6858002"/>
                <a:gd name="connsiteX341" fmla="*/ 3742776 w 4572002"/>
                <a:gd name="connsiteY341" fmla="*/ 642538 h 6858002"/>
                <a:gd name="connsiteX342" fmla="*/ 3730253 w 4572002"/>
                <a:gd name="connsiteY342" fmla="*/ 694928 h 6858002"/>
                <a:gd name="connsiteX343" fmla="*/ 3742777 w 4572002"/>
                <a:gd name="connsiteY343" fmla="*/ 642537 h 6858002"/>
                <a:gd name="connsiteX344" fmla="*/ 3746158 w 4572002"/>
                <a:gd name="connsiteY344" fmla="*/ 580050 h 6858002"/>
                <a:gd name="connsiteX345" fmla="*/ 3752636 w 4572002"/>
                <a:gd name="connsiteY345" fmla="*/ 556047 h 6858002"/>
                <a:gd name="connsiteX346" fmla="*/ 3774848 w 4572002"/>
                <a:gd name="connsiteY346" fmla="*/ 298169 h 6858002"/>
                <a:gd name="connsiteX347" fmla="*/ 3760065 w 4572002"/>
                <a:gd name="connsiteY347" fmla="*/ 313534 h 6858002"/>
                <a:gd name="connsiteX348" fmla="*/ 3759493 w 4572002"/>
                <a:gd name="connsiteY348" fmla="*/ 338871 h 6858002"/>
                <a:gd name="connsiteX349" fmla="*/ 3759500 w 4572002"/>
                <a:gd name="connsiteY349" fmla="*/ 338900 h 6858002"/>
                <a:gd name="connsiteX350" fmla="*/ 3769400 w 4572002"/>
                <a:gd name="connsiteY350" fmla="*/ 395640 h 6858002"/>
                <a:gd name="connsiteX351" fmla="*/ 3765590 w 4572002"/>
                <a:gd name="connsiteY351" fmla="*/ 367328 h 6858002"/>
                <a:gd name="connsiteX352" fmla="*/ 3759500 w 4572002"/>
                <a:gd name="connsiteY352" fmla="*/ 338900 h 6858002"/>
                <a:gd name="connsiteX353" fmla="*/ 3759494 w 4572002"/>
                <a:gd name="connsiteY353" fmla="*/ 338870 h 6858002"/>
                <a:gd name="connsiteX354" fmla="*/ 3760066 w 4572002"/>
                <a:gd name="connsiteY354" fmla="*/ 313533 h 6858002"/>
                <a:gd name="connsiteX355" fmla="*/ 3782393 w 4572002"/>
                <a:gd name="connsiteY355" fmla="*/ 281568 h 6858002"/>
                <a:gd name="connsiteX356" fmla="*/ 3777498 w 4572002"/>
                <a:gd name="connsiteY356" fmla="*/ 295415 h 6858002"/>
                <a:gd name="connsiteX357" fmla="*/ 3777499 w 4572002"/>
                <a:gd name="connsiteY357" fmla="*/ 295415 h 6858002"/>
                <a:gd name="connsiteX358" fmla="*/ 3769073 w 4572002"/>
                <a:gd name="connsiteY358" fmla="*/ 24486 h 6858002"/>
                <a:gd name="connsiteX359" fmla="*/ 3766810 w 4572002"/>
                <a:gd name="connsiteY359" fmla="*/ 74129 h 6858002"/>
                <a:gd name="connsiteX360" fmla="*/ 3772734 w 4572002"/>
                <a:gd name="connsiteY360" fmla="*/ 125861 h 6858002"/>
                <a:gd name="connsiteX361" fmla="*/ 3777129 w 4572002"/>
                <a:gd name="connsiteY361" fmla="*/ 153387 h 6858002"/>
                <a:gd name="connsiteX362" fmla="*/ 3785402 w 4572002"/>
                <a:gd name="connsiteY362" fmla="*/ 228944 h 6858002"/>
                <a:gd name="connsiteX363" fmla="*/ 3780943 w 4572002"/>
                <a:gd name="connsiteY363" fmla="*/ 177271 h 6858002"/>
                <a:gd name="connsiteX364" fmla="*/ 3777129 w 4572002"/>
                <a:gd name="connsiteY364" fmla="*/ 153387 h 6858002"/>
                <a:gd name="connsiteX365" fmla="*/ 3776930 w 4572002"/>
                <a:gd name="connsiteY365" fmla="*/ 151569 h 6858002"/>
                <a:gd name="connsiteX366" fmla="*/ 3766811 w 4572002"/>
                <a:gd name="connsiteY366" fmla="*/ 74129 h 6858002"/>
                <a:gd name="connsiteX367" fmla="*/ 3766492 w 4572002"/>
                <a:gd name="connsiteY367" fmla="*/ 0 h 6858002"/>
                <a:gd name="connsiteX368" fmla="*/ 4230600 w 4572002"/>
                <a:gd name="connsiteY368" fmla="*/ 0 h 6858002"/>
                <a:gd name="connsiteX369" fmla="*/ 4229473 w 4572002"/>
                <a:gd name="connsiteY369" fmla="*/ 2817 h 6858002"/>
                <a:gd name="connsiteX370" fmla="*/ 4215375 w 4572002"/>
                <a:gd name="connsiteY370" fmla="*/ 63587 h 6858002"/>
                <a:gd name="connsiteX371" fmla="*/ 4201468 w 4572002"/>
                <a:gd name="connsiteY371" fmla="*/ 176939 h 6858002"/>
                <a:gd name="connsiteX372" fmla="*/ 4193466 w 4572002"/>
                <a:gd name="connsiteY372" fmla="*/ 200182 h 6858002"/>
                <a:gd name="connsiteX373" fmla="*/ 4155554 w 4572002"/>
                <a:gd name="connsiteY373" fmla="*/ 340774 h 6858002"/>
                <a:gd name="connsiteX374" fmla="*/ 4156319 w 4572002"/>
                <a:gd name="connsiteY374" fmla="*/ 453364 h 6858002"/>
                <a:gd name="connsiteX375" fmla="*/ 4158033 w 4572002"/>
                <a:gd name="connsiteY375" fmla="*/ 462126 h 6858002"/>
                <a:gd name="connsiteX376" fmla="*/ 4170605 w 4572002"/>
                <a:gd name="connsiteY376" fmla="*/ 505182 h 6858002"/>
                <a:gd name="connsiteX377" fmla="*/ 4167177 w 4572002"/>
                <a:gd name="connsiteY377" fmla="*/ 571860 h 6858002"/>
                <a:gd name="connsiteX378" fmla="*/ 4149840 w 4572002"/>
                <a:gd name="connsiteY378" fmla="*/ 617772 h 6858002"/>
                <a:gd name="connsiteX379" fmla="*/ 4149078 w 4572002"/>
                <a:gd name="connsiteY379" fmla="*/ 674923 h 6858002"/>
                <a:gd name="connsiteX380" fmla="*/ 4159937 w 4572002"/>
                <a:gd name="connsiteY380" fmla="*/ 740268 h 6858002"/>
                <a:gd name="connsiteX381" fmla="*/ 4162223 w 4572002"/>
                <a:gd name="connsiteY381" fmla="*/ 769605 h 6858002"/>
                <a:gd name="connsiteX382" fmla="*/ 4184703 w 4572002"/>
                <a:gd name="connsiteY382" fmla="*/ 850189 h 6858002"/>
                <a:gd name="connsiteX383" fmla="*/ 4179179 w 4572002"/>
                <a:gd name="connsiteY383" fmla="*/ 898198 h 6858002"/>
                <a:gd name="connsiteX384" fmla="*/ 4164319 w 4572002"/>
                <a:gd name="connsiteY384" fmla="*/ 945444 h 6858002"/>
                <a:gd name="connsiteX385" fmla="*/ 4150030 w 4572002"/>
                <a:gd name="connsiteY385" fmla="*/ 975733 h 6858002"/>
                <a:gd name="connsiteX386" fmla="*/ 4139934 w 4572002"/>
                <a:gd name="connsiteY386" fmla="*/ 1036887 h 6858002"/>
                <a:gd name="connsiteX387" fmla="*/ 4141458 w 4572002"/>
                <a:gd name="connsiteY387" fmla="*/ 1048125 h 6858002"/>
                <a:gd name="connsiteX388" fmla="*/ 4154032 w 4572002"/>
                <a:gd name="connsiteY388" fmla="*/ 1230633 h 6858002"/>
                <a:gd name="connsiteX389" fmla="*/ 4174225 w 4572002"/>
                <a:gd name="connsiteY389" fmla="*/ 1303024 h 6858002"/>
                <a:gd name="connsiteX390" fmla="*/ 4176701 w 4572002"/>
                <a:gd name="connsiteY390" fmla="*/ 1318456 h 6858002"/>
                <a:gd name="connsiteX391" fmla="*/ 4199372 w 4572002"/>
                <a:gd name="connsiteY391" fmla="*/ 1472575 h 6858002"/>
                <a:gd name="connsiteX392" fmla="*/ 4200325 w 4572002"/>
                <a:gd name="connsiteY392" fmla="*/ 1489720 h 6858002"/>
                <a:gd name="connsiteX393" fmla="*/ 4196324 w 4572002"/>
                <a:gd name="connsiteY393" fmla="*/ 1537537 h 6858002"/>
                <a:gd name="connsiteX394" fmla="*/ 4237474 w 4572002"/>
                <a:gd name="connsiteY394" fmla="*/ 1650317 h 6858002"/>
                <a:gd name="connsiteX395" fmla="*/ 4251572 w 4572002"/>
                <a:gd name="connsiteY395" fmla="*/ 1763287 h 6858002"/>
                <a:gd name="connsiteX396" fmla="*/ 4251380 w 4572002"/>
                <a:gd name="connsiteY396" fmla="*/ 1825393 h 6858002"/>
                <a:gd name="connsiteX397" fmla="*/ 4261478 w 4572002"/>
                <a:gd name="connsiteY397" fmla="*/ 1869780 h 6858002"/>
                <a:gd name="connsiteX398" fmla="*/ 4292149 w 4572002"/>
                <a:gd name="connsiteY398" fmla="*/ 1978940 h 6858002"/>
                <a:gd name="connsiteX399" fmla="*/ 4296911 w 4572002"/>
                <a:gd name="connsiteY399" fmla="*/ 2030378 h 6858002"/>
                <a:gd name="connsiteX400" fmla="*/ 4307201 w 4572002"/>
                <a:gd name="connsiteY400" fmla="*/ 2085054 h 6858002"/>
                <a:gd name="connsiteX401" fmla="*/ 4353302 w 4572002"/>
                <a:gd name="connsiteY401" fmla="*/ 2220312 h 6858002"/>
                <a:gd name="connsiteX402" fmla="*/ 4350636 w 4572002"/>
                <a:gd name="connsiteY402" fmla="*/ 2330806 h 6858002"/>
                <a:gd name="connsiteX403" fmla="*/ 4351206 w 4572002"/>
                <a:gd name="connsiteY403" fmla="*/ 2401292 h 6858002"/>
                <a:gd name="connsiteX404" fmla="*/ 4366446 w 4572002"/>
                <a:gd name="connsiteY404" fmla="*/ 2485307 h 6858002"/>
                <a:gd name="connsiteX405" fmla="*/ 4388736 w 4572002"/>
                <a:gd name="connsiteY405" fmla="*/ 2554079 h 6858002"/>
                <a:gd name="connsiteX406" fmla="*/ 4406453 w 4572002"/>
                <a:gd name="connsiteY406" fmla="*/ 2649143 h 6858002"/>
                <a:gd name="connsiteX407" fmla="*/ 4440554 w 4572002"/>
                <a:gd name="connsiteY407" fmla="*/ 2743826 h 6858002"/>
                <a:gd name="connsiteX408" fmla="*/ 4466653 w 4572002"/>
                <a:gd name="connsiteY408" fmla="*/ 2809930 h 6858002"/>
                <a:gd name="connsiteX409" fmla="*/ 4489705 w 4572002"/>
                <a:gd name="connsiteY409" fmla="*/ 2901943 h 6858002"/>
                <a:gd name="connsiteX410" fmla="*/ 4505897 w 4572002"/>
                <a:gd name="connsiteY410" fmla="*/ 3042728 h 6858002"/>
                <a:gd name="connsiteX411" fmla="*/ 4507613 w 4572002"/>
                <a:gd name="connsiteY411" fmla="*/ 3107500 h 6858002"/>
                <a:gd name="connsiteX412" fmla="*/ 4545521 w 4572002"/>
                <a:gd name="connsiteY412" fmla="*/ 3209993 h 6858002"/>
                <a:gd name="connsiteX413" fmla="*/ 4563811 w 4572002"/>
                <a:gd name="connsiteY413" fmla="*/ 3253809 h 6858002"/>
                <a:gd name="connsiteX414" fmla="*/ 4548570 w 4572002"/>
                <a:gd name="connsiteY414" fmla="*/ 3293244 h 6858002"/>
                <a:gd name="connsiteX415" fmla="*/ 4531043 w 4572002"/>
                <a:gd name="connsiteY415" fmla="*/ 3318771 h 6858002"/>
                <a:gd name="connsiteX416" fmla="*/ 4545904 w 4572002"/>
                <a:gd name="connsiteY416" fmla="*/ 3399546 h 6858002"/>
                <a:gd name="connsiteX417" fmla="*/ 4561524 w 4572002"/>
                <a:gd name="connsiteY417" fmla="*/ 3485275 h 6858002"/>
                <a:gd name="connsiteX418" fmla="*/ 4572002 w 4572002"/>
                <a:gd name="connsiteY418" fmla="*/ 3546617 h 6858002"/>
                <a:gd name="connsiteX419" fmla="*/ 4563620 w 4572002"/>
                <a:gd name="connsiteY419" fmla="*/ 3623201 h 6858002"/>
                <a:gd name="connsiteX420" fmla="*/ 4560192 w 4572002"/>
                <a:gd name="connsiteY420" fmla="*/ 3683591 h 6858002"/>
                <a:gd name="connsiteX421" fmla="*/ 4550476 w 4572002"/>
                <a:gd name="connsiteY421" fmla="*/ 3732361 h 6858002"/>
                <a:gd name="connsiteX422" fmla="*/ 4544759 w 4572002"/>
                <a:gd name="connsiteY422" fmla="*/ 3749506 h 6858002"/>
                <a:gd name="connsiteX423" fmla="*/ 4500182 w 4572002"/>
                <a:gd name="connsiteY423" fmla="*/ 3885338 h 6858002"/>
                <a:gd name="connsiteX424" fmla="*/ 4464557 w 4572002"/>
                <a:gd name="connsiteY424" fmla="*/ 4030503 h 6858002"/>
                <a:gd name="connsiteX425" fmla="*/ 4487039 w 4572002"/>
                <a:gd name="connsiteY425" fmla="*/ 4124614 h 6858002"/>
                <a:gd name="connsiteX426" fmla="*/ 4486656 w 4572002"/>
                <a:gd name="connsiteY426" fmla="*/ 4159667 h 6858002"/>
                <a:gd name="connsiteX427" fmla="*/ 4491801 w 4572002"/>
                <a:gd name="connsiteY427" fmla="*/ 4320837 h 6858002"/>
                <a:gd name="connsiteX428" fmla="*/ 4497325 w 4572002"/>
                <a:gd name="connsiteY428" fmla="*/ 4349222 h 6858002"/>
                <a:gd name="connsiteX429" fmla="*/ 4474653 w 4572002"/>
                <a:gd name="connsiteY429" fmla="*/ 4502579 h 6858002"/>
                <a:gd name="connsiteX430" fmla="*/ 4470844 w 4572002"/>
                <a:gd name="connsiteY430" fmla="*/ 4558207 h 6858002"/>
                <a:gd name="connsiteX431" fmla="*/ 4464557 w 4572002"/>
                <a:gd name="connsiteY431" fmla="*/ 4609452 h 6858002"/>
                <a:gd name="connsiteX432" fmla="*/ 4463033 w 4572002"/>
                <a:gd name="connsiteY432" fmla="*/ 4681083 h 6858002"/>
                <a:gd name="connsiteX433" fmla="*/ 4465891 w 4572002"/>
                <a:gd name="connsiteY433" fmla="*/ 4755381 h 6858002"/>
                <a:gd name="connsiteX434" fmla="*/ 4465319 w 4572002"/>
                <a:gd name="connsiteY434" fmla="*/ 4838250 h 6858002"/>
                <a:gd name="connsiteX435" fmla="*/ 4460367 w 4572002"/>
                <a:gd name="connsiteY435" fmla="*/ 4871019 h 6858002"/>
                <a:gd name="connsiteX436" fmla="*/ 4463795 w 4572002"/>
                <a:gd name="connsiteY436" fmla="*/ 4959602 h 6858002"/>
                <a:gd name="connsiteX437" fmla="*/ 4458082 w 4572002"/>
                <a:gd name="connsiteY437" fmla="*/ 5006086 h 6858002"/>
                <a:gd name="connsiteX438" fmla="*/ 4456937 w 4572002"/>
                <a:gd name="connsiteY438" fmla="*/ 5082670 h 6858002"/>
                <a:gd name="connsiteX439" fmla="*/ 4455603 w 4572002"/>
                <a:gd name="connsiteY439" fmla="*/ 5107627 h 6858002"/>
                <a:gd name="connsiteX440" fmla="*/ 4454840 w 4572002"/>
                <a:gd name="connsiteY440" fmla="*/ 5129916 h 6858002"/>
                <a:gd name="connsiteX441" fmla="*/ 4470464 w 4572002"/>
                <a:gd name="connsiteY441" fmla="*/ 5206308 h 6858002"/>
                <a:gd name="connsiteX442" fmla="*/ 4471415 w 4572002"/>
                <a:gd name="connsiteY442" fmla="*/ 5274129 h 6858002"/>
                <a:gd name="connsiteX443" fmla="*/ 4483990 w 4572002"/>
                <a:gd name="connsiteY443" fmla="*/ 5393005 h 6858002"/>
                <a:gd name="connsiteX444" fmla="*/ 4479607 w 4572002"/>
                <a:gd name="connsiteY444" fmla="*/ 5419295 h 6858002"/>
                <a:gd name="connsiteX445" fmla="*/ 4477894 w 4572002"/>
                <a:gd name="connsiteY445" fmla="*/ 5501594 h 6858002"/>
                <a:gd name="connsiteX446" fmla="*/ 4476560 w 4572002"/>
                <a:gd name="connsiteY446" fmla="*/ 5548460 h 6858002"/>
                <a:gd name="connsiteX447" fmla="*/ 4485703 w 4572002"/>
                <a:gd name="connsiteY447" fmla="*/ 5606372 h 6858002"/>
                <a:gd name="connsiteX448" fmla="*/ 4505134 w 4572002"/>
                <a:gd name="connsiteY448" fmla="*/ 5706959 h 6858002"/>
                <a:gd name="connsiteX449" fmla="*/ 4508183 w 4572002"/>
                <a:gd name="connsiteY449" fmla="*/ 5733440 h 6858002"/>
                <a:gd name="connsiteX450" fmla="*/ 4517519 w 4572002"/>
                <a:gd name="connsiteY450" fmla="*/ 5781830 h 6858002"/>
                <a:gd name="connsiteX451" fmla="*/ 4519234 w 4572002"/>
                <a:gd name="connsiteY451" fmla="*/ 5790592 h 6858002"/>
                <a:gd name="connsiteX452" fmla="*/ 4542855 w 4572002"/>
                <a:gd name="connsiteY452" fmla="*/ 5864318 h 6858002"/>
                <a:gd name="connsiteX453" fmla="*/ 4544759 w 4572002"/>
                <a:gd name="connsiteY453" fmla="*/ 5902610 h 6858002"/>
                <a:gd name="connsiteX454" fmla="*/ 4544951 w 4572002"/>
                <a:gd name="connsiteY454" fmla="*/ 6012723 h 6858002"/>
                <a:gd name="connsiteX455" fmla="*/ 4541332 w 4572002"/>
                <a:gd name="connsiteY455" fmla="*/ 6059397 h 6858002"/>
                <a:gd name="connsiteX456" fmla="*/ 4527426 w 4572002"/>
                <a:gd name="connsiteY456" fmla="*/ 6171605 h 6858002"/>
                <a:gd name="connsiteX457" fmla="*/ 4520568 w 4572002"/>
                <a:gd name="connsiteY457" fmla="*/ 6242093 h 6858002"/>
                <a:gd name="connsiteX458" fmla="*/ 4509706 w 4572002"/>
                <a:gd name="connsiteY458" fmla="*/ 6323058 h 6858002"/>
                <a:gd name="connsiteX459" fmla="*/ 4502848 w 4572002"/>
                <a:gd name="connsiteY459" fmla="*/ 6415833 h 6858002"/>
                <a:gd name="connsiteX460" fmla="*/ 4482084 w 4572002"/>
                <a:gd name="connsiteY460" fmla="*/ 6584812 h 6858002"/>
                <a:gd name="connsiteX461" fmla="*/ 4460557 w 4572002"/>
                <a:gd name="connsiteY461" fmla="*/ 6748458 h 6858002"/>
                <a:gd name="connsiteX462" fmla="*/ 4441507 w 4572002"/>
                <a:gd name="connsiteY462" fmla="*/ 6815516 h 6858002"/>
                <a:gd name="connsiteX463" fmla="*/ 4431806 w 4572002"/>
                <a:gd name="connsiteY463" fmla="*/ 6858001 h 6858002"/>
                <a:gd name="connsiteX464" fmla="*/ 4259554 w 4572002"/>
                <a:gd name="connsiteY464" fmla="*/ 6858001 h 6858002"/>
                <a:gd name="connsiteX465" fmla="*/ 4259554 w 4572002"/>
                <a:gd name="connsiteY465" fmla="*/ 6858002 h 6858002"/>
                <a:gd name="connsiteX466" fmla="*/ 0 w 4572002"/>
                <a:gd name="connsiteY466" fmla="*/ 6858002 h 6858002"/>
                <a:gd name="connsiteX467" fmla="*/ 0 w 4572002"/>
                <a:gd name="connsiteY467" fmla="*/ 2 h 6858002"/>
                <a:gd name="connsiteX468" fmla="*/ 3766492 w 4572002"/>
                <a:gd name="connsiteY468" fmla="*/ 1 h 6858002"/>
                <a:gd name="connsiteX469" fmla="*/ 3769210 w 4572002"/>
                <a:gd name="connsiteY469" fmla="*/ 21486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4572002" h="6858002">
                  <a:moveTo>
                    <a:pt x="4214994" y="6564620"/>
                  </a:moveTo>
                  <a:lnTo>
                    <a:pt x="4214994" y="6564621"/>
                  </a:lnTo>
                  <a:cubicBezTo>
                    <a:pt x="4225281" y="6575479"/>
                    <a:pt x="4231378" y="6582147"/>
                    <a:pt x="4237474" y="6588626"/>
                  </a:cubicBezTo>
                  <a:lnTo>
                    <a:pt x="4254096" y="6625225"/>
                  </a:lnTo>
                  <a:lnTo>
                    <a:pt x="4247001" y="6662540"/>
                  </a:lnTo>
                  <a:lnTo>
                    <a:pt x="4247000" y="6662541"/>
                  </a:lnTo>
                  <a:lnTo>
                    <a:pt x="4246999" y="6662544"/>
                  </a:lnTo>
                  <a:lnTo>
                    <a:pt x="4235550" y="6683027"/>
                  </a:lnTo>
                  <a:lnTo>
                    <a:pt x="4232403" y="6702976"/>
                  </a:lnTo>
                  <a:lnTo>
                    <a:pt x="4232403" y="6702977"/>
                  </a:lnTo>
                  <a:cubicBezTo>
                    <a:pt x="4232808" y="6716169"/>
                    <a:pt x="4237951" y="6729219"/>
                    <a:pt x="4246238" y="6742553"/>
                  </a:cubicBezTo>
                  <a:lnTo>
                    <a:pt x="4246239" y="6742555"/>
                  </a:lnTo>
                  <a:lnTo>
                    <a:pt x="4265716" y="6812062"/>
                  </a:lnTo>
                  <a:lnTo>
                    <a:pt x="4265717" y="6812064"/>
                  </a:lnTo>
                  <a:lnTo>
                    <a:pt x="4265717" y="6812063"/>
                  </a:lnTo>
                  <a:lnTo>
                    <a:pt x="4265716" y="6812062"/>
                  </a:lnTo>
                  <a:lnTo>
                    <a:pt x="4260942" y="6776800"/>
                  </a:lnTo>
                  <a:lnTo>
                    <a:pt x="4246239" y="6742555"/>
                  </a:lnTo>
                  <a:lnTo>
                    <a:pt x="4246238" y="6742552"/>
                  </a:lnTo>
                  <a:lnTo>
                    <a:pt x="4232403" y="6702976"/>
                  </a:lnTo>
                  <a:lnTo>
                    <a:pt x="4246999" y="6662544"/>
                  </a:lnTo>
                  <a:lnTo>
                    <a:pt x="4247000" y="6662542"/>
                  </a:lnTo>
                  <a:lnTo>
                    <a:pt x="4247001" y="6662540"/>
                  </a:lnTo>
                  <a:lnTo>
                    <a:pt x="4254084" y="6645552"/>
                  </a:lnTo>
                  <a:lnTo>
                    <a:pt x="4254096" y="6625225"/>
                  </a:lnTo>
                  <a:lnTo>
                    <a:pt x="4254096" y="6625224"/>
                  </a:lnTo>
                  <a:cubicBezTo>
                    <a:pt x="4252000" y="6611341"/>
                    <a:pt x="4245951" y="6597578"/>
                    <a:pt x="4237474" y="6588625"/>
                  </a:cubicBezTo>
                  <a:close/>
                  <a:moveTo>
                    <a:pt x="4295315" y="6438981"/>
                  </a:moveTo>
                  <a:lnTo>
                    <a:pt x="4275385" y="6463840"/>
                  </a:lnTo>
                  <a:lnTo>
                    <a:pt x="4275382" y="6463849"/>
                  </a:lnTo>
                  <a:lnTo>
                    <a:pt x="4261587" y="6513012"/>
                  </a:lnTo>
                  <a:lnTo>
                    <a:pt x="4242781" y="6546194"/>
                  </a:lnTo>
                  <a:lnTo>
                    <a:pt x="4242781" y="6546195"/>
                  </a:lnTo>
                  <a:lnTo>
                    <a:pt x="4259120" y="6521804"/>
                  </a:lnTo>
                  <a:lnTo>
                    <a:pt x="4261587" y="6513012"/>
                  </a:lnTo>
                  <a:lnTo>
                    <a:pt x="4264398" y="6508052"/>
                  </a:lnTo>
                  <a:lnTo>
                    <a:pt x="4275382" y="6463849"/>
                  </a:lnTo>
                  <a:lnTo>
                    <a:pt x="4275385" y="6463841"/>
                  </a:lnTo>
                  <a:cubicBezTo>
                    <a:pt x="4278336" y="6451650"/>
                    <a:pt x="4285813" y="6444077"/>
                    <a:pt x="4295315" y="6438981"/>
                  </a:cubicBezTo>
                  <a:close/>
                  <a:moveTo>
                    <a:pt x="4381289" y="6365204"/>
                  </a:moveTo>
                  <a:lnTo>
                    <a:pt x="4380008" y="6387910"/>
                  </a:lnTo>
                  <a:lnTo>
                    <a:pt x="4378243" y="6391549"/>
                  </a:lnTo>
                  <a:lnTo>
                    <a:pt x="4370589" y="6407332"/>
                  </a:lnTo>
                  <a:lnTo>
                    <a:pt x="4370589" y="6407333"/>
                  </a:lnTo>
                  <a:lnTo>
                    <a:pt x="4378243" y="6391549"/>
                  </a:lnTo>
                  <a:lnTo>
                    <a:pt x="4380008" y="6387910"/>
                  </a:lnTo>
                  <a:close/>
                  <a:moveTo>
                    <a:pt x="4142220" y="4221391"/>
                  </a:moveTo>
                  <a:lnTo>
                    <a:pt x="4142220" y="4221392"/>
                  </a:lnTo>
                  <a:cubicBezTo>
                    <a:pt x="4142982" y="4232061"/>
                    <a:pt x="4143172" y="4243873"/>
                    <a:pt x="4147936" y="4253015"/>
                  </a:cubicBezTo>
                  <a:cubicBezTo>
                    <a:pt x="4160129" y="4277402"/>
                    <a:pt x="4175749" y="4300071"/>
                    <a:pt x="4187752" y="4324646"/>
                  </a:cubicBezTo>
                  <a:lnTo>
                    <a:pt x="4196706" y="4363891"/>
                  </a:lnTo>
                  <a:lnTo>
                    <a:pt x="4195944" y="4482004"/>
                  </a:lnTo>
                  <a:cubicBezTo>
                    <a:pt x="4193276" y="4546776"/>
                    <a:pt x="4192704" y="4612500"/>
                    <a:pt x="4135934" y="4659174"/>
                  </a:cubicBezTo>
                  <a:cubicBezTo>
                    <a:pt x="4131362" y="4662986"/>
                    <a:pt x="4128694" y="4671176"/>
                    <a:pt x="4127932" y="4677655"/>
                  </a:cubicBezTo>
                  <a:cubicBezTo>
                    <a:pt x="4124313" y="4707564"/>
                    <a:pt x="4123931" y="4738235"/>
                    <a:pt x="4118025" y="4767764"/>
                  </a:cubicBezTo>
                  <a:cubicBezTo>
                    <a:pt x="4115644" y="4779575"/>
                    <a:pt x="4114835" y="4790387"/>
                    <a:pt x="4116716" y="4800483"/>
                  </a:cubicBezTo>
                  <a:lnTo>
                    <a:pt x="4116716" y="4800484"/>
                  </a:lnTo>
                  <a:cubicBezTo>
                    <a:pt x="4118597" y="4810581"/>
                    <a:pt x="4123170" y="4819964"/>
                    <a:pt x="4131552" y="4828917"/>
                  </a:cubicBezTo>
                  <a:lnTo>
                    <a:pt x="4153733" y="4863343"/>
                  </a:lnTo>
                  <a:lnTo>
                    <a:pt x="4161262" y="4889275"/>
                  </a:lnTo>
                  <a:lnTo>
                    <a:pt x="4159557" y="4912168"/>
                  </a:lnTo>
                  <a:cubicBezTo>
                    <a:pt x="4157842" y="4919978"/>
                    <a:pt x="4157485" y="4927122"/>
                    <a:pt x="4158155" y="4933804"/>
                  </a:cubicBezTo>
                  <a:lnTo>
                    <a:pt x="4158155" y="4933805"/>
                  </a:lnTo>
                  <a:lnTo>
                    <a:pt x="4162914" y="4952673"/>
                  </a:lnTo>
                  <a:lnTo>
                    <a:pt x="4165707" y="4957454"/>
                  </a:lnTo>
                  <a:lnTo>
                    <a:pt x="4166985" y="4961456"/>
                  </a:lnTo>
                  <a:cubicBezTo>
                    <a:pt x="4171496" y="4970097"/>
                    <a:pt x="4177202" y="4978394"/>
                    <a:pt x="4182989" y="4987038"/>
                  </a:cubicBezTo>
                  <a:cubicBezTo>
                    <a:pt x="4194228" y="5003802"/>
                    <a:pt x="4208326" y="5022853"/>
                    <a:pt x="4209468" y="5041522"/>
                  </a:cubicBezTo>
                  <a:cubicBezTo>
                    <a:pt x="4210087" y="5052096"/>
                    <a:pt x="4213005" y="5062300"/>
                    <a:pt x="4216684" y="5072376"/>
                  </a:cubicBezTo>
                  <a:lnTo>
                    <a:pt x="4222587" y="5087441"/>
                  </a:lnTo>
                  <a:lnTo>
                    <a:pt x="4235615" y="5133220"/>
                  </a:lnTo>
                  <a:lnTo>
                    <a:pt x="4235616" y="5133225"/>
                  </a:lnTo>
                  <a:lnTo>
                    <a:pt x="4228901" y="5166113"/>
                  </a:lnTo>
                  <a:lnTo>
                    <a:pt x="4228901" y="5166114"/>
                  </a:lnTo>
                  <a:cubicBezTo>
                    <a:pt x="4228139" y="5167638"/>
                    <a:pt x="4228712" y="5169781"/>
                    <a:pt x="4229593" y="5172091"/>
                  </a:cubicBezTo>
                  <a:lnTo>
                    <a:pt x="4232139" y="5179068"/>
                  </a:lnTo>
                  <a:cubicBezTo>
                    <a:pt x="4235759" y="5196595"/>
                    <a:pt x="4235807" y="5213598"/>
                    <a:pt x="4231973" y="5229434"/>
                  </a:cubicBezTo>
                  <a:lnTo>
                    <a:pt x="4225669" y="5241089"/>
                  </a:lnTo>
                  <a:lnTo>
                    <a:pt x="4208517" y="5272796"/>
                  </a:lnTo>
                  <a:cubicBezTo>
                    <a:pt x="4196871" y="5285441"/>
                    <a:pt x="4189165" y="5298595"/>
                    <a:pt x="4184613" y="5312288"/>
                  </a:cubicBezTo>
                  <a:lnTo>
                    <a:pt x="4183557" y="5321350"/>
                  </a:lnTo>
                  <a:lnTo>
                    <a:pt x="4181083" y="5326163"/>
                  </a:lnTo>
                  <a:lnTo>
                    <a:pt x="4179637" y="5355014"/>
                  </a:lnTo>
                  <a:lnTo>
                    <a:pt x="4179637" y="5355015"/>
                  </a:lnTo>
                  <a:cubicBezTo>
                    <a:pt x="4180286" y="5364883"/>
                    <a:pt x="4181989" y="5375003"/>
                    <a:pt x="4184513" y="5385385"/>
                  </a:cubicBezTo>
                  <a:cubicBezTo>
                    <a:pt x="4187752" y="5398722"/>
                    <a:pt x="4190038" y="5412058"/>
                    <a:pt x="4192704" y="5425583"/>
                  </a:cubicBezTo>
                  <a:cubicBezTo>
                    <a:pt x="4196514" y="5443871"/>
                    <a:pt x="4200516" y="5462352"/>
                    <a:pt x="4204327" y="5480638"/>
                  </a:cubicBezTo>
                  <a:lnTo>
                    <a:pt x="4208850" y="5507668"/>
                  </a:lnTo>
                  <a:lnTo>
                    <a:pt x="4198232" y="5531692"/>
                  </a:lnTo>
                  <a:lnTo>
                    <a:pt x="4198231" y="5531693"/>
                  </a:lnTo>
                  <a:cubicBezTo>
                    <a:pt x="4191181" y="5537600"/>
                    <a:pt x="4187989" y="5542649"/>
                    <a:pt x="4188085" y="5547578"/>
                  </a:cubicBezTo>
                  <a:lnTo>
                    <a:pt x="4188085" y="5547579"/>
                  </a:lnTo>
                  <a:cubicBezTo>
                    <a:pt x="4188180" y="5552508"/>
                    <a:pt x="4191562" y="5557318"/>
                    <a:pt x="4197659" y="5562747"/>
                  </a:cubicBezTo>
                  <a:cubicBezTo>
                    <a:pt x="4240332" y="5600468"/>
                    <a:pt x="4267003" y="5646190"/>
                    <a:pt x="4268907" y="5704484"/>
                  </a:cubicBezTo>
                  <a:cubicBezTo>
                    <a:pt x="4269289" y="5716486"/>
                    <a:pt x="4271954" y="5728679"/>
                    <a:pt x="4274812" y="5740489"/>
                  </a:cubicBezTo>
                  <a:cubicBezTo>
                    <a:pt x="4276527" y="5747729"/>
                    <a:pt x="4278433" y="5756494"/>
                    <a:pt x="4283578" y="5760874"/>
                  </a:cubicBezTo>
                  <a:cubicBezTo>
                    <a:pt x="4322821" y="5794975"/>
                    <a:pt x="4350063" y="5837458"/>
                    <a:pt x="4371973" y="5883752"/>
                  </a:cubicBezTo>
                  <a:lnTo>
                    <a:pt x="4371974" y="5883757"/>
                  </a:lnTo>
                  <a:lnTo>
                    <a:pt x="4389877" y="5935946"/>
                  </a:lnTo>
                  <a:lnTo>
                    <a:pt x="4389878" y="5935950"/>
                  </a:lnTo>
                  <a:lnTo>
                    <a:pt x="4386259" y="5993290"/>
                  </a:lnTo>
                  <a:lnTo>
                    <a:pt x="4386259" y="5993291"/>
                  </a:lnTo>
                  <a:cubicBezTo>
                    <a:pt x="4385116" y="6004531"/>
                    <a:pt x="4385306" y="6017485"/>
                    <a:pt x="4379782" y="6026440"/>
                  </a:cubicBezTo>
                  <a:cubicBezTo>
                    <a:pt x="4362445" y="6054825"/>
                    <a:pt x="4343778" y="6082258"/>
                    <a:pt x="4323583" y="6108738"/>
                  </a:cubicBezTo>
                  <a:cubicBezTo>
                    <a:pt x="4314914" y="6120074"/>
                    <a:pt x="4309961" y="6126884"/>
                    <a:pt x="4309890" y="6133314"/>
                  </a:cubicBezTo>
                  <a:lnTo>
                    <a:pt x="4309890" y="6133315"/>
                  </a:lnTo>
                  <a:lnTo>
                    <a:pt x="4313591" y="6143190"/>
                  </a:lnTo>
                  <a:lnTo>
                    <a:pt x="4325486" y="6155600"/>
                  </a:lnTo>
                  <a:lnTo>
                    <a:pt x="4325488" y="6155603"/>
                  </a:lnTo>
                  <a:cubicBezTo>
                    <a:pt x="4347778" y="6175798"/>
                    <a:pt x="4359398" y="6200945"/>
                    <a:pt x="4364160" y="6228757"/>
                  </a:cubicBezTo>
                  <a:lnTo>
                    <a:pt x="4381497" y="6361540"/>
                  </a:lnTo>
                  <a:lnTo>
                    <a:pt x="4381497" y="6361539"/>
                  </a:lnTo>
                  <a:cubicBezTo>
                    <a:pt x="4377877" y="6317151"/>
                    <a:pt x="4371590" y="6272764"/>
                    <a:pt x="4364160" y="6228756"/>
                  </a:cubicBezTo>
                  <a:cubicBezTo>
                    <a:pt x="4359398" y="6200944"/>
                    <a:pt x="4347778" y="6175797"/>
                    <a:pt x="4325488" y="6155602"/>
                  </a:cubicBezTo>
                  <a:lnTo>
                    <a:pt x="4325486" y="6155600"/>
                  </a:lnTo>
                  <a:lnTo>
                    <a:pt x="4309890" y="6133315"/>
                  </a:lnTo>
                  <a:lnTo>
                    <a:pt x="4323583" y="6108739"/>
                  </a:lnTo>
                  <a:cubicBezTo>
                    <a:pt x="4343778" y="6082259"/>
                    <a:pt x="4362445" y="6054826"/>
                    <a:pt x="4379782" y="6026441"/>
                  </a:cubicBezTo>
                  <a:cubicBezTo>
                    <a:pt x="4385306" y="6017486"/>
                    <a:pt x="4385116" y="6004532"/>
                    <a:pt x="4386259" y="5993292"/>
                  </a:cubicBezTo>
                  <a:lnTo>
                    <a:pt x="4386259" y="5993290"/>
                  </a:lnTo>
                  <a:lnTo>
                    <a:pt x="4389712" y="5964477"/>
                  </a:lnTo>
                  <a:lnTo>
                    <a:pt x="4389878" y="5935950"/>
                  </a:lnTo>
                  <a:lnTo>
                    <a:pt x="4389878" y="5935949"/>
                  </a:lnTo>
                  <a:lnTo>
                    <a:pt x="4389877" y="5935946"/>
                  </a:lnTo>
                  <a:lnTo>
                    <a:pt x="4382997" y="5909351"/>
                  </a:lnTo>
                  <a:lnTo>
                    <a:pt x="4371974" y="5883757"/>
                  </a:lnTo>
                  <a:lnTo>
                    <a:pt x="4371973" y="5883751"/>
                  </a:lnTo>
                  <a:cubicBezTo>
                    <a:pt x="4350063" y="5837457"/>
                    <a:pt x="4322821" y="5794974"/>
                    <a:pt x="4283578" y="5760873"/>
                  </a:cubicBezTo>
                  <a:cubicBezTo>
                    <a:pt x="4278433" y="5756493"/>
                    <a:pt x="4276527" y="5747728"/>
                    <a:pt x="4274812" y="5740488"/>
                  </a:cubicBezTo>
                  <a:cubicBezTo>
                    <a:pt x="4271954" y="5728678"/>
                    <a:pt x="4269289" y="5716485"/>
                    <a:pt x="4268907" y="5704483"/>
                  </a:cubicBezTo>
                  <a:cubicBezTo>
                    <a:pt x="4267003" y="5646189"/>
                    <a:pt x="4240332" y="5600467"/>
                    <a:pt x="4197659" y="5562746"/>
                  </a:cubicBezTo>
                  <a:lnTo>
                    <a:pt x="4188085" y="5547578"/>
                  </a:lnTo>
                  <a:lnTo>
                    <a:pt x="4198231" y="5531694"/>
                  </a:lnTo>
                  <a:lnTo>
                    <a:pt x="4198232" y="5531692"/>
                  </a:lnTo>
                  <a:lnTo>
                    <a:pt x="4206630" y="5520422"/>
                  </a:lnTo>
                  <a:lnTo>
                    <a:pt x="4208850" y="5507668"/>
                  </a:lnTo>
                  <a:lnTo>
                    <a:pt x="4208850" y="5507667"/>
                  </a:lnTo>
                  <a:cubicBezTo>
                    <a:pt x="4208803" y="5498832"/>
                    <a:pt x="4206231" y="5489497"/>
                    <a:pt x="4204327" y="5480637"/>
                  </a:cubicBezTo>
                  <a:cubicBezTo>
                    <a:pt x="4200516" y="5462351"/>
                    <a:pt x="4196514" y="5443870"/>
                    <a:pt x="4192704" y="5425582"/>
                  </a:cubicBezTo>
                  <a:cubicBezTo>
                    <a:pt x="4190038" y="5412057"/>
                    <a:pt x="4187752" y="5398721"/>
                    <a:pt x="4184513" y="5385384"/>
                  </a:cubicBezTo>
                  <a:lnTo>
                    <a:pt x="4179637" y="5355014"/>
                  </a:lnTo>
                  <a:lnTo>
                    <a:pt x="4183557" y="5321350"/>
                  </a:lnTo>
                  <a:lnTo>
                    <a:pt x="4208517" y="5272797"/>
                  </a:lnTo>
                  <a:lnTo>
                    <a:pt x="4225669" y="5241089"/>
                  </a:lnTo>
                  <a:lnTo>
                    <a:pt x="4231973" y="5229433"/>
                  </a:lnTo>
                  <a:lnTo>
                    <a:pt x="4232139" y="5179068"/>
                  </a:lnTo>
                  <a:lnTo>
                    <a:pt x="4232139" y="5179067"/>
                  </a:lnTo>
                  <a:cubicBezTo>
                    <a:pt x="4231663" y="5176876"/>
                    <a:pt x="4230473" y="5174400"/>
                    <a:pt x="4229593" y="5172090"/>
                  </a:cubicBezTo>
                  <a:lnTo>
                    <a:pt x="4228901" y="5166114"/>
                  </a:lnTo>
                  <a:lnTo>
                    <a:pt x="4235616" y="5133225"/>
                  </a:lnTo>
                  <a:lnTo>
                    <a:pt x="4235616" y="5133224"/>
                  </a:lnTo>
                  <a:lnTo>
                    <a:pt x="4235615" y="5133220"/>
                  </a:lnTo>
                  <a:lnTo>
                    <a:pt x="4228473" y="5102461"/>
                  </a:lnTo>
                  <a:lnTo>
                    <a:pt x="4222587" y="5087441"/>
                  </a:lnTo>
                  <a:lnTo>
                    <a:pt x="4222582" y="5087423"/>
                  </a:lnTo>
                  <a:cubicBezTo>
                    <a:pt x="4216496" y="5072411"/>
                    <a:pt x="4210397" y="5057381"/>
                    <a:pt x="4209468" y="5041521"/>
                  </a:cubicBezTo>
                  <a:cubicBezTo>
                    <a:pt x="4208326" y="5022852"/>
                    <a:pt x="4194228" y="5003801"/>
                    <a:pt x="4182989" y="4987037"/>
                  </a:cubicBezTo>
                  <a:lnTo>
                    <a:pt x="4165707" y="4957454"/>
                  </a:lnTo>
                  <a:lnTo>
                    <a:pt x="4158155" y="4933805"/>
                  </a:lnTo>
                  <a:lnTo>
                    <a:pt x="4159557" y="4912169"/>
                  </a:lnTo>
                  <a:cubicBezTo>
                    <a:pt x="4161319" y="4904358"/>
                    <a:pt x="4161831" y="4896714"/>
                    <a:pt x="4161262" y="4889276"/>
                  </a:cubicBezTo>
                  <a:lnTo>
                    <a:pt x="4161262" y="4889275"/>
                  </a:lnTo>
                  <a:lnTo>
                    <a:pt x="4156484" y="4867614"/>
                  </a:lnTo>
                  <a:lnTo>
                    <a:pt x="4153733" y="4863343"/>
                  </a:lnTo>
                  <a:lnTo>
                    <a:pt x="4151983" y="4857317"/>
                  </a:lnTo>
                  <a:cubicBezTo>
                    <a:pt x="4146840" y="4847214"/>
                    <a:pt x="4139839" y="4837703"/>
                    <a:pt x="4131552" y="4828916"/>
                  </a:cubicBezTo>
                  <a:lnTo>
                    <a:pt x="4116716" y="4800483"/>
                  </a:lnTo>
                  <a:lnTo>
                    <a:pt x="4118025" y="4767765"/>
                  </a:lnTo>
                  <a:cubicBezTo>
                    <a:pt x="4123931" y="4738236"/>
                    <a:pt x="4124313" y="4707565"/>
                    <a:pt x="4127932" y="4677656"/>
                  </a:cubicBezTo>
                  <a:cubicBezTo>
                    <a:pt x="4128694" y="4671177"/>
                    <a:pt x="4131362" y="4662987"/>
                    <a:pt x="4135934" y="4659175"/>
                  </a:cubicBezTo>
                  <a:cubicBezTo>
                    <a:pt x="4192704" y="4612501"/>
                    <a:pt x="4193276" y="4546777"/>
                    <a:pt x="4195944" y="4482005"/>
                  </a:cubicBezTo>
                  <a:cubicBezTo>
                    <a:pt x="4197659" y="4442762"/>
                    <a:pt x="4197659" y="4403326"/>
                    <a:pt x="4196706" y="4363891"/>
                  </a:cubicBezTo>
                  <a:lnTo>
                    <a:pt x="4196706" y="4363890"/>
                  </a:lnTo>
                  <a:cubicBezTo>
                    <a:pt x="4196514" y="4350554"/>
                    <a:pt x="4193466" y="4336457"/>
                    <a:pt x="4187752" y="4324645"/>
                  </a:cubicBezTo>
                  <a:cubicBezTo>
                    <a:pt x="4175749" y="4300070"/>
                    <a:pt x="4160129" y="4277401"/>
                    <a:pt x="4147936" y="4253014"/>
                  </a:cubicBezTo>
                  <a:close/>
                  <a:moveTo>
                    <a:pt x="4211111" y="2836172"/>
                  </a:moveTo>
                  <a:lnTo>
                    <a:pt x="4202421" y="2848793"/>
                  </a:lnTo>
                  <a:cubicBezTo>
                    <a:pt x="4197421" y="2865010"/>
                    <a:pt x="4191562" y="2881307"/>
                    <a:pt x="4186816" y="2897785"/>
                  </a:cubicBezTo>
                  <a:lnTo>
                    <a:pt x="4185787" y="2903551"/>
                  </a:lnTo>
                  <a:lnTo>
                    <a:pt x="4182513" y="2914328"/>
                  </a:lnTo>
                  <a:lnTo>
                    <a:pt x="4177882" y="2947858"/>
                  </a:lnTo>
                  <a:lnTo>
                    <a:pt x="4177881" y="2947862"/>
                  </a:lnTo>
                  <a:lnTo>
                    <a:pt x="4177881" y="2947863"/>
                  </a:lnTo>
                  <a:cubicBezTo>
                    <a:pt x="4177512" y="2959157"/>
                    <a:pt x="4178512" y="2970576"/>
                    <a:pt x="4181465" y="2982149"/>
                  </a:cubicBezTo>
                  <a:lnTo>
                    <a:pt x="4193158" y="3077402"/>
                  </a:lnTo>
                  <a:lnTo>
                    <a:pt x="4180703" y="3172654"/>
                  </a:lnTo>
                  <a:cubicBezTo>
                    <a:pt x="4154794" y="3276480"/>
                    <a:pt x="4127362" y="3380305"/>
                    <a:pt x="4133076" y="3489467"/>
                  </a:cubicBezTo>
                  <a:cubicBezTo>
                    <a:pt x="4134028" y="3507563"/>
                    <a:pt x="4122407" y="3529090"/>
                    <a:pt x="4110977" y="3544713"/>
                  </a:cubicBezTo>
                  <a:cubicBezTo>
                    <a:pt x="4100119" y="3559668"/>
                    <a:pt x="4094260" y="3566812"/>
                    <a:pt x="4093355" y="3574408"/>
                  </a:cubicBezTo>
                  <a:lnTo>
                    <a:pt x="4093355" y="3574409"/>
                  </a:lnTo>
                  <a:cubicBezTo>
                    <a:pt x="4092450" y="3582005"/>
                    <a:pt x="4096499" y="3590054"/>
                    <a:pt x="4105453" y="3606818"/>
                  </a:cubicBezTo>
                  <a:cubicBezTo>
                    <a:pt x="4109835" y="3614820"/>
                    <a:pt x="4112501" y="3624726"/>
                    <a:pt x="4118979" y="3630633"/>
                  </a:cubicBezTo>
                  <a:lnTo>
                    <a:pt x="4136708" y="3654416"/>
                  </a:lnTo>
                  <a:lnTo>
                    <a:pt x="4140382" y="3668940"/>
                  </a:lnTo>
                  <a:lnTo>
                    <a:pt x="4143220" y="3680164"/>
                  </a:lnTo>
                  <a:lnTo>
                    <a:pt x="4139172" y="3734837"/>
                  </a:lnTo>
                  <a:lnTo>
                    <a:pt x="4139172" y="3734838"/>
                  </a:lnTo>
                  <a:cubicBezTo>
                    <a:pt x="4138220" y="3741316"/>
                    <a:pt x="4136886" y="3749126"/>
                    <a:pt x="4139554" y="3754653"/>
                  </a:cubicBezTo>
                  <a:lnTo>
                    <a:pt x="4145911" y="3789776"/>
                  </a:lnTo>
                  <a:lnTo>
                    <a:pt x="4130980" y="3822472"/>
                  </a:lnTo>
                  <a:cubicBezTo>
                    <a:pt x="4123932" y="3831902"/>
                    <a:pt x="4118312" y="3842046"/>
                    <a:pt x="4116645" y="3852619"/>
                  </a:cubicBezTo>
                  <a:lnTo>
                    <a:pt x="4116645" y="3852620"/>
                  </a:lnTo>
                  <a:lnTo>
                    <a:pt x="4117425" y="3868764"/>
                  </a:lnTo>
                  <a:lnTo>
                    <a:pt x="4126028" y="3885337"/>
                  </a:lnTo>
                  <a:lnTo>
                    <a:pt x="4126028" y="3885339"/>
                  </a:lnTo>
                  <a:cubicBezTo>
                    <a:pt x="4135744" y="3897722"/>
                    <a:pt x="4143150" y="3910319"/>
                    <a:pt x="4148409" y="3923125"/>
                  </a:cubicBezTo>
                  <a:lnTo>
                    <a:pt x="4157913" y="3962160"/>
                  </a:lnTo>
                  <a:lnTo>
                    <a:pt x="4142221" y="4043838"/>
                  </a:lnTo>
                  <a:lnTo>
                    <a:pt x="4142220" y="4043839"/>
                  </a:lnTo>
                  <a:cubicBezTo>
                    <a:pt x="4133457" y="4063842"/>
                    <a:pt x="4128075" y="4083702"/>
                    <a:pt x="4127099" y="4103825"/>
                  </a:cubicBezTo>
                  <a:lnTo>
                    <a:pt x="4127099" y="4103826"/>
                  </a:lnTo>
                  <a:lnTo>
                    <a:pt x="4129066" y="4134256"/>
                  </a:lnTo>
                  <a:lnTo>
                    <a:pt x="4138410" y="4165382"/>
                  </a:lnTo>
                  <a:lnTo>
                    <a:pt x="4138410" y="4165384"/>
                  </a:lnTo>
                  <a:lnTo>
                    <a:pt x="4142315" y="4192388"/>
                  </a:lnTo>
                  <a:lnTo>
                    <a:pt x="4142315" y="4192387"/>
                  </a:lnTo>
                  <a:cubicBezTo>
                    <a:pt x="4142411" y="4182767"/>
                    <a:pt x="4141839" y="4173480"/>
                    <a:pt x="4138410" y="4165383"/>
                  </a:cubicBezTo>
                  <a:lnTo>
                    <a:pt x="4138410" y="4165382"/>
                  </a:lnTo>
                  <a:lnTo>
                    <a:pt x="4127099" y="4103826"/>
                  </a:lnTo>
                  <a:lnTo>
                    <a:pt x="4142220" y="4043840"/>
                  </a:lnTo>
                  <a:lnTo>
                    <a:pt x="4142221" y="4043838"/>
                  </a:lnTo>
                  <a:lnTo>
                    <a:pt x="4155523" y="4002410"/>
                  </a:lnTo>
                  <a:lnTo>
                    <a:pt x="4157913" y="3962160"/>
                  </a:lnTo>
                  <a:lnTo>
                    <a:pt x="4157913" y="3962159"/>
                  </a:lnTo>
                  <a:cubicBezTo>
                    <a:pt x="4155651" y="3935727"/>
                    <a:pt x="4145460" y="3910104"/>
                    <a:pt x="4126028" y="3885338"/>
                  </a:cubicBezTo>
                  <a:lnTo>
                    <a:pt x="4126028" y="3885337"/>
                  </a:lnTo>
                  <a:lnTo>
                    <a:pt x="4116645" y="3852620"/>
                  </a:lnTo>
                  <a:lnTo>
                    <a:pt x="4130980" y="3822473"/>
                  </a:lnTo>
                  <a:cubicBezTo>
                    <a:pt x="4139172" y="3811614"/>
                    <a:pt x="4144316" y="3800897"/>
                    <a:pt x="4145911" y="3789777"/>
                  </a:cubicBezTo>
                  <a:lnTo>
                    <a:pt x="4145911" y="3789776"/>
                  </a:lnTo>
                  <a:cubicBezTo>
                    <a:pt x="4147507" y="3778655"/>
                    <a:pt x="4145554" y="3767130"/>
                    <a:pt x="4139554" y="3754652"/>
                  </a:cubicBezTo>
                  <a:lnTo>
                    <a:pt x="4139172" y="3734838"/>
                  </a:lnTo>
                  <a:lnTo>
                    <a:pt x="4143220" y="3680164"/>
                  </a:lnTo>
                  <a:lnTo>
                    <a:pt x="4143220" y="3680163"/>
                  </a:lnTo>
                  <a:lnTo>
                    <a:pt x="4140382" y="3668940"/>
                  </a:lnTo>
                  <a:lnTo>
                    <a:pt x="4136708" y="3654416"/>
                  </a:lnTo>
                  <a:lnTo>
                    <a:pt x="4136708" y="3654416"/>
                  </a:lnTo>
                  <a:lnTo>
                    <a:pt x="4136708" y="3654415"/>
                  </a:lnTo>
                  <a:cubicBezTo>
                    <a:pt x="4132898" y="3646123"/>
                    <a:pt x="4127219" y="3638157"/>
                    <a:pt x="4118979" y="3630632"/>
                  </a:cubicBezTo>
                  <a:cubicBezTo>
                    <a:pt x="4112501" y="3624725"/>
                    <a:pt x="4109835" y="3614819"/>
                    <a:pt x="4105453" y="3606817"/>
                  </a:cubicBezTo>
                  <a:cubicBezTo>
                    <a:pt x="4100976" y="3598435"/>
                    <a:pt x="4097725" y="3592232"/>
                    <a:pt x="4095707" y="3587174"/>
                  </a:cubicBezTo>
                  <a:lnTo>
                    <a:pt x="4093355" y="3574408"/>
                  </a:lnTo>
                  <a:lnTo>
                    <a:pt x="4098434" y="3562321"/>
                  </a:lnTo>
                  <a:cubicBezTo>
                    <a:pt x="4101369" y="3557716"/>
                    <a:pt x="4105548" y="3552191"/>
                    <a:pt x="4110977" y="3544714"/>
                  </a:cubicBezTo>
                  <a:cubicBezTo>
                    <a:pt x="4122407" y="3529091"/>
                    <a:pt x="4134028" y="3507564"/>
                    <a:pt x="4133076" y="3489468"/>
                  </a:cubicBezTo>
                  <a:cubicBezTo>
                    <a:pt x="4127362" y="3380306"/>
                    <a:pt x="4154794" y="3276481"/>
                    <a:pt x="4180703" y="3172655"/>
                  </a:cubicBezTo>
                  <a:cubicBezTo>
                    <a:pt x="4188705" y="3140650"/>
                    <a:pt x="4192943" y="3109026"/>
                    <a:pt x="4193158" y="3077402"/>
                  </a:cubicBezTo>
                  <a:lnTo>
                    <a:pt x="4193158" y="3077401"/>
                  </a:lnTo>
                  <a:cubicBezTo>
                    <a:pt x="4193372" y="3045777"/>
                    <a:pt x="4189562" y="3014153"/>
                    <a:pt x="4181465" y="2982148"/>
                  </a:cubicBezTo>
                  <a:lnTo>
                    <a:pt x="4177881" y="2947863"/>
                  </a:lnTo>
                  <a:lnTo>
                    <a:pt x="4177882" y="2947858"/>
                  </a:lnTo>
                  <a:lnTo>
                    <a:pt x="4185787" y="2903551"/>
                  </a:lnTo>
                  <a:lnTo>
                    <a:pt x="4202421" y="2848794"/>
                  </a:lnTo>
                  <a:cubicBezTo>
                    <a:pt x="4203754" y="2844317"/>
                    <a:pt x="4207040" y="2839983"/>
                    <a:pt x="4211111" y="2836173"/>
                  </a:cubicBezTo>
                  <a:close/>
                  <a:moveTo>
                    <a:pt x="3726625" y="1508458"/>
                  </a:moveTo>
                  <a:lnTo>
                    <a:pt x="3698531" y="1596214"/>
                  </a:lnTo>
                  <a:cubicBezTo>
                    <a:pt x="3696054" y="1604979"/>
                    <a:pt x="3697579" y="1615837"/>
                    <a:pt x="3700436" y="1624981"/>
                  </a:cubicBezTo>
                  <a:cubicBezTo>
                    <a:pt x="3710152" y="1656224"/>
                    <a:pt x="3734537" y="1676037"/>
                    <a:pt x="3757017" y="1697754"/>
                  </a:cubicBezTo>
                  <a:cubicBezTo>
                    <a:pt x="3766924" y="1707280"/>
                    <a:pt x="3773972" y="1720424"/>
                    <a:pt x="3779686" y="1733189"/>
                  </a:cubicBezTo>
                  <a:cubicBezTo>
                    <a:pt x="3794357" y="1766336"/>
                    <a:pt x="3807501" y="1800247"/>
                    <a:pt x="3821407" y="1833776"/>
                  </a:cubicBezTo>
                  <a:cubicBezTo>
                    <a:pt x="3822741" y="1837014"/>
                    <a:pt x="3826170" y="1839680"/>
                    <a:pt x="3829028" y="1842159"/>
                  </a:cubicBezTo>
                  <a:cubicBezTo>
                    <a:pt x="3859129" y="1866923"/>
                    <a:pt x="3889418" y="1891498"/>
                    <a:pt x="3919519" y="1916455"/>
                  </a:cubicBezTo>
                  <a:cubicBezTo>
                    <a:pt x="3925233" y="1921217"/>
                    <a:pt x="3929425" y="1928077"/>
                    <a:pt x="3934949" y="1933220"/>
                  </a:cubicBezTo>
                  <a:cubicBezTo>
                    <a:pt x="3942569" y="1940460"/>
                    <a:pt x="3949810" y="1949604"/>
                    <a:pt x="3958954" y="1953414"/>
                  </a:cubicBezTo>
                  <a:cubicBezTo>
                    <a:pt x="3987719" y="1965225"/>
                    <a:pt x="4000103" y="1987895"/>
                    <a:pt x="4005437" y="2016470"/>
                  </a:cubicBezTo>
                  <a:cubicBezTo>
                    <a:pt x="4010390" y="2042571"/>
                    <a:pt x="4014582" y="2068670"/>
                    <a:pt x="4020296" y="2094579"/>
                  </a:cubicBezTo>
                  <a:cubicBezTo>
                    <a:pt x="4027154" y="2126202"/>
                    <a:pt x="4034584" y="2157637"/>
                    <a:pt x="4042967" y="2188880"/>
                  </a:cubicBezTo>
                  <a:cubicBezTo>
                    <a:pt x="4046587" y="2202405"/>
                    <a:pt x="4050777" y="2216693"/>
                    <a:pt x="4058207" y="2228315"/>
                  </a:cubicBezTo>
                  <a:cubicBezTo>
                    <a:pt x="4078782" y="2260891"/>
                    <a:pt x="4092688" y="2295754"/>
                    <a:pt x="4087164" y="2334045"/>
                  </a:cubicBezTo>
                  <a:cubicBezTo>
                    <a:pt x="4082782" y="2364716"/>
                    <a:pt x="4094022" y="2390435"/>
                    <a:pt x="4111549" y="2409486"/>
                  </a:cubicBezTo>
                  <a:cubicBezTo>
                    <a:pt x="4119503" y="2418155"/>
                    <a:pt x="4125016" y="2426977"/>
                    <a:pt x="4128650" y="2435913"/>
                  </a:cubicBezTo>
                  <a:lnTo>
                    <a:pt x="4134481" y="2463018"/>
                  </a:lnTo>
                  <a:lnTo>
                    <a:pt x="4125839" y="2518262"/>
                  </a:lnTo>
                  <a:lnTo>
                    <a:pt x="4125838" y="2518264"/>
                  </a:lnTo>
                  <a:cubicBezTo>
                    <a:pt x="4123171" y="2527790"/>
                    <a:pt x="4122027" y="2536457"/>
                    <a:pt x="4122194" y="2545006"/>
                  </a:cubicBezTo>
                  <a:lnTo>
                    <a:pt x="4122194" y="2545007"/>
                  </a:lnTo>
                  <a:cubicBezTo>
                    <a:pt x="4122360" y="2553556"/>
                    <a:pt x="4123837" y="2561986"/>
                    <a:pt x="4126408" y="2571035"/>
                  </a:cubicBezTo>
                  <a:cubicBezTo>
                    <a:pt x="4138410" y="2612946"/>
                    <a:pt x="4170987" y="2640951"/>
                    <a:pt x="4199563" y="2668002"/>
                  </a:cubicBezTo>
                  <a:cubicBezTo>
                    <a:pt x="4223947" y="2691055"/>
                    <a:pt x="4237663" y="2716964"/>
                    <a:pt x="4247953" y="2745349"/>
                  </a:cubicBezTo>
                  <a:lnTo>
                    <a:pt x="4247954" y="2745352"/>
                  </a:lnTo>
                  <a:lnTo>
                    <a:pt x="4253873" y="2778006"/>
                  </a:lnTo>
                  <a:lnTo>
                    <a:pt x="4253453" y="2785440"/>
                  </a:lnTo>
                  <a:lnTo>
                    <a:pt x="4243374" y="2811780"/>
                  </a:lnTo>
                  <a:lnTo>
                    <a:pt x="4243371" y="2811787"/>
                  </a:lnTo>
                  <a:lnTo>
                    <a:pt x="4243372" y="2811787"/>
                  </a:lnTo>
                  <a:lnTo>
                    <a:pt x="4243374" y="2811780"/>
                  </a:lnTo>
                  <a:lnTo>
                    <a:pt x="4253025" y="2793023"/>
                  </a:lnTo>
                  <a:lnTo>
                    <a:pt x="4253453" y="2785440"/>
                  </a:lnTo>
                  <a:lnTo>
                    <a:pt x="4254654" y="2782305"/>
                  </a:lnTo>
                  <a:lnTo>
                    <a:pt x="4253873" y="2778006"/>
                  </a:lnTo>
                  <a:lnTo>
                    <a:pt x="4254284" y="2770758"/>
                  </a:lnTo>
                  <a:lnTo>
                    <a:pt x="4247954" y="2745352"/>
                  </a:lnTo>
                  <a:lnTo>
                    <a:pt x="4247953" y="2745348"/>
                  </a:lnTo>
                  <a:cubicBezTo>
                    <a:pt x="4237663" y="2716963"/>
                    <a:pt x="4223947" y="2691054"/>
                    <a:pt x="4199563" y="2668001"/>
                  </a:cubicBezTo>
                  <a:cubicBezTo>
                    <a:pt x="4170987" y="2640950"/>
                    <a:pt x="4138410" y="2612945"/>
                    <a:pt x="4126408" y="2571034"/>
                  </a:cubicBezTo>
                  <a:lnTo>
                    <a:pt x="4122194" y="2545007"/>
                  </a:lnTo>
                  <a:lnTo>
                    <a:pt x="4125838" y="2518265"/>
                  </a:lnTo>
                  <a:lnTo>
                    <a:pt x="4125839" y="2518262"/>
                  </a:lnTo>
                  <a:lnTo>
                    <a:pt x="4132419" y="2490551"/>
                  </a:lnTo>
                  <a:lnTo>
                    <a:pt x="4134481" y="2463018"/>
                  </a:lnTo>
                  <a:lnTo>
                    <a:pt x="4134481" y="2463017"/>
                  </a:lnTo>
                  <a:cubicBezTo>
                    <a:pt x="4133600" y="2444777"/>
                    <a:pt x="4127457" y="2426822"/>
                    <a:pt x="4111549" y="2409485"/>
                  </a:cubicBezTo>
                  <a:cubicBezTo>
                    <a:pt x="4094022" y="2390434"/>
                    <a:pt x="4082782" y="2364715"/>
                    <a:pt x="4087164" y="2334044"/>
                  </a:cubicBezTo>
                  <a:cubicBezTo>
                    <a:pt x="4092688" y="2295753"/>
                    <a:pt x="4078782" y="2260890"/>
                    <a:pt x="4058207" y="2228314"/>
                  </a:cubicBezTo>
                  <a:cubicBezTo>
                    <a:pt x="4050777" y="2216692"/>
                    <a:pt x="4046587" y="2202404"/>
                    <a:pt x="4042967" y="2188879"/>
                  </a:cubicBezTo>
                  <a:cubicBezTo>
                    <a:pt x="4034584" y="2157636"/>
                    <a:pt x="4027154" y="2126201"/>
                    <a:pt x="4020296" y="2094578"/>
                  </a:cubicBezTo>
                  <a:cubicBezTo>
                    <a:pt x="4014582" y="2068669"/>
                    <a:pt x="4010390" y="2042570"/>
                    <a:pt x="4005437" y="2016469"/>
                  </a:cubicBezTo>
                  <a:cubicBezTo>
                    <a:pt x="4000103" y="1987894"/>
                    <a:pt x="3987719" y="1965224"/>
                    <a:pt x="3958954" y="1953413"/>
                  </a:cubicBezTo>
                  <a:cubicBezTo>
                    <a:pt x="3949810" y="1949603"/>
                    <a:pt x="3942569" y="1940459"/>
                    <a:pt x="3934949" y="1933219"/>
                  </a:cubicBezTo>
                  <a:cubicBezTo>
                    <a:pt x="3929425" y="1928076"/>
                    <a:pt x="3925233" y="1921216"/>
                    <a:pt x="3919519" y="1916454"/>
                  </a:cubicBezTo>
                  <a:cubicBezTo>
                    <a:pt x="3889418" y="1891497"/>
                    <a:pt x="3859129" y="1866922"/>
                    <a:pt x="3829028" y="1842158"/>
                  </a:cubicBezTo>
                  <a:cubicBezTo>
                    <a:pt x="3826170" y="1839679"/>
                    <a:pt x="3822741" y="1837013"/>
                    <a:pt x="3821407" y="1833775"/>
                  </a:cubicBezTo>
                  <a:cubicBezTo>
                    <a:pt x="3807501" y="1800246"/>
                    <a:pt x="3794358" y="1766335"/>
                    <a:pt x="3779686" y="1733188"/>
                  </a:cubicBezTo>
                  <a:cubicBezTo>
                    <a:pt x="3773972" y="1720423"/>
                    <a:pt x="3766924" y="1707279"/>
                    <a:pt x="3757018" y="1697753"/>
                  </a:cubicBezTo>
                  <a:cubicBezTo>
                    <a:pt x="3734538" y="1676036"/>
                    <a:pt x="3710152" y="1656223"/>
                    <a:pt x="3700436" y="1624980"/>
                  </a:cubicBezTo>
                  <a:cubicBezTo>
                    <a:pt x="3697580" y="1615836"/>
                    <a:pt x="3696055" y="1604978"/>
                    <a:pt x="3698532" y="1596213"/>
                  </a:cubicBezTo>
                  <a:close/>
                  <a:moveTo>
                    <a:pt x="3745230" y="1459073"/>
                  </a:moveTo>
                  <a:lnTo>
                    <a:pt x="3745229" y="1459074"/>
                  </a:lnTo>
                  <a:lnTo>
                    <a:pt x="3736012" y="1481572"/>
                  </a:lnTo>
                  <a:close/>
                  <a:moveTo>
                    <a:pt x="3764423" y="1268758"/>
                  </a:moveTo>
                  <a:cubicBezTo>
                    <a:pt x="3764875" y="1275402"/>
                    <a:pt x="3766447" y="1281689"/>
                    <a:pt x="3769590" y="1286070"/>
                  </a:cubicBezTo>
                  <a:cubicBezTo>
                    <a:pt x="3784163" y="1306930"/>
                    <a:pt x="3790403" y="1328553"/>
                    <a:pt x="3791927" y="1350628"/>
                  </a:cubicBezTo>
                  <a:lnTo>
                    <a:pt x="3786333" y="1413840"/>
                  </a:lnTo>
                  <a:lnTo>
                    <a:pt x="3791928" y="1350627"/>
                  </a:lnTo>
                  <a:cubicBezTo>
                    <a:pt x="3790403" y="1328552"/>
                    <a:pt x="3784164" y="1306930"/>
                    <a:pt x="3769590" y="1286069"/>
                  </a:cubicBezTo>
                  <a:close/>
                  <a:moveTo>
                    <a:pt x="3706152" y="773035"/>
                  </a:moveTo>
                  <a:lnTo>
                    <a:pt x="3706152" y="773036"/>
                  </a:lnTo>
                  <a:cubicBezTo>
                    <a:pt x="3708438" y="800277"/>
                    <a:pt x="3711676" y="827330"/>
                    <a:pt x="3714152" y="854380"/>
                  </a:cubicBezTo>
                  <a:cubicBezTo>
                    <a:pt x="3716438" y="878957"/>
                    <a:pt x="3717200" y="903723"/>
                    <a:pt x="3745205" y="915344"/>
                  </a:cubicBezTo>
                  <a:cubicBezTo>
                    <a:pt x="3749587" y="917060"/>
                    <a:pt x="3752825" y="922774"/>
                    <a:pt x="3755683" y="927156"/>
                  </a:cubicBezTo>
                  <a:cubicBezTo>
                    <a:pt x="3799691" y="994786"/>
                    <a:pt x="3798547" y="1030981"/>
                    <a:pt x="3752063" y="1097088"/>
                  </a:cubicBezTo>
                  <a:cubicBezTo>
                    <a:pt x="3747301" y="1103946"/>
                    <a:pt x="3743871" y="1118614"/>
                    <a:pt x="3747681" y="1123186"/>
                  </a:cubicBezTo>
                  <a:cubicBezTo>
                    <a:pt x="3763493" y="1142618"/>
                    <a:pt x="3770542" y="1162954"/>
                    <a:pt x="3772400" y="1184029"/>
                  </a:cubicBezTo>
                  <a:cubicBezTo>
                    <a:pt x="3770542" y="1162954"/>
                    <a:pt x="3763494" y="1142617"/>
                    <a:pt x="3747682" y="1123185"/>
                  </a:cubicBezTo>
                  <a:cubicBezTo>
                    <a:pt x="3743872" y="1118613"/>
                    <a:pt x="3747302" y="1103945"/>
                    <a:pt x="3752064" y="1097087"/>
                  </a:cubicBezTo>
                  <a:cubicBezTo>
                    <a:pt x="3798548" y="1030980"/>
                    <a:pt x="3799692" y="994785"/>
                    <a:pt x="3755684" y="927155"/>
                  </a:cubicBezTo>
                  <a:cubicBezTo>
                    <a:pt x="3752826" y="922773"/>
                    <a:pt x="3749588" y="917059"/>
                    <a:pt x="3745206" y="915343"/>
                  </a:cubicBezTo>
                  <a:cubicBezTo>
                    <a:pt x="3717200" y="903722"/>
                    <a:pt x="3716438" y="878956"/>
                    <a:pt x="3714152" y="854379"/>
                  </a:cubicBezTo>
                  <a:close/>
                  <a:moveTo>
                    <a:pt x="3761553" y="517851"/>
                  </a:moveTo>
                  <a:lnTo>
                    <a:pt x="3752635" y="556048"/>
                  </a:lnTo>
                  <a:cubicBezTo>
                    <a:pt x="3750539" y="564049"/>
                    <a:pt x="3745015" y="572623"/>
                    <a:pt x="3746157" y="580051"/>
                  </a:cubicBezTo>
                  <a:cubicBezTo>
                    <a:pt x="3749491" y="601579"/>
                    <a:pt x="3747062" y="622201"/>
                    <a:pt x="3742776" y="642538"/>
                  </a:cubicBezTo>
                  <a:lnTo>
                    <a:pt x="3730253" y="694928"/>
                  </a:lnTo>
                  <a:lnTo>
                    <a:pt x="3742777" y="642537"/>
                  </a:lnTo>
                  <a:cubicBezTo>
                    <a:pt x="3747063" y="622201"/>
                    <a:pt x="3749492" y="601578"/>
                    <a:pt x="3746158" y="580050"/>
                  </a:cubicBezTo>
                  <a:cubicBezTo>
                    <a:pt x="3745016" y="572622"/>
                    <a:pt x="3750540" y="564048"/>
                    <a:pt x="3752636" y="556047"/>
                  </a:cubicBezTo>
                  <a:close/>
                  <a:moveTo>
                    <a:pt x="3774848" y="298169"/>
                  </a:moveTo>
                  <a:lnTo>
                    <a:pt x="3760065" y="313534"/>
                  </a:lnTo>
                  <a:cubicBezTo>
                    <a:pt x="3755873" y="316390"/>
                    <a:pt x="3758159" y="330299"/>
                    <a:pt x="3759493" y="338871"/>
                  </a:cubicBezTo>
                  <a:lnTo>
                    <a:pt x="3759500" y="338900"/>
                  </a:lnTo>
                  <a:lnTo>
                    <a:pt x="3769400" y="395640"/>
                  </a:lnTo>
                  <a:lnTo>
                    <a:pt x="3765590" y="367328"/>
                  </a:lnTo>
                  <a:lnTo>
                    <a:pt x="3759500" y="338900"/>
                  </a:lnTo>
                  <a:lnTo>
                    <a:pt x="3759494" y="338870"/>
                  </a:lnTo>
                  <a:cubicBezTo>
                    <a:pt x="3758160" y="330298"/>
                    <a:pt x="3755874" y="316389"/>
                    <a:pt x="3760066" y="313533"/>
                  </a:cubicBezTo>
                  <a:close/>
                  <a:moveTo>
                    <a:pt x="3782393" y="281568"/>
                  </a:moveTo>
                  <a:lnTo>
                    <a:pt x="3777498" y="295415"/>
                  </a:lnTo>
                  <a:lnTo>
                    <a:pt x="3777499" y="295415"/>
                  </a:lnTo>
                  <a:close/>
                  <a:moveTo>
                    <a:pt x="3769073" y="24486"/>
                  </a:moveTo>
                  <a:lnTo>
                    <a:pt x="3766810" y="74129"/>
                  </a:lnTo>
                  <a:cubicBezTo>
                    <a:pt x="3767733" y="91492"/>
                    <a:pt x="3770043" y="108703"/>
                    <a:pt x="3772734" y="125861"/>
                  </a:cubicBezTo>
                  <a:lnTo>
                    <a:pt x="3777129" y="153387"/>
                  </a:lnTo>
                  <a:lnTo>
                    <a:pt x="3785402" y="228944"/>
                  </a:lnTo>
                  <a:lnTo>
                    <a:pt x="3780943" y="177271"/>
                  </a:lnTo>
                  <a:lnTo>
                    <a:pt x="3777129" y="153387"/>
                  </a:lnTo>
                  <a:lnTo>
                    <a:pt x="3776930" y="151569"/>
                  </a:lnTo>
                  <a:cubicBezTo>
                    <a:pt x="3772700" y="125876"/>
                    <a:pt x="3768195" y="100174"/>
                    <a:pt x="3766811" y="74129"/>
                  </a:cubicBezTo>
                  <a:close/>
                  <a:moveTo>
                    <a:pt x="3766492" y="0"/>
                  </a:moveTo>
                  <a:lnTo>
                    <a:pt x="4230600" y="0"/>
                  </a:lnTo>
                  <a:lnTo>
                    <a:pt x="4229473" y="2817"/>
                  </a:lnTo>
                  <a:cubicBezTo>
                    <a:pt x="4221092" y="21486"/>
                    <a:pt x="4218423" y="43012"/>
                    <a:pt x="4215375" y="63587"/>
                  </a:cubicBezTo>
                  <a:cubicBezTo>
                    <a:pt x="4209851" y="101308"/>
                    <a:pt x="4206421" y="139219"/>
                    <a:pt x="4201468" y="176939"/>
                  </a:cubicBezTo>
                  <a:cubicBezTo>
                    <a:pt x="4200325" y="184941"/>
                    <a:pt x="4198231" y="194085"/>
                    <a:pt x="4193466" y="200182"/>
                  </a:cubicBezTo>
                  <a:cubicBezTo>
                    <a:pt x="4161461" y="241901"/>
                    <a:pt x="4152508" y="292579"/>
                    <a:pt x="4155554" y="340774"/>
                  </a:cubicBezTo>
                  <a:cubicBezTo>
                    <a:pt x="4157843" y="378686"/>
                    <a:pt x="4159557" y="415835"/>
                    <a:pt x="4156319" y="453364"/>
                  </a:cubicBezTo>
                  <a:cubicBezTo>
                    <a:pt x="4156127" y="456222"/>
                    <a:pt x="4156509" y="460032"/>
                    <a:pt x="4158033" y="462126"/>
                  </a:cubicBezTo>
                  <a:cubicBezTo>
                    <a:pt x="4168129" y="475081"/>
                    <a:pt x="4168891" y="488607"/>
                    <a:pt x="4170605" y="505182"/>
                  </a:cubicBezTo>
                  <a:cubicBezTo>
                    <a:pt x="4173083" y="528615"/>
                    <a:pt x="4171367" y="550141"/>
                    <a:pt x="4167177" y="571860"/>
                  </a:cubicBezTo>
                  <a:cubicBezTo>
                    <a:pt x="4164129" y="587672"/>
                    <a:pt x="4157843" y="603673"/>
                    <a:pt x="4149840" y="617772"/>
                  </a:cubicBezTo>
                  <a:cubicBezTo>
                    <a:pt x="4138600" y="637392"/>
                    <a:pt x="4134220" y="656255"/>
                    <a:pt x="4149078" y="674923"/>
                  </a:cubicBezTo>
                  <a:cubicBezTo>
                    <a:pt x="4164891" y="695116"/>
                    <a:pt x="4159367" y="717977"/>
                    <a:pt x="4159937" y="740268"/>
                  </a:cubicBezTo>
                  <a:cubicBezTo>
                    <a:pt x="4160129" y="749982"/>
                    <a:pt x="4159747" y="760270"/>
                    <a:pt x="4162223" y="769605"/>
                  </a:cubicBezTo>
                  <a:cubicBezTo>
                    <a:pt x="4169273" y="796655"/>
                    <a:pt x="4179941" y="822756"/>
                    <a:pt x="4184703" y="850189"/>
                  </a:cubicBezTo>
                  <a:cubicBezTo>
                    <a:pt x="4187370" y="865430"/>
                    <a:pt x="4182607" y="882384"/>
                    <a:pt x="4179179" y="898198"/>
                  </a:cubicBezTo>
                  <a:cubicBezTo>
                    <a:pt x="4175559" y="914200"/>
                    <a:pt x="4170035" y="930011"/>
                    <a:pt x="4164319" y="945444"/>
                  </a:cubicBezTo>
                  <a:cubicBezTo>
                    <a:pt x="4160509" y="955920"/>
                    <a:pt x="4156889" y="967350"/>
                    <a:pt x="4150030" y="975733"/>
                  </a:cubicBezTo>
                  <a:cubicBezTo>
                    <a:pt x="4134410" y="994785"/>
                    <a:pt x="4131742" y="1014406"/>
                    <a:pt x="4139934" y="1036887"/>
                  </a:cubicBezTo>
                  <a:cubicBezTo>
                    <a:pt x="4141268" y="1040315"/>
                    <a:pt x="4141268" y="1044315"/>
                    <a:pt x="4141458" y="1048125"/>
                  </a:cubicBezTo>
                  <a:cubicBezTo>
                    <a:pt x="4145458" y="1109091"/>
                    <a:pt x="4147936" y="1170051"/>
                    <a:pt x="4154032" y="1230633"/>
                  </a:cubicBezTo>
                  <a:cubicBezTo>
                    <a:pt x="4156509" y="1255206"/>
                    <a:pt x="4167367" y="1278829"/>
                    <a:pt x="4174225" y="1303024"/>
                  </a:cubicBezTo>
                  <a:cubicBezTo>
                    <a:pt x="4175559" y="1307978"/>
                    <a:pt x="4177655" y="1313504"/>
                    <a:pt x="4176701" y="1318456"/>
                  </a:cubicBezTo>
                  <a:cubicBezTo>
                    <a:pt x="4167177" y="1372368"/>
                    <a:pt x="4181083" y="1422854"/>
                    <a:pt x="4199372" y="1472575"/>
                  </a:cubicBezTo>
                  <a:cubicBezTo>
                    <a:pt x="4201278" y="1477717"/>
                    <a:pt x="4200706" y="1484004"/>
                    <a:pt x="4200325" y="1489720"/>
                  </a:cubicBezTo>
                  <a:cubicBezTo>
                    <a:pt x="4198993" y="1505724"/>
                    <a:pt x="4192324" y="1523059"/>
                    <a:pt x="4196324" y="1537537"/>
                  </a:cubicBezTo>
                  <a:cubicBezTo>
                    <a:pt x="4207374" y="1576019"/>
                    <a:pt x="4220709" y="1614120"/>
                    <a:pt x="4237474" y="1650317"/>
                  </a:cubicBezTo>
                  <a:cubicBezTo>
                    <a:pt x="4254428" y="1687086"/>
                    <a:pt x="4268716" y="1721185"/>
                    <a:pt x="4251572" y="1763287"/>
                  </a:cubicBezTo>
                  <a:cubicBezTo>
                    <a:pt x="4244332" y="1781194"/>
                    <a:pt x="4249476" y="1804816"/>
                    <a:pt x="4251380" y="1825393"/>
                  </a:cubicBezTo>
                  <a:cubicBezTo>
                    <a:pt x="4252904" y="1840441"/>
                    <a:pt x="4261478" y="1854920"/>
                    <a:pt x="4261478" y="1869780"/>
                  </a:cubicBezTo>
                  <a:cubicBezTo>
                    <a:pt x="4261478" y="1909408"/>
                    <a:pt x="4271574" y="1944649"/>
                    <a:pt x="4292149" y="1978940"/>
                  </a:cubicBezTo>
                  <a:cubicBezTo>
                    <a:pt x="4300150" y="1992279"/>
                    <a:pt x="4294815" y="2013043"/>
                    <a:pt x="4296911" y="2030378"/>
                  </a:cubicBezTo>
                  <a:cubicBezTo>
                    <a:pt x="4299388" y="2048668"/>
                    <a:pt x="4301673" y="2067525"/>
                    <a:pt x="4307201" y="2085054"/>
                  </a:cubicBezTo>
                  <a:cubicBezTo>
                    <a:pt x="4321679" y="2130393"/>
                    <a:pt x="4338062" y="2175163"/>
                    <a:pt x="4353302" y="2220312"/>
                  </a:cubicBezTo>
                  <a:cubicBezTo>
                    <a:pt x="4365877" y="2257459"/>
                    <a:pt x="4355970" y="2294039"/>
                    <a:pt x="4350636" y="2330806"/>
                  </a:cubicBezTo>
                  <a:cubicBezTo>
                    <a:pt x="4347205" y="2353859"/>
                    <a:pt x="4339013" y="2375383"/>
                    <a:pt x="4351206" y="2401292"/>
                  </a:cubicBezTo>
                  <a:cubicBezTo>
                    <a:pt x="4362828" y="2426059"/>
                    <a:pt x="4360160" y="2457492"/>
                    <a:pt x="4366446" y="2485307"/>
                  </a:cubicBezTo>
                  <a:cubicBezTo>
                    <a:pt x="4371781" y="2508742"/>
                    <a:pt x="4380354" y="2531409"/>
                    <a:pt x="4388736" y="2554079"/>
                  </a:cubicBezTo>
                  <a:cubicBezTo>
                    <a:pt x="4400168" y="2584942"/>
                    <a:pt x="4412167" y="2615421"/>
                    <a:pt x="4406453" y="2649143"/>
                  </a:cubicBezTo>
                  <a:cubicBezTo>
                    <a:pt x="4399976" y="2687436"/>
                    <a:pt x="4424359" y="2713723"/>
                    <a:pt x="4440554" y="2743826"/>
                  </a:cubicBezTo>
                  <a:cubicBezTo>
                    <a:pt x="4451603" y="2764590"/>
                    <a:pt x="4459795" y="2787259"/>
                    <a:pt x="4466653" y="2809930"/>
                  </a:cubicBezTo>
                  <a:cubicBezTo>
                    <a:pt x="4475607" y="2840219"/>
                    <a:pt x="4480941" y="2871462"/>
                    <a:pt x="4489705" y="2901943"/>
                  </a:cubicBezTo>
                  <a:cubicBezTo>
                    <a:pt x="4502848" y="2948047"/>
                    <a:pt x="4513137" y="2994722"/>
                    <a:pt x="4505897" y="3042728"/>
                  </a:cubicBezTo>
                  <a:cubicBezTo>
                    <a:pt x="4502659" y="3064827"/>
                    <a:pt x="4502848" y="3085403"/>
                    <a:pt x="4507613" y="3107500"/>
                  </a:cubicBezTo>
                  <a:cubicBezTo>
                    <a:pt x="4515422" y="3143695"/>
                    <a:pt x="4516376" y="3180844"/>
                    <a:pt x="4545521" y="3209993"/>
                  </a:cubicBezTo>
                  <a:cubicBezTo>
                    <a:pt x="4555811" y="3220280"/>
                    <a:pt x="4558477" y="3238758"/>
                    <a:pt x="4563811" y="3253809"/>
                  </a:cubicBezTo>
                  <a:cubicBezTo>
                    <a:pt x="4570099" y="3271145"/>
                    <a:pt x="4566858" y="3283908"/>
                    <a:pt x="4548570" y="3293244"/>
                  </a:cubicBezTo>
                  <a:cubicBezTo>
                    <a:pt x="4540379" y="3297434"/>
                    <a:pt x="4532378" y="3309437"/>
                    <a:pt x="4531043" y="3318771"/>
                  </a:cubicBezTo>
                  <a:cubicBezTo>
                    <a:pt x="4527043" y="3346776"/>
                    <a:pt x="4532950" y="3372495"/>
                    <a:pt x="4545904" y="3399546"/>
                  </a:cubicBezTo>
                  <a:cubicBezTo>
                    <a:pt x="4558096" y="3424883"/>
                    <a:pt x="4556762" y="3456508"/>
                    <a:pt x="4561524" y="3485275"/>
                  </a:cubicBezTo>
                  <a:cubicBezTo>
                    <a:pt x="4564954" y="3505657"/>
                    <a:pt x="4572002" y="3526042"/>
                    <a:pt x="4572002" y="3546617"/>
                  </a:cubicBezTo>
                  <a:cubicBezTo>
                    <a:pt x="4572002" y="3572146"/>
                    <a:pt x="4565907" y="3597482"/>
                    <a:pt x="4563620" y="3623201"/>
                  </a:cubicBezTo>
                  <a:cubicBezTo>
                    <a:pt x="4561716" y="3643204"/>
                    <a:pt x="4562478" y="3663589"/>
                    <a:pt x="4560192" y="3683591"/>
                  </a:cubicBezTo>
                  <a:cubicBezTo>
                    <a:pt x="4558477" y="3699976"/>
                    <a:pt x="4554096" y="3716168"/>
                    <a:pt x="4550476" y="3732361"/>
                  </a:cubicBezTo>
                  <a:cubicBezTo>
                    <a:pt x="4549142" y="3738267"/>
                    <a:pt x="4543998" y="3744173"/>
                    <a:pt x="4544759" y="3749506"/>
                  </a:cubicBezTo>
                  <a:cubicBezTo>
                    <a:pt x="4552953" y="3802467"/>
                    <a:pt x="4516376" y="3840569"/>
                    <a:pt x="4500182" y="3885338"/>
                  </a:cubicBezTo>
                  <a:cubicBezTo>
                    <a:pt x="4483035" y="3932394"/>
                    <a:pt x="4456748" y="3977925"/>
                    <a:pt x="4464557" y="4030503"/>
                  </a:cubicBezTo>
                  <a:cubicBezTo>
                    <a:pt x="4469319" y="4062318"/>
                    <a:pt x="4480369" y="4092989"/>
                    <a:pt x="4487039" y="4124614"/>
                  </a:cubicBezTo>
                  <a:cubicBezTo>
                    <a:pt x="4489324" y="4135854"/>
                    <a:pt x="4488943" y="4148427"/>
                    <a:pt x="4486656" y="4159667"/>
                  </a:cubicBezTo>
                  <a:cubicBezTo>
                    <a:pt x="4476177" y="4213961"/>
                    <a:pt x="4474653" y="4267493"/>
                    <a:pt x="4491801" y="4320837"/>
                  </a:cubicBezTo>
                  <a:cubicBezTo>
                    <a:pt x="4494659" y="4329979"/>
                    <a:pt x="4497325" y="4339695"/>
                    <a:pt x="4497325" y="4349222"/>
                  </a:cubicBezTo>
                  <a:cubicBezTo>
                    <a:pt x="4497325" y="4401419"/>
                    <a:pt x="4493324" y="4452665"/>
                    <a:pt x="4474653" y="4502579"/>
                  </a:cubicBezTo>
                  <a:cubicBezTo>
                    <a:pt x="4468368" y="4519343"/>
                    <a:pt x="4472368" y="4539728"/>
                    <a:pt x="4470844" y="4558207"/>
                  </a:cubicBezTo>
                  <a:cubicBezTo>
                    <a:pt x="4469511" y="4575351"/>
                    <a:pt x="4468940" y="4592878"/>
                    <a:pt x="4464557" y="4609452"/>
                  </a:cubicBezTo>
                  <a:cubicBezTo>
                    <a:pt x="4458082" y="4633647"/>
                    <a:pt x="4457320" y="4656126"/>
                    <a:pt x="4463033" y="4681083"/>
                  </a:cubicBezTo>
                  <a:cubicBezTo>
                    <a:pt x="4468368" y="4704895"/>
                    <a:pt x="4465702" y="4730614"/>
                    <a:pt x="4465891" y="4755381"/>
                  </a:cubicBezTo>
                  <a:cubicBezTo>
                    <a:pt x="4466082" y="4783004"/>
                    <a:pt x="4466272" y="4810627"/>
                    <a:pt x="4465319" y="4838250"/>
                  </a:cubicBezTo>
                  <a:cubicBezTo>
                    <a:pt x="4464940" y="4849300"/>
                    <a:pt x="4457320" y="4861873"/>
                    <a:pt x="4460367" y="4871019"/>
                  </a:cubicBezTo>
                  <a:cubicBezTo>
                    <a:pt x="4470653" y="4900546"/>
                    <a:pt x="4458271" y="4930075"/>
                    <a:pt x="4463795" y="4959602"/>
                  </a:cubicBezTo>
                  <a:cubicBezTo>
                    <a:pt x="4466653" y="4974082"/>
                    <a:pt x="4458844" y="4990465"/>
                    <a:pt x="4458082" y="5006086"/>
                  </a:cubicBezTo>
                  <a:cubicBezTo>
                    <a:pt x="4456748" y="5031614"/>
                    <a:pt x="4457320" y="5057141"/>
                    <a:pt x="4456937" y="5082670"/>
                  </a:cubicBezTo>
                  <a:cubicBezTo>
                    <a:pt x="4456748" y="5091052"/>
                    <a:pt x="4455986" y="5099245"/>
                    <a:pt x="4455603" y="5107627"/>
                  </a:cubicBezTo>
                  <a:cubicBezTo>
                    <a:pt x="4455223" y="5115057"/>
                    <a:pt x="4453508" y="5122867"/>
                    <a:pt x="4454840" y="5129916"/>
                  </a:cubicBezTo>
                  <a:cubicBezTo>
                    <a:pt x="4459605" y="5155445"/>
                    <a:pt x="4467415" y="5180591"/>
                    <a:pt x="4470464" y="5206308"/>
                  </a:cubicBezTo>
                  <a:cubicBezTo>
                    <a:pt x="4473130" y="5228597"/>
                    <a:pt x="4469511" y="5251650"/>
                    <a:pt x="4471415" y="5274129"/>
                  </a:cubicBezTo>
                  <a:cubicBezTo>
                    <a:pt x="4474653" y="5313754"/>
                    <a:pt x="4480369" y="5353379"/>
                    <a:pt x="4483990" y="5393005"/>
                  </a:cubicBezTo>
                  <a:cubicBezTo>
                    <a:pt x="4484752" y="5401579"/>
                    <a:pt x="4479988" y="5410531"/>
                    <a:pt x="4479607" y="5419295"/>
                  </a:cubicBezTo>
                  <a:cubicBezTo>
                    <a:pt x="4478656" y="5446728"/>
                    <a:pt x="4478464" y="5474161"/>
                    <a:pt x="4477894" y="5501594"/>
                  </a:cubicBezTo>
                  <a:cubicBezTo>
                    <a:pt x="4477702" y="5517215"/>
                    <a:pt x="4478273" y="5533027"/>
                    <a:pt x="4476560" y="5548460"/>
                  </a:cubicBezTo>
                  <a:cubicBezTo>
                    <a:pt x="4474273" y="5568842"/>
                    <a:pt x="4470844" y="5587321"/>
                    <a:pt x="4485703" y="5606372"/>
                  </a:cubicBezTo>
                  <a:cubicBezTo>
                    <a:pt x="4508755" y="5635711"/>
                    <a:pt x="4499801" y="5673050"/>
                    <a:pt x="4505134" y="5706959"/>
                  </a:cubicBezTo>
                  <a:cubicBezTo>
                    <a:pt x="4506468" y="5715723"/>
                    <a:pt x="4506659" y="5724678"/>
                    <a:pt x="4508183" y="5733440"/>
                  </a:cubicBezTo>
                  <a:cubicBezTo>
                    <a:pt x="4511041" y="5749634"/>
                    <a:pt x="4514279" y="5765635"/>
                    <a:pt x="4517519" y="5781830"/>
                  </a:cubicBezTo>
                  <a:cubicBezTo>
                    <a:pt x="4518089" y="5784686"/>
                    <a:pt x="4518281" y="5787924"/>
                    <a:pt x="4519234" y="5790592"/>
                  </a:cubicBezTo>
                  <a:cubicBezTo>
                    <a:pt x="4527233" y="5815169"/>
                    <a:pt x="4536378" y="5839361"/>
                    <a:pt x="4542855" y="5864318"/>
                  </a:cubicBezTo>
                  <a:cubicBezTo>
                    <a:pt x="4546095" y="5876511"/>
                    <a:pt x="4546476" y="5890037"/>
                    <a:pt x="4544759" y="5902610"/>
                  </a:cubicBezTo>
                  <a:cubicBezTo>
                    <a:pt x="4539808" y="5939377"/>
                    <a:pt x="4537712" y="5975764"/>
                    <a:pt x="4544951" y="6012723"/>
                  </a:cubicBezTo>
                  <a:cubicBezTo>
                    <a:pt x="4547808" y="6027392"/>
                    <a:pt x="4543045" y="6043776"/>
                    <a:pt x="4541332" y="6059397"/>
                  </a:cubicBezTo>
                  <a:cubicBezTo>
                    <a:pt x="4536759" y="6096736"/>
                    <a:pt x="4531805" y="6134075"/>
                    <a:pt x="4527426" y="6171605"/>
                  </a:cubicBezTo>
                  <a:cubicBezTo>
                    <a:pt x="4524758" y="6195037"/>
                    <a:pt x="4523234" y="6218660"/>
                    <a:pt x="4520568" y="6242093"/>
                  </a:cubicBezTo>
                  <a:cubicBezTo>
                    <a:pt x="4517327" y="6269144"/>
                    <a:pt x="4512375" y="6296005"/>
                    <a:pt x="4509706" y="6323058"/>
                  </a:cubicBezTo>
                  <a:cubicBezTo>
                    <a:pt x="4506659" y="6353919"/>
                    <a:pt x="4506089" y="6384972"/>
                    <a:pt x="4502848" y="6415833"/>
                  </a:cubicBezTo>
                  <a:cubicBezTo>
                    <a:pt x="4496563" y="6472225"/>
                    <a:pt x="4489132" y="6528424"/>
                    <a:pt x="4482084" y="6584812"/>
                  </a:cubicBezTo>
                  <a:cubicBezTo>
                    <a:pt x="4475226" y="6639488"/>
                    <a:pt x="4469129" y="6694164"/>
                    <a:pt x="4460557" y="6748458"/>
                  </a:cubicBezTo>
                  <a:cubicBezTo>
                    <a:pt x="4456937" y="6771319"/>
                    <a:pt x="4447030" y="6793035"/>
                    <a:pt x="4441507" y="6815516"/>
                  </a:cubicBezTo>
                  <a:lnTo>
                    <a:pt x="4431806" y="6858001"/>
                  </a:lnTo>
                  <a:lnTo>
                    <a:pt x="4259554" y="6858001"/>
                  </a:lnTo>
                  <a:lnTo>
                    <a:pt x="4259554" y="6858002"/>
                  </a:lnTo>
                  <a:lnTo>
                    <a:pt x="0" y="6858002"/>
                  </a:lnTo>
                  <a:lnTo>
                    <a:pt x="0" y="2"/>
                  </a:lnTo>
                  <a:lnTo>
                    <a:pt x="3766492" y="1"/>
                  </a:lnTo>
                  <a:lnTo>
                    <a:pt x="3769210" y="21486"/>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6" name="Group 45">
              <a:extLst>
                <a:ext uri="{FF2B5EF4-FFF2-40B4-BE49-F238E27FC236}">
                  <a16:creationId xmlns:a16="http://schemas.microsoft.com/office/drawing/2014/main" id="{CEDE579A-0A12-4A10-85D4-A8DA1663B89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2"/>
              <a:chOff x="3697284" y="-1"/>
              <a:chExt cx="884241" cy="6858002"/>
            </a:xfrm>
          </p:grpSpPr>
          <p:grpSp>
            <p:nvGrpSpPr>
              <p:cNvPr id="47" name="Group 46">
                <a:extLst>
                  <a:ext uri="{FF2B5EF4-FFF2-40B4-BE49-F238E27FC236}">
                    <a16:creationId xmlns:a16="http://schemas.microsoft.com/office/drawing/2014/main" id="{15CA79E3-BA58-419A-8541-7498AC2633F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solidFill>
                <a:srgbClr val="FFFFFF"/>
              </a:solidFill>
              <a:effectLst/>
            </p:grpSpPr>
            <p:sp>
              <p:nvSpPr>
                <p:cNvPr id="51" name="Freeform: Shape 50">
                  <a:extLst>
                    <a:ext uri="{FF2B5EF4-FFF2-40B4-BE49-F238E27FC236}">
                      <a16:creationId xmlns:a16="http://schemas.microsoft.com/office/drawing/2014/main" id="{2348C622-BC44-4959-B64E-427015FD1F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2" name="Freeform: Shape 51">
                  <a:extLst>
                    <a:ext uri="{FF2B5EF4-FFF2-40B4-BE49-F238E27FC236}">
                      <a16:creationId xmlns:a16="http://schemas.microsoft.com/office/drawing/2014/main" id="{F8841A98-AA1D-4F65-A368-EF31110B0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48" name="Group 47">
                <a:extLst>
                  <a:ext uri="{FF2B5EF4-FFF2-40B4-BE49-F238E27FC236}">
                    <a16:creationId xmlns:a16="http://schemas.microsoft.com/office/drawing/2014/main" id="{E6609F08-9B2C-4879-AC68-E3E537BED78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97284" y="0"/>
                <a:ext cx="884241" cy="6858001"/>
                <a:chOff x="3697284" y="-1"/>
                <a:chExt cx="884241" cy="6858001"/>
              </a:xfrm>
              <a:blipFill>
                <a:blip r:embed="rId2">
                  <a:alphaModFix amt="57000"/>
                </a:blip>
                <a:tile tx="0" ty="0" sx="100000" sy="100000" flip="none" algn="tl"/>
              </a:blipFill>
              <a:effectLst/>
            </p:grpSpPr>
            <p:sp>
              <p:nvSpPr>
                <p:cNvPr id="49" name="Freeform: Shape 48">
                  <a:extLst>
                    <a:ext uri="{FF2B5EF4-FFF2-40B4-BE49-F238E27FC236}">
                      <a16:creationId xmlns:a16="http://schemas.microsoft.com/office/drawing/2014/main" id="{6910EFC9-D70D-42FD-BCCD-AB1F710BF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0" name="Freeform: Shape 49">
                  <a:extLst>
                    <a:ext uri="{FF2B5EF4-FFF2-40B4-BE49-F238E27FC236}">
                      <a16:creationId xmlns:a16="http://schemas.microsoft.com/office/drawing/2014/main" id="{83BEF371-1E22-4C4F-A62F-AC6B92CAE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gr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grpSp>
      <p:sp>
        <p:nvSpPr>
          <p:cNvPr id="2" name="Title 1">
            <a:extLst>
              <a:ext uri="{FF2B5EF4-FFF2-40B4-BE49-F238E27FC236}">
                <a16:creationId xmlns:a16="http://schemas.microsoft.com/office/drawing/2014/main" id="{0D71E59E-2AD6-FF71-92FC-46115C1C212E}"/>
              </a:ext>
            </a:extLst>
          </p:cNvPr>
          <p:cNvSpPr>
            <a:spLocks noGrp="1"/>
          </p:cNvSpPr>
          <p:nvPr>
            <p:ph type="title"/>
          </p:nvPr>
        </p:nvSpPr>
        <p:spPr>
          <a:xfrm>
            <a:off x="838800" y="1641752"/>
            <a:ext cx="2655887" cy="4384188"/>
          </a:xfrm>
        </p:spPr>
        <p:txBody>
          <a:bodyPr anchor="t">
            <a:normAutofit/>
          </a:bodyPr>
          <a:lstStyle/>
          <a:p>
            <a:r>
              <a:rPr lang="en-US" sz="4000">
                <a:solidFill>
                  <a:schemeClr val="bg1"/>
                </a:solidFill>
              </a:rPr>
              <a:t>Funding options for Franchise Investing</a:t>
            </a:r>
          </a:p>
        </p:txBody>
      </p:sp>
      <p:graphicFrame>
        <p:nvGraphicFramePr>
          <p:cNvPr id="5" name="Content Placeholder 2">
            <a:extLst>
              <a:ext uri="{FF2B5EF4-FFF2-40B4-BE49-F238E27FC236}">
                <a16:creationId xmlns:a16="http://schemas.microsoft.com/office/drawing/2014/main" id="{C0E2BC71-BDBC-CE0D-EFEF-3CB287DA4B82}"/>
              </a:ext>
            </a:extLst>
          </p:cNvPr>
          <p:cNvGraphicFramePr>
            <a:graphicFrameLocks noGrp="1"/>
          </p:cNvGraphicFramePr>
          <p:nvPr>
            <p:ph idx="1"/>
            <p:extLst>
              <p:ext uri="{D42A27DB-BD31-4B8C-83A1-F6EECF244321}">
                <p14:modId xmlns:p14="http://schemas.microsoft.com/office/powerpoint/2010/main" val="2307931061"/>
              </p:ext>
            </p:extLst>
          </p:nvPr>
        </p:nvGraphicFramePr>
        <p:xfrm>
          <a:off x="5232400" y="841375"/>
          <a:ext cx="6121400" cy="51845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81317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DE5D3-A31B-D797-32D4-9BD854CAD5AD}"/>
              </a:ext>
            </a:extLst>
          </p:cNvPr>
          <p:cNvSpPr>
            <a:spLocks noGrp="1"/>
          </p:cNvSpPr>
          <p:nvPr>
            <p:ph type="title"/>
          </p:nvPr>
        </p:nvSpPr>
        <p:spPr>
          <a:xfrm>
            <a:off x="196553" y="365126"/>
            <a:ext cx="11157247" cy="506546"/>
          </a:xfrm>
        </p:spPr>
        <p:txBody>
          <a:bodyPr>
            <a:normAutofit fontScale="90000"/>
          </a:bodyPr>
          <a:lstStyle/>
          <a:p>
            <a:pPr algn="ctr"/>
            <a:r>
              <a:rPr lang="en-US"/>
              <a:t>SBA Loans</a:t>
            </a:r>
            <a:endParaRPr lang="en-US" dirty="0"/>
          </a:p>
        </p:txBody>
      </p:sp>
      <p:sp>
        <p:nvSpPr>
          <p:cNvPr id="3" name="Content Placeholder 2">
            <a:extLst>
              <a:ext uri="{FF2B5EF4-FFF2-40B4-BE49-F238E27FC236}">
                <a16:creationId xmlns:a16="http://schemas.microsoft.com/office/drawing/2014/main" id="{B5B99983-3895-353A-B845-D90B43F01F13}"/>
              </a:ext>
            </a:extLst>
          </p:cNvPr>
          <p:cNvSpPr>
            <a:spLocks noGrp="1"/>
          </p:cNvSpPr>
          <p:nvPr>
            <p:ph sz="half" idx="1"/>
          </p:nvPr>
        </p:nvSpPr>
        <p:spPr>
          <a:xfrm>
            <a:off x="838200" y="1051132"/>
            <a:ext cx="5181600" cy="5691499"/>
          </a:xfrm>
        </p:spPr>
        <p:txBody>
          <a:bodyPr>
            <a:normAutofit fontScale="32500" lnSpcReduction="20000"/>
          </a:bodyPr>
          <a:lstStyle/>
          <a:p>
            <a:pPr marL="0" indent="0" algn="ctr">
              <a:buNone/>
            </a:pPr>
            <a:r>
              <a:rPr lang="en-US" sz="6000" b="1"/>
              <a:t>SBA Express</a:t>
            </a:r>
          </a:p>
          <a:p>
            <a:pPr marL="0" indent="0">
              <a:buNone/>
            </a:pPr>
            <a:endParaRPr lang="en-US" sz="4300" b="1"/>
          </a:p>
          <a:p>
            <a:pPr marL="0" indent="0">
              <a:buNone/>
            </a:pPr>
            <a:r>
              <a:rPr lang="en-US" sz="4300" b="1"/>
              <a:t>Complete Credit Report &amp; Score of 680 or better.</a:t>
            </a:r>
          </a:p>
          <a:p>
            <a:pPr marL="0" indent="0">
              <a:buNone/>
            </a:pPr>
            <a:r>
              <a:rPr lang="en-US" sz="4300" b="1"/>
              <a:t>25K total must use 11.1% cash to inject into the business and the remainder is the reserve liquidity. (Cash, Stocks &amp; Bonds, IRA/401K)</a:t>
            </a:r>
          </a:p>
          <a:p>
            <a:pPr marL="0" indent="0">
              <a:buNone/>
            </a:pPr>
            <a:r>
              <a:rPr lang="en-US" sz="4300" b="1"/>
              <a:t>SBA backs the loan 50%</a:t>
            </a:r>
          </a:p>
          <a:p>
            <a:pPr marL="0" indent="0">
              <a:buNone/>
            </a:pPr>
            <a:r>
              <a:rPr lang="en-US" sz="4300" b="1"/>
              <a:t>Debt to Income ratio</a:t>
            </a:r>
          </a:p>
          <a:p>
            <a:pPr marL="0" indent="0">
              <a:buNone/>
            </a:pPr>
            <a:r>
              <a:rPr lang="en-US" sz="4300" b="1"/>
              <a:t>Total Household Income</a:t>
            </a:r>
          </a:p>
          <a:p>
            <a:pPr marL="0" indent="0">
              <a:buNone/>
            </a:pPr>
            <a:r>
              <a:rPr lang="en-US" sz="4300" b="1"/>
              <a:t>Assets (Liquidity) too much or too little can be a disqualifier</a:t>
            </a:r>
          </a:p>
          <a:p>
            <a:pPr marL="0" indent="0">
              <a:buNone/>
            </a:pPr>
            <a:r>
              <a:rPr lang="en-US" sz="4300" b="1"/>
              <a:t>5 years of Credit Longevity &amp; Depth in credit history</a:t>
            </a:r>
          </a:p>
          <a:p>
            <a:pPr marL="0" indent="0">
              <a:buNone/>
            </a:pPr>
            <a:r>
              <a:rPr lang="en-US" sz="4300" b="1"/>
              <a:t>Payment history of the applicant</a:t>
            </a:r>
          </a:p>
          <a:p>
            <a:pPr marL="0" indent="0">
              <a:buNone/>
            </a:pPr>
            <a:r>
              <a:rPr lang="en-US" sz="4300" b="1"/>
              <a:t>Any Derogatory issue on the clients </a:t>
            </a:r>
          </a:p>
          <a:p>
            <a:pPr marL="0" indent="0">
              <a:buNone/>
            </a:pPr>
            <a:r>
              <a:rPr lang="en-US" sz="4300" b="1"/>
              <a:t>Generally, for Start ups (no build outs).</a:t>
            </a:r>
          </a:p>
          <a:p>
            <a:pPr marL="0" indent="0">
              <a:buNone/>
            </a:pPr>
            <a:r>
              <a:rPr lang="en-US" sz="4300" b="1"/>
              <a:t>Resume (Managerial Experience)</a:t>
            </a:r>
          </a:p>
          <a:p>
            <a:pPr marL="0" indent="0">
              <a:buNone/>
            </a:pPr>
            <a:r>
              <a:rPr lang="en-US" sz="4300" b="1"/>
              <a:t>Personal Financial Statement</a:t>
            </a:r>
          </a:p>
          <a:p>
            <a:pPr marL="0" indent="0">
              <a:buNone/>
            </a:pPr>
            <a:r>
              <a:rPr lang="en-US" sz="4300" b="1"/>
              <a:t>3 years Tax Returns (Biz &amp; Personal)</a:t>
            </a:r>
          </a:p>
          <a:p>
            <a:pPr marL="0" indent="0">
              <a:buNone/>
            </a:pPr>
            <a:r>
              <a:rPr lang="en-US" sz="4300" b="1"/>
              <a:t>2 years of Projections (pro-forma) Bank Provides Template in most cases. Simple Business plan on bank template</a:t>
            </a:r>
          </a:p>
          <a:p>
            <a:pPr marL="0" indent="0">
              <a:buNone/>
            </a:pPr>
            <a:r>
              <a:rPr lang="en-US" sz="4300" b="1"/>
              <a:t>No Felony convictions or Judgements in applicant’s history</a:t>
            </a:r>
          </a:p>
          <a:p>
            <a:pPr marL="0" indent="0">
              <a:buNone/>
            </a:pPr>
            <a:r>
              <a:rPr lang="en-US" sz="4300" b="1"/>
              <a:t>Entity documentation, Articles of Information must match application and the industry on the loan application. Also, FDD &amp; Agreement</a:t>
            </a:r>
          </a:p>
          <a:p>
            <a:pPr marL="0" indent="0">
              <a:buNone/>
            </a:pPr>
            <a:endParaRPr lang="en-US" dirty="0"/>
          </a:p>
        </p:txBody>
      </p:sp>
      <p:sp>
        <p:nvSpPr>
          <p:cNvPr id="4" name="Content Placeholder 3">
            <a:extLst>
              <a:ext uri="{FF2B5EF4-FFF2-40B4-BE49-F238E27FC236}">
                <a16:creationId xmlns:a16="http://schemas.microsoft.com/office/drawing/2014/main" id="{A92455D5-7843-2EDA-929B-D30464CBCDF1}"/>
              </a:ext>
            </a:extLst>
          </p:cNvPr>
          <p:cNvSpPr>
            <a:spLocks noGrp="1"/>
          </p:cNvSpPr>
          <p:nvPr>
            <p:ph sz="half" idx="2"/>
          </p:nvPr>
        </p:nvSpPr>
        <p:spPr>
          <a:xfrm>
            <a:off x="6172200" y="1051132"/>
            <a:ext cx="5181600" cy="5806868"/>
          </a:xfrm>
        </p:spPr>
        <p:txBody>
          <a:bodyPr>
            <a:normAutofit fontScale="32500" lnSpcReduction="20000"/>
          </a:bodyPr>
          <a:lstStyle/>
          <a:p>
            <a:pPr marL="0" indent="0" algn="ctr">
              <a:buNone/>
            </a:pPr>
            <a:r>
              <a:rPr lang="en-US" sz="6000" b="1"/>
              <a:t>SBA 7A</a:t>
            </a:r>
          </a:p>
          <a:p>
            <a:pPr marL="0" indent="0">
              <a:buNone/>
            </a:pPr>
            <a:endParaRPr lang="en-US" b="1"/>
          </a:p>
          <a:p>
            <a:pPr marL="0" indent="0">
              <a:buNone/>
            </a:pPr>
            <a:r>
              <a:rPr lang="en-US" sz="4300" b="1"/>
              <a:t>Complete Credit Report &amp; Score of 680 or better.</a:t>
            </a:r>
          </a:p>
          <a:p>
            <a:pPr marL="0" indent="0">
              <a:buNone/>
            </a:pPr>
            <a:r>
              <a:rPr lang="en-US" sz="4300" b="1"/>
              <a:t>Generally, 20% cash injected in the business, 20% in liquid reserves. Some Industries require less. </a:t>
            </a:r>
          </a:p>
          <a:p>
            <a:pPr marL="0" indent="0">
              <a:buNone/>
            </a:pPr>
            <a:r>
              <a:rPr lang="en-US" sz="4300" b="1"/>
              <a:t>SBA backs the loan up to 90%</a:t>
            </a:r>
          </a:p>
          <a:p>
            <a:pPr marL="0" indent="0">
              <a:buNone/>
            </a:pPr>
            <a:r>
              <a:rPr lang="en-US" sz="4300" b="1"/>
              <a:t>Debt to Income ratio</a:t>
            </a:r>
          </a:p>
          <a:p>
            <a:pPr marL="0" indent="0">
              <a:buNone/>
            </a:pPr>
            <a:r>
              <a:rPr lang="en-US" sz="4300" b="1"/>
              <a:t>Total Household Income</a:t>
            </a:r>
          </a:p>
          <a:p>
            <a:pPr marL="0" indent="0">
              <a:buNone/>
            </a:pPr>
            <a:r>
              <a:rPr lang="en-US" sz="4300" b="1"/>
              <a:t>Assets (Liquidity) too much or too little can be a disqualifier</a:t>
            </a:r>
          </a:p>
          <a:p>
            <a:pPr marL="0" indent="0">
              <a:buNone/>
            </a:pPr>
            <a:r>
              <a:rPr lang="en-US" sz="4300" b="1"/>
              <a:t>5 years of Credit Longevity &amp; Depth in credit history</a:t>
            </a:r>
          </a:p>
          <a:p>
            <a:pPr marL="0" indent="0">
              <a:buNone/>
            </a:pPr>
            <a:r>
              <a:rPr lang="en-US" sz="4300" b="1"/>
              <a:t>Payment history of the applicant</a:t>
            </a:r>
          </a:p>
          <a:p>
            <a:pPr marL="0" indent="0">
              <a:buNone/>
            </a:pPr>
            <a:r>
              <a:rPr lang="en-US" sz="4300" b="1"/>
              <a:t>Any Derogatory issues with the client</a:t>
            </a:r>
          </a:p>
          <a:p>
            <a:pPr marL="0" indent="0">
              <a:buNone/>
            </a:pPr>
            <a:r>
              <a:rPr lang="en-US" sz="4300" b="1"/>
              <a:t>Used for Resales, Start ups, Expansions, and build outs</a:t>
            </a:r>
          </a:p>
          <a:p>
            <a:pPr marL="0" indent="0">
              <a:buNone/>
            </a:pPr>
            <a:r>
              <a:rPr lang="en-US" sz="4300" b="1"/>
              <a:t>Resume (Managerial Experience)</a:t>
            </a:r>
          </a:p>
          <a:p>
            <a:pPr marL="0" indent="0">
              <a:buNone/>
            </a:pPr>
            <a:r>
              <a:rPr lang="en-US" sz="4300" b="1"/>
              <a:t>Personal Financial Statement</a:t>
            </a:r>
          </a:p>
          <a:p>
            <a:pPr marL="0" indent="0">
              <a:buNone/>
            </a:pPr>
            <a:r>
              <a:rPr lang="en-US" sz="4300" b="1"/>
              <a:t>3 years Tax Returns (Biz &amp; Personal)</a:t>
            </a:r>
          </a:p>
          <a:p>
            <a:pPr marL="0" indent="0">
              <a:buNone/>
            </a:pPr>
            <a:r>
              <a:rPr lang="en-US" sz="4300" b="1"/>
              <a:t>3 years of Projections (pro-forma), client must produce &amp; Solid Business Plan including franchise history, vision, specific detail for their territory demographics</a:t>
            </a:r>
          </a:p>
          <a:p>
            <a:pPr marL="0" indent="0">
              <a:buNone/>
            </a:pPr>
            <a:r>
              <a:rPr lang="en-US" sz="4300" b="1"/>
              <a:t>No Felony convictions or Judgements in applicant’s history</a:t>
            </a:r>
          </a:p>
          <a:p>
            <a:pPr marL="0" indent="0">
              <a:buNone/>
            </a:pPr>
            <a:r>
              <a:rPr lang="en-US" sz="4300" b="1"/>
              <a:t>Entity documentation, Articles of Information must match application and the industry on the loan application. Also, the FDD and Agreement</a:t>
            </a:r>
          </a:p>
          <a:p>
            <a:endParaRPr lang="en-US" dirty="0"/>
          </a:p>
        </p:txBody>
      </p:sp>
    </p:spTree>
    <p:extLst>
      <p:ext uri="{BB962C8B-B14F-4D97-AF65-F5344CB8AC3E}">
        <p14:creationId xmlns:p14="http://schemas.microsoft.com/office/powerpoint/2010/main" val="3331087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460B0EFB-53ED-4F35-B05D-F658EA021C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 name="Picture 19" descr="Graph on document with pen">
            <a:extLst>
              <a:ext uri="{FF2B5EF4-FFF2-40B4-BE49-F238E27FC236}">
                <a16:creationId xmlns:a16="http://schemas.microsoft.com/office/drawing/2014/main" id="{D1FA267A-9872-6E03-2C28-FD90D3B21981}"/>
              </a:ext>
            </a:extLst>
          </p:cNvPr>
          <p:cNvPicPr>
            <a:picLocks noChangeAspect="1"/>
          </p:cNvPicPr>
          <p:nvPr/>
        </p:nvPicPr>
        <p:blipFill rotWithShape="1">
          <a:blip r:embed="rId2"/>
          <a:srcRect l="33231" r="19508" b="-1"/>
          <a:stretch/>
        </p:blipFill>
        <p:spPr>
          <a:xfrm>
            <a:off x="-7366" y="10"/>
            <a:ext cx="4855591" cy="6857990"/>
          </a:xfrm>
          <a:custGeom>
            <a:avLst/>
            <a:gdLst/>
            <a:ahLst/>
            <a:cxnLst/>
            <a:rect l="l" t="t" r="r" b="b"/>
            <a:pathLst>
              <a:path w="4636517" h="6858000">
                <a:moveTo>
                  <a:pt x="0" y="0"/>
                </a:moveTo>
                <a:lnTo>
                  <a:pt x="4636517" y="0"/>
                </a:lnTo>
                <a:lnTo>
                  <a:pt x="4636517" y="6858000"/>
                </a:lnTo>
                <a:lnTo>
                  <a:pt x="0" y="6858000"/>
                </a:lnTo>
                <a:close/>
              </a:path>
            </a:pathLst>
          </a:custGeom>
        </p:spPr>
      </p:pic>
      <p:sp>
        <p:nvSpPr>
          <p:cNvPr id="26" name="!!Arc">
            <a:extLst>
              <a:ext uri="{FF2B5EF4-FFF2-40B4-BE49-F238E27FC236}">
                <a16:creationId xmlns:a16="http://schemas.microsoft.com/office/drawing/2014/main" id="{835EF3DD-7D43-4A27-8967-A92FD8CC9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3531" y="407987"/>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4978224-C904-FCEB-E5C3-647AE272D594}"/>
              </a:ext>
            </a:extLst>
          </p:cNvPr>
          <p:cNvSpPr>
            <a:spLocks noGrp="1"/>
          </p:cNvSpPr>
          <p:nvPr>
            <p:ph type="title"/>
          </p:nvPr>
        </p:nvSpPr>
        <p:spPr>
          <a:xfrm>
            <a:off x="5827048" y="407987"/>
            <a:ext cx="5721484" cy="1325563"/>
          </a:xfrm>
        </p:spPr>
        <p:txBody>
          <a:bodyPr>
            <a:normAutofit/>
          </a:bodyPr>
          <a:lstStyle/>
          <a:p>
            <a:r>
              <a:rPr lang="en-US"/>
              <a:t>There is no standard Modus operandi </a:t>
            </a:r>
          </a:p>
        </p:txBody>
      </p:sp>
      <p:sp>
        <p:nvSpPr>
          <p:cNvPr id="3" name="Content Placeholder 2">
            <a:extLst>
              <a:ext uri="{FF2B5EF4-FFF2-40B4-BE49-F238E27FC236}">
                <a16:creationId xmlns:a16="http://schemas.microsoft.com/office/drawing/2014/main" id="{0EF06A50-A3C0-9191-A11B-0AC07D039EA2}"/>
              </a:ext>
            </a:extLst>
          </p:cNvPr>
          <p:cNvSpPr>
            <a:spLocks noGrp="1"/>
          </p:cNvSpPr>
          <p:nvPr>
            <p:ph idx="1"/>
          </p:nvPr>
        </p:nvSpPr>
        <p:spPr>
          <a:xfrm>
            <a:off x="5827048" y="1868487"/>
            <a:ext cx="5721484" cy="4351338"/>
          </a:xfrm>
        </p:spPr>
        <p:txBody>
          <a:bodyPr>
            <a:normAutofit/>
          </a:bodyPr>
          <a:lstStyle/>
          <a:p>
            <a:r>
              <a:rPr lang="en-US" sz="1500"/>
              <a:t>There is no set standard for banks or the SBA. Only minimum qualification terms</a:t>
            </a:r>
          </a:p>
          <a:p>
            <a:r>
              <a:rPr lang="en-US" sz="1500"/>
              <a:t>SBA rules can and so change often. Bank policies change often.</a:t>
            </a:r>
          </a:p>
          <a:p>
            <a:r>
              <a:rPr lang="en-US" sz="1500"/>
              <a:t>Special SBA incentives happen (we have this going on right now).</a:t>
            </a:r>
          </a:p>
          <a:p>
            <a:r>
              <a:rPr lang="en-US" sz="1500"/>
              <a:t>Banks are the ultimate decision maker on granting the loan.</a:t>
            </a:r>
          </a:p>
          <a:p>
            <a:r>
              <a:rPr lang="en-US" sz="1500"/>
              <a:t>Banks worry about their lending status with the SBA. The banks portfolio of loans performance is a determining factor for the bank to be allowed to fund SBA loans directly.</a:t>
            </a:r>
          </a:p>
          <a:p>
            <a:r>
              <a:rPr lang="en-US" sz="1500"/>
              <a:t>Supply and demand dictates changes for the bank and SBA. </a:t>
            </a:r>
            <a:r>
              <a:rPr lang="en-US" sz="1500" b="1"/>
              <a:t>2023 Banks are looking at depth and history more closely.</a:t>
            </a:r>
            <a:r>
              <a:rPr lang="en-US" sz="1500"/>
              <a:t>	</a:t>
            </a:r>
          </a:p>
          <a:p>
            <a:r>
              <a:rPr lang="en-US" sz="1500"/>
              <a:t>The Federal Reserve plays a huge role in the interest rate. </a:t>
            </a:r>
          </a:p>
          <a:p>
            <a:r>
              <a:rPr lang="en-US" sz="1500"/>
              <a:t>What funded last week by X terms may not apply tomorrow to the exact X terms.</a:t>
            </a:r>
          </a:p>
          <a:p>
            <a:pPr marL="0" indent="0">
              <a:buNone/>
            </a:pPr>
            <a:endParaRPr lang="en-US" sz="1500"/>
          </a:p>
        </p:txBody>
      </p:sp>
    </p:spTree>
    <p:extLst>
      <p:ext uri="{BB962C8B-B14F-4D97-AF65-F5344CB8AC3E}">
        <p14:creationId xmlns:p14="http://schemas.microsoft.com/office/powerpoint/2010/main" val="4220012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040BA203-A0D2-C016-C90A-50C139AC74DB}"/>
              </a:ext>
            </a:extLst>
          </p:cNvPr>
          <p:cNvPicPr>
            <a:picLocks noChangeAspect="1"/>
          </p:cNvPicPr>
          <p:nvPr/>
        </p:nvPicPr>
        <p:blipFill rotWithShape="1">
          <a:blip r:embed="rId2">
            <a:alphaModFix amt="35000"/>
          </a:blip>
          <a:srcRect b="12791"/>
          <a:stretch/>
        </p:blipFill>
        <p:spPr>
          <a:xfrm>
            <a:off x="20" y="10"/>
            <a:ext cx="12191980" cy="6857990"/>
          </a:xfrm>
          <a:prstGeom prst="rect">
            <a:avLst/>
          </a:prstGeom>
        </p:spPr>
      </p:pic>
      <p:sp>
        <p:nvSpPr>
          <p:cNvPr id="2" name="Title 1">
            <a:extLst>
              <a:ext uri="{FF2B5EF4-FFF2-40B4-BE49-F238E27FC236}">
                <a16:creationId xmlns:a16="http://schemas.microsoft.com/office/drawing/2014/main" id="{A4978224-C904-FCEB-E5C3-647AE272D594}"/>
              </a:ext>
            </a:extLst>
          </p:cNvPr>
          <p:cNvSpPr>
            <a:spLocks noGrp="1"/>
          </p:cNvSpPr>
          <p:nvPr>
            <p:ph type="title"/>
          </p:nvPr>
        </p:nvSpPr>
        <p:spPr>
          <a:xfrm>
            <a:off x="838200" y="365125"/>
            <a:ext cx="10515600" cy="1325563"/>
          </a:xfrm>
        </p:spPr>
        <p:txBody>
          <a:bodyPr>
            <a:normAutofit/>
          </a:bodyPr>
          <a:lstStyle/>
          <a:p>
            <a:r>
              <a:rPr lang="en-US">
                <a:solidFill>
                  <a:srgbClr val="FFFFFF"/>
                </a:solidFill>
              </a:rPr>
              <a:t>Importance of Validation for SBA Loans</a:t>
            </a:r>
          </a:p>
        </p:txBody>
      </p:sp>
      <p:graphicFrame>
        <p:nvGraphicFramePr>
          <p:cNvPr id="5" name="Content Placeholder 2">
            <a:extLst>
              <a:ext uri="{FF2B5EF4-FFF2-40B4-BE49-F238E27FC236}">
                <a16:creationId xmlns:a16="http://schemas.microsoft.com/office/drawing/2014/main" id="{8311E476-56A5-DD40-874F-E37F5EB563A7}"/>
              </a:ext>
            </a:extLst>
          </p:cNvPr>
          <p:cNvGraphicFramePr>
            <a:graphicFrameLocks noGrp="1"/>
          </p:cNvGraphicFramePr>
          <p:nvPr>
            <p:ph idx="1"/>
            <p:extLst>
              <p:ext uri="{D42A27DB-BD31-4B8C-83A1-F6EECF244321}">
                <p14:modId xmlns:p14="http://schemas.microsoft.com/office/powerpoint/2010/main" val="378546360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58559493"/>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2D18A-2952-6F86-CFCD-E1EA8BEE3202}"/>
              </a:ext>
            </a:extLst>
          </p:cNvPr>
          <p:cNvSpPr>
            <a:spLocks noGrp="1"/>
          </p:cNvSpPr>
          <p:nvPr>
            <p:ph type="title"/>
          </p:nvPr>
        </p:nvSpPr>
        <p:spPr/>
        <p:txBody>
          <a:bodyPr/>
          <a:lstStyle/>
          <a:p>
            <a:r>
              <a:rPr lang="en-US" dirty="0"/>
              <a:t>SBA Loans 2023</a:t>
            </a:r>
          </a:p>
        </p:txBody>
      </p:sp>
      <p:sp>
        <p:nvSpPr>
          <p:cNvPr id="3" name="Content Placeholder 2">
            <a:extLst>
              <a:ext uri="{FF2B5EF4-FFF2-40B4-BE49-F238E27FC236}">
                <a16:creationId xmlns:a16="http://schemas.microsoft.com/office/drawing/2014/main" id="{820D126A-FBE4-A1F2-23AC-1AE09013F627}"/>
              </a:ext>
            </a:extLst>
          </p:cNvPr>
          <p:cNvSpPr>
            <a:spLocks noGrp="1"/>
          </p:cNvSpPr>
          <p:nvPr>
            <p:ph idx="1"/>
          </p:nvPr>
        </p:nvSpPr>
        <p:spPr/>
        <p:txBody>
          <a:bodyPr>
            <a:normAutofit fontScale="70000" lnSpcReduction="20000"/>
          </a:bodyPr>
          <a:lstStyle/>
          <a:p>
            <a:pPr marL="0" indent="0">
              <a:buNone/>
            </a:pPr>
            <a:r>
              <a:rPr lang="en-US" dirty="0"/>
              <a:t>Why are SBA loans more important than ever for small businesses?</a:t>
            </a:r>
          </a:p>
          <a:p>
            <a:pPr marL="0" indent="0">
              <a:buNone/>
            </a:pPr>
            <a:r>
              <a:rPr lang="en-US" dirty="0"/>
              <a:t>1.	Approval rates - Recent bank collapses alongside another increase in interest rates continues to shift the industry to increasingly stringent lending standards. </a:t>
            </a:r>
            <a:r>
              <a:rPr lang="en-US" dirty="0">
                <a:highlight>
                  <a:srgbClr val="FFFF00"/>
                </a:highlight>
              </a:rPr>
              <a:t>With higher credit requirements, fewer businesses will qualify to obtain a loan in the full requested amount</a:t>
            </a:r>
            <a:r>
              <a:rPr lang="en-US" dirty="0"/>
              <a:t>. As lenders slow their loan approval rates, small businesses may need to wait longer to receive any loan amounts for which they receive approval.</a:t>
            </a:r>
          </a:p>
          <a:p>
            <a:pPr marL="0" indent="0">
              <a:buNone/>
            </a:pPr>
            <a:r>
              <a:rPr lang="en-US" dirty="0"/>
              <a:t>2.	Credit Cards Average 20% interest - Credit card interest rates have reached an average of 20%. Since most credit cards have a variable interest rate, yesterday’s rate increase directly impacts credit card interest rates. </a:t>
            </a:r>
            <a:r>
              <a:rPr lang="en-US" dirty="0">
                <a:highlight>
                  <a:srgbClr val="FFFF00"/>
                </a:highlight>
              </a:rPr>
              <a:t>20% rates reflect an all-time high from March 2022</a:t>
            </a:r>
            <a:r>
              <a:rPr lang="en-US" dirty="0"/>
              <a:t>, when the rates hovered at 16.25%. For small businesses that have relied upon credit cards, the interest rate on the cards creates an even larger challenge for businesses that struggle with cash flow.</a:t>
            </a:r>
          </a:p>
          <a:p>
            <a:pPr marL="0" indent="0">
              <a:buNone/>
            </a:pPr>
            <a:r>
              <a:rPr lang="en-US" dirty="0"/>
              <a:t>3.	Inflation Challenges - The Fed’s recent decision to raise interest rates is an indication inflation is still a major factor with which to contend. Keeping business growth in pace with the rate of inflation has been exceptionally difficult. </a:t>
            </a:r>
            <a:r>
              <a:rPr lang="en-US" dirty="0">
                <a:highlight>
                  <a:srgbClr val="FFFF00"/>
                </a:highlight>
              </a:rPr>
              <a:t>Owners would need to grow business profits by 6.0% annually to match inflation rates. For those whose businesses have not grown as rapidly, owners are left to cover the additional cost of goods.</a:t>
            </a:r>
          </a:p>
          <a:p>
            <a:pPr marL="0" indent="0">
              <a:buNone/>
            </a:pPr>
            <a:endParaRPr lang="en-US" dirty="0"/>
          </a:p>
        </p:txBody>
      </p:sp>
    </p:spTree>
    <p:extLst>
      <p:ext uri="{BB962C8B-B14F-4D97-AF65-F5344CB8AC3E}">
        <p14:creationId xmlns:p14="http://schemas.microsoft.com/office/powerpoint/2010/main" val="1563922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9228552E-C8B1-4A80-8448-0787CE0FC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2DCECAE-AA11-86FF-CEF5-57F9CCFF51BF}"/>
              </a:ext>
            </a:extLst>
          </p:cNvPr>
          <p:cNvSpPr>
            <a:spLocks noGrp="1"/>
          </p:cNvSpPr>
          <p:nvPr>
            <p:ph type="title"/>
          </p:nvPr>
        </p:nvSpPr>
        <p:spPr>
          <a:xfrm>
            <a:off x="838200" y="365125"/>
            <a:ext cx="10515600" cy="1325563"/>
          </a:xfrm>
        </p:spPr>
        <p:txBody>
          <a:bodyPr>
            <a:normAutofit/>
          </a:bodyPr>
          <a:lstStyle/>
          <a:p>
            <a:r>
              <a:rPr lang="en-US">
                <a:solidFill>
                  <a:srgbClr val="FFFFFF"/>
                </a:solidFill>
              </a:rPr>
              <a:t>IRA/401K Rollover</a:t>
            </a:r>
          </a:p>
        </p:txBody>
      </p:sp>
      <p:graphicFrame>
        <p:nvGraphicFramePr>
          <p:cNvPr id="5" name="Content Placeholder 2">
            <a:extLst>
              <a:ext uri="{FF2B5EF4-FFF2-40B4-BE49-F238E27FC236}">
                <a16:creationId xmlns:a16="http://schemas.microsoft.com/office/drawing/2014/main" id="{1DEF385D-D162-0DD7-0771-0CFF3F341F2C}"/>
              </a:ext>
            </a:extLst>
          </p:cNvPr>
          <p:cNvGraphicFramePr>
            <a:graphicFrameLocks noGrp="1"/>
          </p:cNvGraphicFramePr>
          <p:nvPr>
            <p:ph idx="1"/>
            <p:extLst>
              <p:ext uri="{D42A27DB-BD31-4B8C-83A1-F6EECF244321}">
                <p14:modId xmlns:p14="http://schemas.microsoft.com/office/powerpoint/2010/main" val="93951012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85704030"/>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5FEF463D-EE6B-46FF-B7C7-74B09A96C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11A27B3A-460C-4100-99B5-817F25979F6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089" y="1498602"/>
            <a:ext cx="4403345" cy="3940174"/>
            <a:chOff x="827089" y="1498602"/>
            <a:chExt cx="4403345" cy="3940174"/>
          </a:xfrm>
          <a:effectLst>
            <a:outerShdw blurRad="381000" dist="152400" dir="5400000" algn="ctr" rotWithShape="0">
              <a:srgbClr val="000000">
                <a:alpha val="10000"/>
              </a:srgbClr>
            </a:outerShdw>
          </a:effectLst>
        </p:grpSpPr>
        <p:sp>
          <p:nvSpPr>
            <p:cNvPr id="37" name="Freeform: Shape 36">
              <a:extLst>
                <a:ext uri="{FF2B5EF4-FFF2-40B4-BE49-F238E27FC236}">
                  <a16:creationId xmlns:a16="http://schemas.microsoft.com/office/drawing/2014/main" id="{35450488-7F33-43E4-B4DA-CAB50A1CC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sp>
          <p:nvSpPr>
            <p:cNvPr id="38" name="Freeform: Shape 37">
              <a:extLst>
                <a:ext uri="{FF2B5EF4-FFF2-40B4-BE49-F238E27FC236}">
                  <a16:creationId xmlns:a16="http://schemas.microsoft.com/office/drawing/2014/main" id="{EE5154B2-BEF9-4C08-B6B1-9DED9F17C4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7089" y="1498602"/>
              <a:ext cx="4403345" cy="3940174"/>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4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4 w 5260975"/>
                <a:gd name="connsiteY10" fmla="*/ 3775382 h 4707593"/>
                <a:gd name="connsiteX11" fmla="*/ 4897844 w 5260975"/>
                <a:gd name="connsiteY11" fmla="*/ 3792472 h 4707593"/>
                <a:gd name="connsiteX12" fmla="*/ 4870767 w 5260975"/>
                <a:gd name="connsiteY12" fmla="*/ 3811388 h 4707593"/>
                <a:gd name="connsiteX13" fmla="*/ 4847917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50 w 5260975"/>
                <a:gd name="connsiteY22" fmla="*/ 4089832 h 4707593"/>
                <a:gd name="connsiteX23" fmla="*/ 4468944 w 5260975"/>
                <a:gd name="connsiteY23" fmla="*/ 4113356 h 4707593"/>
                <a:gd name="connsiteX24" fmla="*/ 4452623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4"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4" y="3748498"/>
                    <a:pt x="4977440" y="3752627"/>
                  </a:cubicBezTo>
                  <a:cubicBezTo>
                    <a:pt x="4964094" y="3761268"/>
                    <a:pt x="4949500" y="3768277"/>
                    <a:pt x="4935194" y="3775382"/>
                  </a:cubicBezTo>
                  <a:cubicBezTo>
                    <a:pt x="4922903" y="3781431"/>
                    <a:pt x="4909846" y="3785943"/>
                    <a:pt x="4897844" y="3792472"/>
                  </a:cubicBezTo>
                  <a:cubicBezTo>
                    <a:pt x="4888243" y="3797658"/>
                    <a:pt x="4879697" y="3804859"/>
                    <a:pt x="4870767" y="3811388"/>
                  </a:cubicBezTo>
                  <a:cubicBezTo>
                    <a:pt x="4862990" y="3817052"/>
                    <a:pt x="4854445" y="3821949"/>
                    <a:pt x="4847917"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2" y="4077254"/>
                    <a:pt x="4512727" y="4081479"/>
                    <a:pt x="4502550" y="4089832"/>
                  </a:cubicBezTo>
                  <a:cubicBezTo>
                    <a:pt x="4491987" y="4098473"/>
                    <a:pt x="4479986" y="4105290"/>
                    <a:pt x="4468944" y="4113356"/>
                  </a:cubicBezTo>
                  <a:cubicBezTo>
                    <a:pt x="4463087" y="4117676"/>
                    <a:pt x="4458286" y="4123341"/>
                    <a:pt x="4452623"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86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alpha val="14000"/>
                  </a:schemeClr>
                </a:solidFill>
              </a:endParaRPr>
            </a:p>
          </p:txBody>
        </p:sp>
      </p:grpSp>
      <p:sp>
        <p:nvSpPr>
          <p:cNvPr id="2" name="Title 1">
            <a:extLst>
              <a:ext uri="{FF2B5EF4-FFF2-40B4-BE49-F238E27FC236}">
                <a16:creationId xmlns:a16="http://schemas.microsoft.com/office/drawing/2014/main" id="{9F58B659-9BDE-C771-5BFD-70C00E15DEB8}"/>
              </a:ext>
            </a:extLst>
          </p:cNvPr>
          <p:cNvSpPr>
            <a:spLocks noGrp="1"/>
          </p:cNvSpPr>
          <p:nvPr>
            <p:ph type="title"/>
          </p:nvPr>
        </p:nvSpPr>
        <p:spPr>
          <a:xfrm>
            <a:off x="1268127" y="2023558"/>
            <a:ext cx="3521265" cy="2491292"/>
          </a:xfrm>
        </p:spPr>
        <p:txBody>
          <a:bodyPr anchor="t">
            <a:normAutofit/>
          </a:bodyPr>
          <a:lstStyle/>
          <a:p>
            <a:r>
              <a:rPr lang="en-US" sz="4000"/>
              <a:t>Qualifiers</a:t>
            </a:r>
          </a:p>
        </p:txBody>
      </p:sp>
      <p:sp>
        <p:nvSpPr>
          <p:cNvPr id="40" name="Freeform: Shape 39">
            <a:extLst>
              <a:ext uri="{FF2B5EF4-FFF2-40B4-BE49-F238E27FC236}">
                <a16:creationId xmlns:a16="http://schemas.microsoft.com/office/drawing/2014/main" id="{30B5ED20-499B-41E7-95BE-8BBD31314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2" name="Freeform: Shape 41">
            <a:extLst>
              <a:ext uri="{FF2B5EF4-FFF2-40B4-BE49-F238E27FC236}">
                <a16:creationId xmlns:a16="http://schemas.microsoft.com/office/drawing/2014/main" id="{35A51D22-76EA-4C70-B5C9-ED3946924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7088" y="4258080"/>
            <a:ext cx="4403345" cy="1180695"/>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827E60C1-9537-3F1D-0787-7C38700AAB2C}"/>
              </a:ext>
            </a:extLst>
          </p:cNvPr>
          <p:cNvSpPr>
            <a:spLocks noGrp="1"/>
          </p:cNvSpPr>
          <p:nvPr>
            <p:ph idx="1"/>
          </p:nvPr>
        </p:nvSpPr>
        <p:spPr>
          <a:xfrm>
            <a:off x="6099175" y="1311088"/>
            <a:ext cx="5276850" cy="4327261"/>
          </a:xfrm>
        </p:spPr>
        <p:txBody>
          <a:bodyPr>
            <a:normAutofit/>
          </a:bodyPr>
          <a:lstStyle/>
          <a:p>
            <a:pPr marL="514350" indent="-514350">
              <a:buFont typeface="+mj-lt"/>
              <a:buAutoNum type="arabicPeriod"/>
            </a:pPr>
            <a:r>
              <a:rPr lang="en-US" sz="1700">
                <a:solidFill>
                  <a:schemeClr val="tx1">
                    <a:alpha val="80000"/>
                  </a:schemeClr>
                </a:solidFill>
              </a:rPr>
              <a:t>We recommend a client has 35k or more in a non-Roth IRA. </a:t>
            </a:r>
          </a:p>
          <a:p>
            <a:pPr marL="514350" indent="-514350">
              <a:buFont typeface="+mj-lt"/>
              <a:buAutoNum type="arabicPeriod"/>
            </a:pPr>
            <a:r>
              <a:rPr lang="en-US" sz="1700">
                <a:solidFill>
                  <a:schemeClr val="tx1">
                    <a:alpha val="80000"/>
                  </a:schemeClr>
                </a:solidFill>
              </a:rPr>
              <a:t>A 401k with a current employer is not eligible unless the employer plan allows for withholding directed to an employees own qualified plan. </a:t>
            </a:r>
          </a:p>
          <a:p>
            <a:pPr marL="514350" indent="-514350">
              <a:buFont typeface="+mj-lt"/>
              <a:buAutoNum type="arabicPeriod"/>
            </a:pPr>
            <a:r>
              <a:rPr lang="en-US" sz="1700">
                <a:solidFill>
                  <a:schemeClr val="tx1">
                    <a:alpha val="80000"/>
                  </a:schemeClr>
                </a:solidFill>
              </a:rPr>
              <a:t>Must be set up as C-CORP. Yes, there are some companies promoting Single Payer S-Corps and Roth S-Corp plans. Another conversation to discuss why I don’t recommend them. </a:t>
            </a:r>
          </a:p>
          <a:p>
            <a:pPr marL="514350" indent="-514350">
              <a:buFont typeface="+mj-lt"/>
              <a:buAutoNum type="arabicPeriod"/>
            </a:pPr>
            <a:r>
              <a:rPr lang="en-US" sz="1700">
                <a:solidFill>
                  <a:schemeClr val="tx1">
                    <a:alpha val="80000"/>
                  </a:schemeClr>
                </a:solidFill>
              </a:rPr>
              <a:t>It must be created, managed, and maintained by a 3</a:t>
            </a:r>
            <a:r>
              <a:rPr lang="en-US" sz="1700" baseline="30000">
                <a:solidFill>
                  <a:schemeClr val="tx1">
                    <a:alpha val="80000"/>
                  </a:schemeClr>
                </a:solidFill>
              </a:rPr>
              <a:t>rd</a:t>
            </a:r>
            <a:r>
              <a:rPr lang="en-US" sz="1700">
                <a:solidFill>
                  <a:schemeClr val="tx1">
                    <a:alpha val="80000"/>
                  </a:schemeClr>
                </a:solidFill>
              </a:rPr>
              <a:t> party administrator throughout the existence of the company.</a:t>
            </a:r>
          </a:p>
          <a:p>
            <a:pPr marL="514350" indent="-514350">
              <a:buFont typeface="+mj-lt"/>
              <a:buAutoNum type="arabicPeriod"/>
            </a:pPr>
            <a:r>
              <a:rPr lang="en-US" sz="1700">
                <a:solidFill>
                  <a:schemeClr val="tx1">
                    <a:alpha val="80000"/>
                  </a:schemeClr>
                </a:solidFill>
              </a:rPr>
              <a:t>Requires an initial stock valuation, and one done every year thereafter.</a:t>
            </a:r>
          </a:p>
          <a:p>
            <a:pPr marL="0" indent="0">
              <a:buNone/>
            </a:pPr>
            <a:endParaRPr lang="en-US" sz="1700">
              <a:solidFill>
                <a:schemeClr val="tx1">
                  <a:alpha val="80000"/>
                </a:schemeClr>
              </a:solidFill>
            </a:endParaRPr>
          </a:p>
        </p:txBody>
      </p:sp>
    </p:spTree>
    <p:extLst>
      <p:ext uri="{BB962C8B-B14F-4D97-AF65-F5344CB8AC3E}">
        <p14:creationId xmlns:p14="http://schemas.microsoft.com/office/powerpoint/2010/main" val="3315280646"/>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EDBC4B-3990-006B-26B0-A02F560156E3}"/>
              </a:ext>
            </a:extLst>
          </p:cNvPr>
          <p:cNvSpPr>
            <a:spLocks noGrp="1"/>
          </p:cNvSpPr>
          <p:nvPr>
            <p:ph type="title"/>
          </p:nvPr>
        </p:nvSpPr>
        <p:spPr>
          <a:xfrm>
            <a:off x="282011" y="1641752"/>
            <a:ext cx="4563454" cy="4366936"/>
          </a:xfrm>
        </p:spPr>
        <p:txBody>
          <a:bodyPr anchor="t">
            <a:normAutofit/>
          </a:bodyPr>
          <a:lstStyle/>
          <a:p>
            <a:r>
              <a:rPr lang="en-US" sz="4000" dirty="0"/>
              <a:t>Benefits: </a:t>
            </a:r>
            <a:br>
              <a:rPr lang="en-US" sz="4000" dirty="0"/>
            </a:br>
            <a:br>
              <a:rPr lang="en-US" sz="4000" dirty="0"/>
            </a:br>
            <a:r>
              <a:rPr lang="en-US" sz="4000" dirty="0"/>
              <a:t>Tell me why I should consider it?</a:t>
            </a:r>
          </a:p>
        </p:txBody>
      </p:sp>
      <p:sp>
        <p:nvSpPr>
          <p:cNvPr id="3" name="Content Placeholder 2">
            <a:extLst>
              <a:ext uri="{FF2B5EF4-FFF2-40B4-BE49-F238E27FC236}">
                <a16:creationId xmlns:a16="http://schemas.microsoft.com/office/drawing/2014/main" id="{84303657-5EE4-50D8-EFA6-7AC9E2FB68FE}"/>
              </a:ext>
            </a:extLst>
          </p:cNvPr>
          <p:cNvSpPr>
            <a:spLocks noGrp="1"/>
          </p:cNvSpPr>
          <p:nvPr>
            <p:ph idx="1"/>
          </p:nvPr>
        </p:nvSpPr>
        <p:spPr>
          <a:xfrm>
            <a:off x="5222081" y="1641752"/>
            <a:ext cx="6134894" cy="3960000"/>
          </a:xfrm>
        </p:spPr>
        <p:txBody>
          <a:bodyPr>
            <a:normAutofit/>
          </a:bodyPr>
          <a:lstStyle/>
          <a:p>
            <a:r>
              <a:rPr lang="en-US" sz="1500"/>
              <a:t>Can be used to start a business in combination with an SBA, Personal loan, or to solely fund a loan. Prospect will have less of a debt burden.</a:t>
            </a:r>
          </a:p>
          <a:p>
            <a:r>
              <a:rPr lang="en-US" sz="1500"/>
              <a:t>Allows a person to have more control of their retirement portfolio.</a:t>
            </a:r>
          </a:p>
          <a:p>
            <a:r>
              <a:rPr lang="en-US" sz="1500"/>
              <a:t>A business owner has a retirement plan that allows them to save up to $22,500 toward their retirement.</a:t>
            </a:r>
          </a:p>
          <a:p>
            <a:r>
              <a:rPr lang="en-US" sz="1500"/>
              <a:t>A business owner can match the employee’s contributions up to 100% (including themselves) out of the company earnings</a:t>
            </a:r>
          </a:p>
          <a:p>
            <a:r>
              <a:rPr lang="en-US" sz="1500"/>
              <a:t>A business owner can contribute an additional profit-sharing money to employees 401k accounts from the company earnings.</a:t>
            </a:r>
          </a:p>
          <a:p>
            <a:r>
              <a:rPr lang="en-US" sz="1500"/>
              <a:t>C-CORPS can carry over a loss for 3 years and has more tax deductions than the other entity option.</a:t>
            </a:r>
          </a:p>
          <a:p>
            <a:r>
              <a:rPr lang="en-US" sz="1500"/>
              <a:t>The amount of stock owned by the 401k is except from capital gains tax at the time of sale, so long as the money is diverted back into the 401k for other investments. This includes another or a future business purchase.</a:t>
            </a:r>
          </a:p>
          <a:p>
            <a:pPr marL="0" indent="0">
              <a:buNone/>
            </a:pPr>
            <a:endParaRPr lang="en-US" sz="1500"/>
          </a:p>
        </p:txBody>
      </p:sp>
    </p:spTree>
    <p:extLst>
      <p:ext uri="{BB962C8B-B14F-4D97-AF65-F5344CB8AC3E}">
        <p14:creationId xmlns:p14="http://schemas.microsoft.com/office/powerpoint/2010/main" val="2741810740"/>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5">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83C461-BD42-C03B-C0E0-7251647B6CEE}"/>
              </a:ext>
            </a:extLst>
          </p:cNvPr>
          <p:cNvSpPr>
            <a:spLocks noGrp="1"/>
          </p:cNvSpPr>
          <p:nvPr>
            <p:ph type="title"/>
          </p:nvPr>
        </p:nvSpPr>
        <p:spPr>
          <a:xfrm>
            <a:off x="6513788" y="365125"/>
            <a:ext cx="4840010" cy="1807305"/>
          </a:xfrm>
        </p:spPr>
        <p:txBody>
          <a:bodyPr>
            <a:normAutofit/>
          </a:bodyPr>
          <a:lstStyle/>
          <a:p>
            <a:r>
              <a:rPr lang="en-US"/>
              <a:t>Personal &amp; Business Loans (Non-SBA)</a:t>
            </a:r>
          </a:p>
        </p:txBody>
      </p:sp>
      <p:pic>
        <p:nvPicPr>
          <p:cNvPr id="31" name="Picture 21" descr="Calculator and notepad">
            <a:extLst>
              <a:ext uri="{FF2B5EF4-FFF2-40B4-BE49-F238E27FC236}">
                <a16:creationId xmlns:a16="http://schemas.microsoft.com/office/drawing/2014/main" id="{09BF413B-9F54-66AE-DD56-E77A0049FC62}"/>
              </a:ext>
            </a:extLst>
          </p:cNvPr>
          <p:cNvPicPr>
            <a:picLocks noChangeAspect="1"/>
          </p:cNvPicPr>
          <p:nvPr/>
        </p:nvPicPr>
        <p:blipFill rotWithShape="1">
          <a:blip r:embed="rId2"/>
          <a:srcRect l="35096" r="5370" b="-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C65C794A-4990-532B-3D74-F62152E0E17E}"/>
              </a:ext>
            </a:extLst>
          </p:cNvPr>
          <p:cNvSpPr>
            <a:spLocks noGrp="1"/>
          </p:cNvSpPr>
          <p:nvPr>
            <p:ph idx="1"/>
          </p:nvPr>
        </p:nvSpPr>
        <p:spPr>
          <a:xfrm>
            <a:off x="6513788" y="2333297"/>
            <a:ext cx="4840010" cy="3843666"/>
          </a:xfrm>
        </p:spPr>
        <p:txBody>
          <a:bodyPr>
            <a:normAutofit/>
          </a:bodyPr>
          <a:lstStyle/>
          <a:p>
            <a:pPr marL="0" indent="0">
              <a:buNone/>
            </a:pPr>
            <a:r>
              <a:rPr lang="en-US" sz="1600"/>
              <a:t>Personal loans are just that, a loan to an individual based upon similar criteria as the SBA loans. The difference is they are shorter fixed rate term loans. Typically, 3 to 7 years, with 5 years the most common.</a:t>
            </a:r>
          </a:p>
          <a:p>
            <a:pPr marL="0" indent="0">
              <a:buNone/>
            </a:pPr>
            <a:r>
              <a:rPr lang="en-US" sz="1600"/>
              <a:t>They do not require any money out of pocket (other than a 1500 non- refundable deposit).</a:t>
            </a:r>
          </a:p>
          <a:p>
            <a:pPr marL="0" indent="0">
              <a:buNone/>
            </a:pPr>
            <a:r>
              <a:rPr lang="en-US" sz="1600"/>
              <a:t>The rates usually are between 8.5% to 12%. Depending on the Strength of the borrower’s financial profile.</a:t>
            </a:r>
          </a:p>
          <a:p>
            <a:pPr marL="0" indent="0">
              <a:buNone/>
            </a:pPr>
            <a:r>
              <a:rPr lang="en-US" sz="1600"/>
              <a:t>The funds usually take between 3 weeks to fully fund. They may require 1 or more applications to achieve the amount of funding a person needs.</a:t>
            </a:r>
          </a:p>
          <a:p>
            <a:pPr marL="0" indent="0">
              <a:buNone/>
            </a:pPr>
            <a:r>
              <a:rPr lang="en-US" sz="1600"/>
              <a:t>Business loans require at least 2 years in business with strong financials. The goal is to start with a personal loan and migrate to a business loan. </a:t>
            </a:r>
          </a:p>
          <a:p>
            <a:pPr marL="0" indent="0">
              <a:buNone/>
            </a:pPr>
            <a:endParaRPr lang="en-US" sz="1600"/>
          </a:p>
        </p:txBody>
      </p:sp>
    </p:spTree>
    <p:extLst>
      <p:ext uri="{BB962C8B-B14F-4D97-AF65-F5344CB8AC3E}">
        <p14:creationId xmlns:p14="http://schemas.microsoft.com/office/powerpoint/2010/main" val="2448063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oogle Shape;129;p22">
            <a:extLst>
              <a:ext uri="{FF2B5EF4-FFF2-40B4-BE49-F238E27FC236}">
                <a16:creationId xmlns:a16="http://schemas.microsoft.com/office/drawing/2014/main" id="{80DF6EDE-5147-794A-2063-6A53B8A1D452}"/>
              </a:ext>
            </a:extLst>
          </p:cNvPr>
          <p:cNvPicPr preferRelativeResize="0"/>
          <p:nvPr/>
        </p:nvPicPr>
        <p:blipFill>
          <a:blip r:embed="rId2"/>
          <a:stretch>
            <a:fillRect/>
          </a:stretch>
        </p:blipFill>
        <p:spPr>
          <a:xfrm>
            <a:off x="2369605" y="457200"/>
            <a:ext cx="7452790" cy="5943600"/>
          </a:xfrm>
          <a:prstGeom prst="rect">
            <a:avLst/>
          </a:prstGeom>
          <a:noFill/>
        </p:spPr>
      </p:pic>
    </p:spTree>
    <p:extLst>
      <p:ext uri="{BB962C8B-B14F-4D97-AF65-F5344CB8AC3E}">
        <p14:creationId xmlns:p14="http://schemas.microsoft.com/office/powerpoint/2010/main" val="458256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4ED12A-6FA6-B112-AF2E-F745AC89C965}"/>
              </a:ext>
            </a:extLst>
          </p:cNvPr>
          <p:cNvSpPr>
            <a:spLocks noGrp="1"/>
          </p:cNvSpPr>
          <p:nvPr>
            <p:ph type="title"/>
          </p:nvPr>
        </p:nvSpPr>
        <p:spPr>
          <a:xfrm>
            <a:off x="1156851" y="637762"/>
            <a:ext cx="9888496" cy="900131"/>
          </a:xfrm>
        </p:spPr>
        <p:txBody>
          <a:bodyPr anchor="t">
            <a:normAutofit/>
          </a:bodyPr>
          <a:lstStyle/>
          <a:p>
            <a:r>
              <a:rPr lang="en-US" sz="4000">
                <a:solidFill>
                  <a:schemeClr val="bg1"/>
                </a:solidFill>
              </a:rPr>
              <a:t>Case Study for discussion</a:t>
            </a:r>
          </a:p>
        </p:txBody>
      </p:sp>
      <p:sp>
        <p:nvSpPr>
          <p:cNvPr id="27" name="Rectangle 26">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6B48278-226A-7D79-E90C-68697FEEF960}"/>
              </a:ext>
            </a:extLst>
          </p:cNvPr>
          <p:cNvSpPr>
            <a:spLocks noGrp="1"/>
          </p:cNvSpPr>
          <p:nvPr>
            <p:ph idx="1"/>
          </p:nvPr>
        </p:nvSpPr>
        <p:spPr>
          <a:xfrm>
            <a:off x="1155548" y="2217343"/>
            <a:ext cx="9880893" cy="3959619"/>
          </a:xfrm>
        </p:spPr>
        <p:txBody>
          <a:bodyPr>
            <a:normAutofit/>
          </a:bodyPr>
          <a:lstStyle/>
          <a:p>
            <a:r>
              <a:rPr lang="en-US" sz="2200" dirty="0"/>
              <a:t>Client has 846 credit score</a:t>
            </a:r>
          </a:p>
          <a:p>
            <a:r>
              <a:rPr lang="en-US" sz="2200" dirty="0"/>
              <a:t>No Retirement funds</a:t>
            </a:r>
          </a:p>
          <a:p>
            <a:r>
              <a:rPr lang="en-US" sz="2200" dirty="0"/>
              <a:t>Single and Self employed</a:t>
            </a:r>
          </a:p>
          <a:p>
            <a:r>
              <a:rPr lang="en-US" sz="2200" dirty="0"/>
              <a:t>20k in savings. </a:t>
            </a:r>
          </a:p>
          <a:p>
            <a:r>
              <a:rPr lang="en-US" sz="2200" dirty="0"/>
              <a:t>Reported Income is 93k</a:t>
            </a:r>
          </a:p>
          <a:p>
            <a:r>
              <a:rPr lang="en-US" sz="2200" dirty="0"/>
              <a:t>Wants to know her borrowing limit.</a:t>
            </a:r>
          </a:p>
          <a:p>
            <a:r>
              <a:rPr lang="en-US" sz="2200" dirty="0"/>
              <a:t>Qualified for funding or not?</a:t>
            </a:r>
          </a:p>
          <a:p>
            <a:pPr marL="0" indent="0">
              <a:buNone/>
            </a:pPr>
            <a:r>
              <a:rPr lang="en-US" sz="2200" dirty="0"/>
              <a:t>If so what do I need to obtain from her?</a:t>
            </a:r>
          </a:p>
          <a:p>
            <a:pPr marL="0" indent="0">
              <a:buNone/>
            </a:pPr>
            <a:r>
              <a:rPr lang="en-US" sz="2200" dirty="0"/>
              <a:t>What option(s) do I have to offer? </a:t>
            </a:r>
          </a:p>
          <a:p>
            <a:endParaRPr lang="en-US" sz="2200" dirty="0"/>
          </a:p>
        </p:txBody>
      </p:sp>
    </p:spTree>
    <p:extLst>
      <p:ext uri="{BB962C8B-B14F-4D97-AF65-F5344CB8AC3E}">
        <p14:creationId xmlns:p14="http://schemas.microsoft.com/office/powerpoint/2010/main" val="29913033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4ED12A-6FA6-B112-AF2E-F745AC89C965}"/>
              </a:ext>
            </a:extLst>
          </p:cNvPr>
          <p:cNvSpPr>
            <a:spLocks noGrp="1"/>
          </p:cNvSpPr>
          <p:nvPr>
            <p:ph type="title"/>
          </p:nvPr>
        </p:nvSpPr>
        <p:spPr>
          <a:xfrm>
            <a:off x="1156851" y="637762"/>
            <a:ext cx="9888496" cy="900131"/>
          </a:xfrm>
        </p:spPr>
        <p:txBody>
          <a:bodyPr anchor="t">
            <a:normAutofit/>
          </a:bodyPr>
          <a:lstStyle/>
          <a:p>
            <a:r>
              <a:rPr lang="en-US" sz="4000">
                <a:solidFill>
                  <a:schemeClr val="bg1"/>
                </a:solidFill>
              </a:rPr>
              <a:t>Case Study for discussion</a:t>
            </a:r>
          </a:p>
        </p:txBody>
      </p:sp>
      <p:sp>
        <p:nvSpPr>
          <p:cNvPr id="27" name="Rectangle 26">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6B48278-226A-7D79-E90C-68697FEEF960}"/>
              </a:ext>
            </a:extLst>
          </p:cNvPr>
          <p:cNvSpPr>
            <a:spLocks noGrp="1"/>
          </p:cNvSpPr>
          <p:nvPr>
            <p:ph idx="1"/>
          </p:nvPr>
        </p:nvSpPr>
        <p:spPr>
          <a:xfrm>
            <a:off x="1155548" y="2217343"/>
            <a:ext cx="9880893" cy="3959619"/>
          </a:xfrm>
        </p:spPr>
        <p:txBody>
          <a:bodyPr>
            <a:normAutofit/>
          </a:bodyPr>
          <a:lstStyle/>
          <a:p>
            <a:r>
              <a:rPr lang="en-US" sz="1900" dirty="0"/>
              <a:t>Client has 809 credit score</a:t>
            </a:r>
          </a:p>
          <a:p>
            <a:r>
              <a:rPr lang="en-US" sz="1900" dirty="0"/>
              <a:t>88k in savings.</a:t>
            </a:r>
          </a:p>
          <a:p>
            <a:r>
              <a:rPr lang="en-US" sz="1900" dirty="0"/>
              <a:t>0 in retirement saving.</a:t>
            </a:r>
          </a:p>
          <a:p>
            <a:r>
              <a:rPr lang="en-US" sz="1900" dirty="0"/>
              <a:t>Married, 35 years old, Spouse is not working.</a:t>
            </a:r>
          </a:p>
          <a:p>
            <a:r>
              <a:rPr lang="en-US" sz="1900" dirty="0"/>
              <a:t>Owns a home.</a:t>
            </a:r>
          </a:p>
          <a:p>
            <a:r>
              <a:rPr lang="en-US" sz="1900" dirty="0"/>
              <a:t>Current household Income is 20k </a:t>
            </a:r>
          </a:p>
          <a:p>
            <a:r>
              <a:rPr lang="en-US" sz="1900" dirty="0"/>
              <a:t>Their non secured debt is at 67% utilization. </a:t>
            </a:r>
          </a:p>
          <a:p>
            <a:r>
              <a:rPr lang="en-US" sz="1900" dirty="0"/>
              <a:t>Are there any option(s)? </a:t>
            </a:r>
          </a:p>
          <a:p>
            <a:r>
              <a:rPr lang="en-US" sz="1900" dirty="0"/>
              <a:t>What should I advise?</a:t>
            </a:r>
          </a:p>
          <a:p>
            <a:endParaRPr lang="en-US" sz="1900" dirty="0"/>
          </a:p>
        </p:txBody>
      </p:sp>
    </p:spTree>
    <p:extLst>
      <p:ext uri="{BB962C8B-B14F-4D97-AF65-F5344CB8AC3E}">
        <p14:creationId xmlns:p14="http://schemas.microsoft.com/office/powerpoint/2010/main" val="21588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4">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4ED12A-6FA6-B112-AF2E-F745AC89C965}"/>
              </a:ext>
            </a:extLst>
          </p:cNvPr>
          <p:cNvSpPr>
            <a:spLocks noGrp="1"/>
          </p:cNvSpPr>
          <p:nvPr>
            <p:ph type="title"/>
          </p:nvPr>
        </p:nvSpPr>
        <p:spPr>
          <a:xfrm>
            <a:off x="1156851" y="637762"/>
            <a:ext cx="9888496" cy="900131"/>
          </a:xfrm>
        </p:spPr>
        <p:txBody>
          <a:bodyPr anchor="t">
            <a:normAutofit/>
          </a:bodyPr>
          <a:lstStyle/>
          <a:p>
            <a:r>
              <a:rPr lang="en-US" sz="4000">
                <a:solidFill>
                  <a:schemeClr val="bg1"/>
                </a:solidFill>
              </a:rPr>
              <a:t>Case Study for discussion</a:t>
            </a:r>
          </a:p>
        </p:txBody>
      </p:sp>
      <p:sp>
        <p:nvSpPr>
          <p:cNvPr id="27" name="Rectangle 26">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6B48278-226A-7D79-E90C-68697FEEF960}"/>
              </a:ext>
            </a:extLst>
          </p:cNvPr>
          <p:cNvSpPr>
            <a:spLocks noGrp="1"/>
          </p:cNvSpPr>
          <p:nvPr>
            <p:ph idx="1"/>
          </p:nvPr>
        </p:nvSpPr>
        <p:spPr>
          <a:xfrm>
            <a:off x="1155548" y="2217343"/>
            <a:ext cx="9880893" cy="3959619"/>
          </a:xfrm>
        </p:spPr>
        <p:txBody>
          <a:bodyPr>
            <a:normAutofit/>
          </a:bodyPr>
          <a:lstStyle/>
          <a:p>
            <a:r>
              <a:rPr lang="en-US" sz="1700" dirty="0"/>
              <a:t>Client has 755 credit score</a:t>
            </a:r>
          </a:p>
          <a:p>
            <a:r>
              <a:rPr lang="en-US" sz="1700" dirty="0"/>
              <a:t>40k in a Roth IRA.</a:t>
            </a:r>
          </a:p>
          <a:p>
            <a:r>
              <a:rPr lang="en-US" sz="1700" dirty="0"/>
              <a:t>15k in savings.</a:t>
            </a:r>
          </a:p>
          <a:p>
            <a:r>
              <a:rPr lang="en-US" sz="1700" dirty="0"/>
              <a:t>Married, 38 years old. Spouse does not work stay at home mom with 2 kids less than 5 years old</a:t>
            </a:r>
          </a:p>
          <a:p>
            <a:r>
              <a:rPr lang="en-US" sz="1700" dirty="0"/>
              <a:t>Income is 75k</a:t>
            </a:r>
          </a:p>
          <a:p>
            <a:r>
              <a:rPr lang="en-US" sz="1700" dirty="0"/>
              <a:t>He is working but wants to leave to run the business full time.</a:t>
            </a:r>
          </a:p>
          <a:p>
            <a:r>
              <a:rPr lang="en-US" sz="1700" dirty="0"/>
              <a:t>His Credit Cards are at 35% utilization.</a:t>
            </a:r>
          </a:p>
          <a:p>
            <a:r>
              <a:rPr lang="en-US" sz="1700" dirty="0"/>
              <a:t>Has 4 years of credit history</a:t>
            </a:r>
          </a:p>
          <a:p>
            <a:r>
              <a:rPr lang="en-US" sz="1700" dirty="0"/>
              <a:t>Has 11 hard pull inquiries last . </a:t>
            </a:r>
          </a:p>
          <a:p>
            <a:r>
              <a:rPr lang="en-US" sz="1700" dirty="0"/>
              <a:t>How would you advise him? What option(s) does he have, what type of business would you show him if he qualifies? </a:t>
            </a:r>
          </a:p>
          <a:p>
            <a:endParaRPr lang="en-US" sz="1700" dirty="0"/>
          </a:p>
        </p:txBody>
      </p:sp>
    </p:spTree>
    <p:extLst>
      <p:ext uri="{BB962C8B-B14F-4D97-AF65-F5344CB8AC3E}">
        <p14:creationId xmlns:p14="http://schemas.microsoft.com/office/powerpoint/2010/main" val="105469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4">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5705"/>
            <a:ext cx="12191990"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4ED12A-6FA6-B112-AF2E-F745AC89C965}"/>
              </a:ext>
            </a:extLst>
          </p:cNvPr>
          <p:cNvSpPr>
            <a:spLocks noGrp="1"/>
          </p:cNvSpPr>
          <p:nvPr>
            <p:ph type="title"/>
          </p:nvPr>
        </p:nvSpPr>
        <p:spPr>
          <a:xfrm>
            <a:off x="1156851" y="637762"/>
            <a:ext cx="9888496" cy="900131"/>
          </a:xfrm>
        </p:spPr>
        <p:txBody>
          <a:bodyPr anchor="t">
            <a:normAutofit/>
          </a:bodyPr>
          <a:lstStyle/>
          <a:p>
            <a:r>
              <a:rPr lang="en-US" sz="4000">
                <a:solidFill>
                  <a:schemeClr val="bg1"/>
                </a:solidFill>
              </a:rPr>
              <a:t>Case Study for discussion</a:t>
            </a:r>
          </a:p>
        </p:txBody>
      </p:sp>
      <p:sp>
        <p:nvSpPr>
          <p:cNvPr id="27" name="Rectangle 26">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12191990"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56851" y="2010758"/>
            <a:ext cx="45719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6B48278-226A-7D79-E90C-68697FEEF960}"/>
              </a:ext>
            </a:extLst>
          </p:cNvPr>
          <p:cNvSpPr>
            <a:spLocks noGrp="1"/>
          </p:cNvSpPr>
          <p:nvPr>
            <p:ph idx="1"/>
          </p:nvPr>
        </p:nvSpPr>
        <p:spPr>
          <a:xfrm>
            <a:off x="1155548" y="2217343"/>
            <a:ext cx="9880893" cy="3959619"/>
          </a:xfrm>
        </p:spPr>
        <p:txBody>
          <a:bodyPr>
            <a:normAutofit/>
          </a:bodyPr>
          <a:lstStyle/>
          <a:p>
            <a:r>
              <a:rPr lang="en-US" sz="1700" dirty="0"/>
              <a:t>Client has 702 credit score</a:t>
            </a:r>
          </a:p>
          <a:p>
            <a:r>
              <a:rPr lang="en-US" sz="1700" dirty="0"/>
              <a:t>120k in a Non-Roth IRA.</a:t>
            </a:r>
          </a:p>
          <a:p>
            <a:r>
              <a:rPr lang="en-US" sz="1700" dirty="0"/>
              <a:t>Home owner but less than 20% equity in it.</a:t>
            </a:r>
          </a:p>
          <a:p>
            <a:r>
              <a:rPr lang="en-US" sz="1700" dirty="0"/>
              <a:t>DTI 11.52%</a:t>
            </a:r>
          </a:p>
          <a:p>
            <a:r>
              <a:rPr lang="en-US" sz="1700" dirty="0"/>
              <a:t>7 Years Credit History</a:t>
            </a:r>
          </a:p>
          <a:p>
            <a:r>
              <a:rPr lang="en-US" sz="1700" dirty="0"/>
              <a:t>2 disputed late payments in late 2022 sent to collection agency for $1,700 dollars and $681.00</a:t>
            </a:r>
          </a:p>
          <a:p>
            <a:r>
              <a:rPr lang="en-US" sz="1700" dirty="0"/>
              <a:t>Income is 70k</a:t>
            </a:r>
          </a:p>
          <a:p>
            <a:r>
              <a:rPr lang="en-US" sz="1700" dirty="0"/>
              <a:t>Not Married</a:t>
            </a:r>
          </a:p>
          <a:p>
            <a:r>
              <a:rPr lang="en-US" sz="1700" dirty="0"/>
              <a:t>Qualified or not for a loan? </a:t>
            </a:r>
          </a:p>
          <a:p>
            <a:r>
              <a:rPr lang="en-US" sz="1700" dirty="0"/>
              <a:t>Other Options?</a:t>
            </a:r>
          </a:p>
          <a:p>
            <a:r>
              <a:rPr lang="en-US" sz="1700" dirty="0"/>
              <a:t>What do you advise</a:t>
            </a:r>
          </a:p>
          <a:p>
            <a:endParaRPr lang="en-US" sz="1700" dirty="0"/>
          </a:p>
          <a:p>
            <a:endParaRPr lang="en-US" sz="1700" dirty="0"/>
          </a:p>
        </p:txBody>
      </p:sp>
    </p:spTree>
    <p:extLst>
      <p:ext uri="{BB962C8B-B14F-4D97-AF65-F5344CB8AC3E}">
        <p14:creationId xmlns:p14="http://schemas.microsoft.com/office/powerpoint/2010/main" val="19410155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48698C-C28B-B57C-56DD-43F3B93D49B2}"/>
              </a:ext>
            </a:extLst>
          </p:cNvPr>
          <p:cNvSpPr>
            <a:spLocks noGrp="1"/>
          </p:cNvSpPr>
          <p:nvPr>
            <p:ph type="title"/>
          </p:nvPr>
        </p:nvSpPr>
        <p:spPr>
          <a:xfrm>
            <a:off x="6981825" y="1641752"/>
            <a:ext cx="4391024" cy="1323439"/>
          </a:xfrm>
        </p:spPr>
        <p:txBody>
          <a:bodyPr anchor="t">
            <a:normAutofit/>
          </a:bodyPr>
          <a:lstStyle/>
          <a:p>
            <a:r>
              <a:rPr lang="en-US" sz="4000">
                <a:solidFill>
                  <a:schemeClr val="bg1"/>
                </a:solidFill>
              </a:rPr>
              <a:t>Questions?</a:t>
            </a:r>
          </a:p>
        </p:txBody>
      </p:sp>
      <p:grpSp>
        <p:nvGrpSpPr>
          <p:cNvPr id="23" name="Group 22">
            <a:extLst>
              <a:ext uri="{FF2B5EF4-FFF2-40B4-BE49-F238E27FC236}">
                <a16:creationId xmlns:a16="http://schemas.microsoft.com/office/drawing/2014/main" id="{CC09AFE8-9934-40C0-A058-4008A3B197E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7160" y="1498600"/>
            <a:ext cx="5260976" cy="4707593"/>
            <a:chOff x="6096000" y="841376"/>
            <a:chExt cx="5260976" cy="4707593"/>
          </a:xfrm>
          <a:effectLst>
            <a:outerShdw blurRad="381000" dist="152400" dir="5400000" algn="ctr" rotWithShape="0">
              <a:srgbClr val="000000">
                <a:alpha val="10000"/>
              </a:srgbClr>
            </a:outerShdw>
          </a:effectLst>
        </p:grpSpPr>
        <p:grpSp>
          <p:nvGrpSpPr>
            <p:cNvPr id="24" name="Group 23">
              <a:extLst>
                <a:ext uri="{FF2B5EF4-FFF2-40B4-BE49-F238E27FC236}">
                  <a16:creationId xmlns:a16="http://schemas.microsoft.com/office/drawing/2014/main" id="{23588ED6-49C5-4EAF-BBCE-DB6B4184D36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28" name="Freeform: Shape 27">
                <a:extLst>
                  <a:ext uri="{FF2B5EF4-FFF2-40B4-BE49-F238E27FC236}">
                    <a16:creationId xmlns:a16="http://schemas.microsoft.com/office/drawing/2014/main" id="{0149B80A-4A62-4495-AE87-F32755EBDD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438C3DC5-5887-49A9-AABB-A9772488F2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25" name="Group 24">
              <a:extLst>
                <a:ext uri="{FF2B5EF4-FFF2-40B4-BE49-F238E27FC236}">
                  <a16:creationId xmlns:a16="http://schemas.microsoft.com/office/drawing/2014/main" id="{5BD695E1-00AC-49AE-93BF-22000734A8F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26" name="Freeform: Shape 25">
                <a:extLst>
                  <a:ext uri="{FF2B5EF4-FFF2-40B4-BE49-F238E27FC236}">
                    <a16:creationId xmlns:a16="http://schemas.microsoft.com/office/drawing/2014/main" id="{F721D808-B8BC-4568-A927-12BC276FBF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7B2886F6-DE07-47C7-840F-22CD86C0D1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5" name="Picture 4" descr="Text&#10;&#10;Description automatically generated">
            <a:extLst>
              <a:ext uri="{FF2B5EF4-FFF2-40B4-BE49-F238E27FC236}">
                <a16:creationId xmlns:a16="http://schemas.microsoft.com/office/drawing/2014/main" id="{A39D38F1-02BD-0AC9-FCF6-40CAF3B263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3091" y="2611294"/>
            <a:ext cx="4369112" cy="1856872"/>
          </a:xfrm>
          <a:prstGeom prst="rect">
            <a:avLst/>
          </a:prstGeom>
        </p:spPr>
      </p:pic>
      <p:sp>
        <p:nvSpPr>
          <p:cNvPr id="3" name="Content Placeholder 2">
            <a:extLst>
              <a:ext uri="{FF2B5EF4-FFF2-40B4-BE49-F238E27FC236}">
                <a16:creationId xmlns:a16="http://schemas.microsoft.com/office/drawing/2014/main" id="{831E2719-D8CB-27C0-640C-9AF5A62553D3}"/>
              </a:ext>
            </a:extLst>
          </p:cNvPr>
          <p:cNvSpPr>
            <a:spLocks noGrp="1"/>
          </p:cNvSpPr>
          <p:nvPr>
            <p:ph idx="1"/>
          </p:nvPr>
        </p:nvSpPr>
        <p:spPr>
          <a:xfrm>
            <a:off x="6981826" y="3146400"/>
            <a:ext cx="4391024" cy="2454300"/>
          </a:xfrm>
        </p:spPr>
        <p:txBody>
          <a:bodyPr>
            <a:normAutofit/>
          </a:bodyPr>
          <a:lstStyle/>
          <a:p>
            <a:pPr marL="0" indent="0">
              <a:buNone/>
            </a:pPr>
            <a:r>
              <a:rPr lang="en-US" sz="2000">
                <a:solidFill>
                  <a:schemeClr val="bg1">
                    <a:alpha val="80000"/>
                  </a:schemeClr>
                </a:solidFill>
              </a:rPr>
              <a:t>Al Lesko </a:t>
            </a:r>
          </a:p>
          <a:p>
            <a:pPr marL="0" indent="0">
              <a:buNone/>
            </a:pPr>
            <a:r>
              <a:rPr lang="en-US" sz="2000">
                <a:solidFill>
                  <a:schemeClr val="bg1">
                    <a:alpha val="80000"/>
                  </a:schemeClr>
                </a:solidFill>
              </a:rPr>
              <a:t>President of Fund My Franchise</a:t>
            </a:r>
          </a:p>
          <a:p>
            <a:pPr marL="0" indent="0">
              <a:buNone/>
            </a:pPr>
            <a:r>
              <a:rPr lang="en-US" sz="2000">
                <a:solidFill>
                  <a:schemeClr val="bg1">
                    <a:alpha val="80000"/>
                  </a:schemeClr>
                </a:solidFill>
              </a:rPr>
              <a:t>541-831-0071 Office Line (Best Option)</a:t>
            </a:r>
          </a:p>
          <a:p>
            <a:pPr marL="0" indent="0">
              <a:buNone/>
            </a:pPr>
            <a:r>
              <a:rPr lang="en-US" sz="2000">
                <a:solidFill>
                  <a:schemeClr val="bg1">
                    <a:alpha val="80000"/>
                  </a:schemeClr>
                </a:solidFill>
              </a:rPr>
              <a:t>541-973-0071 Text Messaging ( Please include your name)</a:t>
            </a:r>
          </a:p>
          <a:p>
            <a:pPr marL="0" indent="0">
              <a:buNone/>
            </a:pPr>
            <a:r>
              <a:rPr lang="en-US" sz="2000">
                <a:solidFill>
                  <a:schemeClr val="bg1">
                    <a:alpha val="80000"/>
                  </a:schemeClr>
                </a:solidFill>
              </a:rPr>
              <a:t>www.fundmyfranchise.com</a:t>
            </a:r>
          </a:p>
        </p:txBody>
      </p:sp>
    </p:spTree>
    <p:extLst>
      <p:ext uri="{BB962C8B-B14F-4D97-AF65-F5344CB8AC3E}">
        <p14:creationId xmlns:p14="http://schemas.microsoft.com/office/powerpoint/2010/main" val="35526120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7989</TotalTime>
  <Words>2124</Words>
  <Application>Microsoft Office PowerPoint</Application>
  <PresentationFormat>Widescreen</PresentationFormat>
  <Paragraphs>175</Paragraphs>
  <Slides>18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Roboto</vt:lpstr>
      <vt:lpstr>Tahoma</vt:lpstr>
      <vt:lpstr>Office Theme</vt:lpstr>
      <vt:lpstr>2023 FTI Funding Training</vt:lpstr>
      <vt:lpstr>Overview</vt:lpstr>
      <vt:lpstr>Questions we will cover</vt:lpstr>
      <vt:lpstr>Funding options for Franchise Investing</vt:lpstr>
      <vt:lpstr>SBA Loans</vt:lpstr>
      <vt:lpstr>There is no standard Modus operandi </vt:lpstr>
      <vt:lpstr>Importance of Validation for SBA Loans</vt:lpstr>
      <vt:lpstr>SBA Loans 2023</vt:lpstr>
      <vt:lpstr>IRA/401K Rollover</vt:lpstr>
      <vt:lpstr>Qualifiers</vt:lpstr>
      <vt:lpstr>Benefits:   Tell me why I should consider it?</vt:lpstr>
      <vt:lpstr>Personal &amp; Business Loans (Non-SBA)</vt:lpstr>
      <vt:lpstr>PowerPoint Presentation</vt:lpstr>
      <vt:lpstr>Case Study for discussion</vt:lpstr>
      <vt:lpstr>Case Study for discussion</vt:lpstr>
      <vt:lpstr>Case Study for discussion</vt:lpstr>
      <vt:lpstr>Case Study for discussion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 FTI Funding Training</dc:title>
  <dc:creator>Al Lesko</dc:creator>
  <cp:lastModifiedBy>Albert Lesko</cp:lastModifiedBy>
  <cp:revision>13</cp:revision>
  <dcterms:created xsi:type="dcterms:W3CDTF">2022-09-08T19:51:08Z</dcterms:created>
  <dcterms:modified xsi:type="dcterms:W3CDTF">2023-05-15T15:12:02Z</dcterms:modified>
</cp:coreProperties>
</file>