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92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3BB08A-30DA-6349-83CA-B38CF87E5569}" v="1357" dt="2024-01-31T15:29:20.8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snapToObjects="1">
      <p:cViewPr varScale="1">
        <p:scale>
          <a:sx n="107" d="100"/>
          <a:sy n="107" d="100"/>
        </p:scale>
        <p:origin x="736"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277C4-97F0-594B-8AD7-EE6F75EE30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D104DC7-B54B-8042-846F-1582D9838C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F089DA9-488D-5349-A1C2-2C23206650AE}"/>
              </a:ext>
            </a:extLst>
          </p:cNvPr>
          <p:cNvSpPr>
            <a:spLocks noGrp="1"/>
          </p:cNvSpPr>
          <p:nvPr>
            <p:ph type="dt" sz="half" idx="10"/>
          </p:nvPr>
        </p:nvSpPr>
        <p:spPr/>
        <p:txBody>
          <a:bodyPr/>
          <a:lstStyle/>
          <a:p>
            <a:fld id="{5217534D-41F7-BB42-A1A4-9480EF29FB8A}" type="datetimeFigureOut">
              <a:rPr lang="en-US" smtClean="0"/>
              <a:t>2/2/24</a:t>
            </a:fld>
            <a:endParaRPr lang="en-US"/>
          </a:p>
        </p:txBody>
      </p:sp>
      <p:sp>
        <p:nvSpPr>
          <p:cNvPr id="5" name="Footer Placeholder 4">
            <a:extLst>
              <a:ext uri="{FF2B5EF4-FFF2-40B4-BE49-F238E27FC236}">
                <a16:creationId xmlns:a16="http://schemas.microsoft.com/office/drawing/2014/main" id="{39D625B0-DD84-5B40-BDE9-108C87B745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F31180-D45C-CF45-82EE-B5DAF4DC39EA}"/>
              </a:ext>
            </a:extLst>
          </p:cNvPr>
          <p:cNvSpPr>
            <a:spLocks noGrp="1"/>
          </p:cNvSpPr>
          <p:nvPr>
            <p:ph type="sldNum" sz="quarter" idx="12"/>
          </p:nvPr>
        </p:nvSpPr>
        <p:spPr/>
        <p:txBody>
          <a:bodyPr/>
          <a:lstStyle/>
          <a:p>
            <a:fld id="{601366AB-5A37-D64D-AF6D-D6FE67A1BFF6}" type="slidenum">
              <a:rPr lang="en-US" smtClean="0"/>
              <a:t>‹#›</a:t>
            </a:fld>
            <a:endParaRPr lang="en-US"/>
          </a:p>
        </p:txBody>
      </p:sp>
    </p:spTree>
    <p:extLst>
      <p:ext uri="{BB962C8B-B14F-4D97-AF65-F5344CB8AC3E}">
        <p14:creationId xmlns:p14="http://schemas.microsoft.com/office/powerpoint/2010/main" val="384052524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162F6-7CD0-5844-AEA3-BC25C683D2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8ADDDA-322B-B546-AB89-4C56E0FE19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6BE703-F508-5F4F-AB33-42D6441DC2BD}"/>
              </a:ext>
            </a:extLst>
          </p:cNvPr>
          <p:cNvSpPr>
            <a:spLocks noGrp="1"/>
          </p:cNvSpPr>
          <p:nvPr>
            <p:ph type="dt" sz="half" idx="10"/>
          </p:nvPr>
        </p:nvSpPr>
        <p:spPr/>
        <p:txBody>
          <a:bodyPr/>
          <a:lstStyle/>
          <a:p>
            <a:fld id="{5217534D-41F7-BB42-A1A4-9480EF29FB8A}" type="datetimeFigureOut">
              <a:rPr lang="en-US" smtClean="0"/>
              <a:t>2/2/24</a:t>
            </a:fld>
            <a:endParaRPr lang="en-US"/>
          </a:p>
        </p:txBody>
      </p:sp>
      <p:sp>
        <p:nvSpPr>
          <p:cNvPr id="5" name="Footer Placeholder 4">
            <a:extLst>
              <a:ext uri="{FF2B5EF4-FFF2-40B4-BE49-F238E27FC236}">
                <a16:creationId xmlns:a16="http://schemas.microsoft.com/office/drawing/2014/main" id="{67F678AB-62F7-CF48-BDAD-61A2CA6C29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0B12A1-4350-C74C-820D-D310B775CD69}"/>
              </a:ext>
            </a:extLst>
          </p:cNvPr>
          <p:cNvSpPr>
            <a:spLocks noGrp="1"/>
          </p:cNvSpPr>
          <p:nvPr>
            <p:ph type="sldNum" sz="quarter" idx="12"/>
          </p:nvPr>
        </p:nvSpPr>
        <p:spPr/>
        <p:txBody>
          <a:bodyPr/>
          <a:lstStyle/>
          <a:p>
            <a:fld id="{601366AB-5A37-D64D-AF6D-D6FE67A1BFF6}" type="slidenum">
              <a:rPr lang="en-US" smtClean="0"/>
              <a:t>‹#›</a:t>
            </a:fld>
            <a:endParaRPr lang="en-US"/>
          </a:p>
        </p:txBody>
      </p:sp>
    </p:spTree>
    <p:extLst>
      <p:ext uri="{BB962C8B-B14F-4D97-AF65-F5344CB8AC3E}">
        <p14:creationId xmlns:p14="http://schemas.microsoft.com/office/powerpoint/2010/main" val="32942439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863C8-DF79-554B-8E43-A23B79C2D4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C5C1734-8867-2A42-A25D-AA1DF3F571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12F874C-B9CE-7941-8239-FCB27AC686E4}"/>
              </a:ext>
            </a:extLst>
          </p:cNvPr>
          <p:cNvSpPr>
            <a:spLocks noGrp="1"/>
          </p:cNvSpPr>
          <p:nvPr>
            <p:ph type="dt" sz="half" idx="10"/>
          </p:nvPr>
        </p:nvSpPr>
        <p:spPr/>
        <p:txBody>
          <a:bodyPr/>
          <a:lstStyle/>
          <a:p>
            <a:fld id="{5217534D-41F7-BB42-A1A4-9480EF29FB8A}" type="datetimeFigureOut">
              <a:rPr lang="en-US" smtClean="0"/>
              <a:t>2/2/24</a:t>
            </a:fld>
            <a:endParaRPr lang="en-US"/>
          </a:p>
        </p:txBody>
      </p:sp>
      <p:sp>
        <p:nvSpPr>
          <p:cNvPr id="5" name="Footer Placeholder 4">
            <a:extLst>
              <a:ext uri="{FF2B5EF4-FFF2-40B4-BE49-F238E27FC236}">
                <a16:creationId xmlns:a16="http://schemas.microsoft.com/office/drawing/2014/main" id="{B88EBE46-D87A-D948-99D3-FEDD3D7F37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601CFA-C32A-FD48-BEF8-102C4F646175}"/>
              </a:ext>
            </a:extLst>
          </p:cNvPr>
          <p:cNvSpPr>
            <a:spLocks noGrp="1"/>
          </p:cNvSpPr>
          <p:nvPr>
            <p:ph type="sldNum" sz="quarter" idx="12"/>
          </p:nvPr>
        </p:nvSpPr>
        <p:spPr/>
        <p:txBody>
          <a:bodyPr/>
          <a:lstStyle/>
          <a:p>
            <a:fld id="{601366AB-5A37-D64D-AF6D-D6FE67A1BFF6}" type="slidenum">
              <a:rPr lang="en-US" smtClean="0"/>
              <a:t>‹#›</a:t>
            </a:fld>
            <a:endParaRPr lang="en-US"/>
          </a:p>
        </p:txBody>
      </p:sp>
    </p:spTree>
    <p:extLst>
      <p:ext uri="{BB962C8B-B14F-4D97-AF65-F5344CB8AC3E}">
        <p14:creationId xmlns:p14="http://schemas.microsoft.com/office/powerpoint/2010/main" val="4642776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6141C-385C-474C-B7E8-AB9B93723F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0BCC70-885C-9A4F-BA64-C48928BE50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BF0762-61F1-B146-AB44-C4DFE241D4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689D695-348E-A841-B733-7E8D9AD5AA2E}"/>
              </a:ext>
            </a:extLst>
          </p:cNvPr>
          <p:cNvSpPr>
            <a:spLocks noGrp="1"/>
          </p:cNvSpPr>
          <p:nvPr>
            <p:ph type="dt" sz="half" idx="10"/>
          </p:nvPr>
        </p:nvSpPr>
        <p:spPr/>
        <p:txBody>
          <a:bodyPr/>
          <a:lstStyle/>
          <a:p>
            <a:fld id="{5217534D-41F7-BB42-A1A4-9480EF29FB8A}" type="datetimeFigureOut">
              <a:rPr lang="en-US" smtClean="0"/>
              <a:t>2/2/24</a:t>
            </a:fld>
            <a:endParaRPr lang="en-US"/>
          </a:p>
        </p:txBody>
      </p:sp>
      <p:sp>
        <p:nvSpPr>
          <p:cNvPr id="6" name="Footer Placeholder 5">
            <a:extLst>
              <a:ext uri="{FF2B5EF4-FFF2-40B4-BE49-F238E27FC236}">
                <a16:creationId xmlns:a16="http://schemas.microsoft.com/office/drawing/2014/main" id="{0A99CB8C-C667-AD4D-94CA-1282A411F2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81AEDF-7D8B-BF46-9814-AE5A6CF5EC47}"/>
              </a:ext>
            </a:extLst>
          </p:cNvPr>
          <p:cNvSpPr>
            <a:spLocks noGrp="1"/>
          </p:cNvSpPr>
          <p:nvPr>
            <p:ph type="sldNum" sz="quarter" idx="12"/>
          </p:nvPr>
        </p:nvSpPr>
        <p:spPr/>
        <p:txBody>
          <a:bodyPr/>
          <a:lstStyle/>
          <a:p>
            <a:fld id="{601366AB-5A37-D64D-AF6D-D6FE67A1BFF6}" type="slidenum">
              <a:rPr lang="en-US" smtClean="0"/>
              <a:t>‹#›</a:t>
            </a:fld>
            <a:endParaRPr lang="en-US"/>
          </a:p>
        </p:txBody>
      </p:sp>
    </p:spTree>
    <p:extLst>
      <p:ext uri="{BB962C8B-B14F-4D97-AF65-F5344CB8AC3E}">
        <p14:creationId xmlns:p14="http://schemas.microsoft.com/office/powerpoint/2010/main" val="216604396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F69A9-7683-C341-9D8F-13B26851F1C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37B900-2471-9440-91A0-C2F6392427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804821-52B0-3C4C-B2C6-D81A0F29AC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C018B3E-01E1-9142-8526-9A0D0481F7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5F4F94-774A-4F45-8935-B8121985F3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33AE49-0ACA-7B45-9426-82285EC9E5DC}"/>
              </a:ext>
            </a:extLst>
          </p:cNvPr>
          <p:cNvSpPr>
            <a:spLocks noGrp="1"/>
          </p:cNvSpPr>
          <p:nvPr>
            <p:ph type="dt" sz="half" idx="10"/>
          </p:nvPr>
        </p:nvSpPr>
        <p:spPr/>
        <p:txBody>
          <a:bodyPr/>
          <a:lstStyle/>
          <a:p>
            <a:fld id="{5217534D-41F7-BB42-A1A4-9480EF29FB8A}" type="datetimeFigureOut">
              <a:rPr lang="en-US" smtClean="0"/>
              <a:t>2/2/24</a:t>
            </a:fld>
            <a:endParaRPr lang="en-US"/>
          </a:p>
        </p:txBody>
      </p:sp>
      <p:sp>
        <p:nvSpPr>
          <p:cNvPr id="8" name="Footer Placeholder 7">
            <a:extLst>
              <a:ext uri="{FF2B5EF4-FFF2-40B4-BE49-F238E27FC236}">
                <a16:creationId xmlns:a16="http://schemas.microsoft.com/office/drawing/2014/main" id="{10254E7A-A8AF-D346-91CD-9ADF2D0B2D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C8611D-B850-6E47-9748-49B691F50EFB}"/>
              </a:ext>
            </a:extLst>
          </p:cNvPr>
          <p:cNvSpPr>
            <a:spLocks noGrp="1"/>
          </p:cNvSpPr>
          <p:nvPr>
            <p:ph type="sldNum" sz="quarter" idx="12"/>
          </p:nvPr>
        </p:nvSpPr>
        <p:spPr/>
        <p:txBody>
          <a:bodyPr/>
          <a:lstStyle/>
          <a:p>
            <a:fld id="{601366AB-5A37-D64D-AF6D-D6FE67A1BFF6}" type="slidenum">
              <a:rPr lang="en-US" smtClean="0"/>
              <a:t>‹#›</a:t>
            </a:fld>
            <a:endParaRPr lang="en-US"/>
          </a:p>
        </p:txBody>
      </p:sp>
    </p:spTree>
    <p:extLst>
      <p:ext uri="{BB962C8B-B14F-4D97-AF65-F5344CB8AC3E}">
        <p14:creationId xmlns:p14="http://schemas.microsoft.com/office/powerpoint/2010/main" val="25817526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22F7C-D22E-3D4F-B7D0-3E3A113EEC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C20E794-6FD3-7943-9167-860A72007F66}"/>
              </a:ext>
            </a:extLst>
          </p:cNvPr>
          <p:cNvSpPr>
            <a:spLocks noGrp="1"/>
          </p:cNvSpPr>
          <p:nvPr>
            <p:ph type="dt" sz="half" idx="10"/>
          </p:nvPr>
        </p:nvSpPr>
        <p:spPr/>
        <p:txBody>
          <a:bodyPr/>
          <a:lstStyle/>
          <a:p>
            <a:fld id="{5217534D-41F7-BB42-A1A4-9480EF29FB8A}" type="datetimeFigureOut">
              <a:rPr lang="en-US" smtClean="0"/>
              <a:t>2/2/24</a:t>
            </a:fld>
            <a:endParaRPr lang="en-US"/>
          </a:p>
        </p:txBody>
      </p:sp>
      <p:sp>
        <p:nvSpPr>
          <p:cNvPr id="4" name="Footer Placeholder 3">
            <a:extLst>
              <a:ext uri="{FF2B5EF4-FFF2-40B4-BE49-F238E27FC236}">
                <a16:creationId xmlns:a16="http://schemas.microsoft.com/office/drawing/2014/main" id="{0EB86BF3-DB7E-9541-96C5-1F7F7DE3B19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5AF5ACD-343C-334C-A86E-2F4EBDEB9427}"/>
              </a:ext>
            </a:extLst>
          </p:cNvPr>
          <p:cNvSpPr>
            <a:spLocks noGrp="1"/>
          </p:cNvSpPr>
          <p:nvPr>
            <p:ph type="sldNum" sz="quarter" idx="12"/>
          </p:nvPr>
        </p:nvSpPr>
        <p:spPr/>
        <p:txBody>
          <a:bodyPr/>
          <a:lstStyle/>
          <a:p>
            <a:fld id="{601366AB-5A37-D64D-AF6D-D6FE67A1BFF6}" type="slidenum">
              <a:rPr lang="en-US" smtClean="0"/>
              <a:t>‹#›</a:t>
            </a:fld>
            <a:endParaRPr lang="en-US"/>
          </a:p>
        </p:txBody>
      </p:sp>
    </p:spTree>
    <p:extLst>
      <p:ext uri="{BB962C8B-B14F-4D97-AF65-F5344CB8AC3E}">
        <p14:creationId xmlns:p14="http://schemas.microsoft.com/office/powerpoint/2010/main" val="29516325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AD69A7-FC45-2F47-9941-FB26EF1D0FD4}"/>
              </a:ext>
            </a:extLst>
          </p:cNvPr>
          <p:cNvSpPr>
            <a:spLocks noGrp="1"/>
          </p:cNvSpPr>
          <p:nvPr>
            <p:ph type="dt" sz="half" idx="10"/>
          </p:nvPr>
        </p:nvSpPr>
        <p:spPr/>
        <p:txBody>
          <a:bodyPr/>
          <a:lstStyle/>
          <a:p>
            <a:fld id="{5217534D-41F7-BB42-A1A4-9480EF29FB8A}" type="datetimeFigureOut">
              <a:rPr lang="en-US" smtClean="0"/>
              <a:t>2/2/24</a:t>
            </a:fld>
            <a:endParaRPr lang="en-US"/>
          </a:p>
        </p:txBody>
      </p:sp>
      <p:sp>
        <p:nvSpPr>
          <p:cNvPr id="3" name="Footer Placeholder 2">
            <a:extLst>
              <a:ext uri="{FF2B5EF4-FFF2-40B4-BE49-F238E27FC236}">
                <a16:creationId xmlns:a16="http://schemas.microsoft.com/office/drawing/2014/main" id="{234814CF-D2F6-1848-AC86-2EC3B39321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21EFC4-653D-9B41-83A4-F3BA714181CE}"/>
              </a:ext>
            </a:extLst>
          </p:cNvPr>
          <p:cNvSpPr>
            <a:spLocks noGrp="1"/>
          </p:cNvSpPr>
          <p:nvPr>
            <p:ph type="sldNum" sz="quarter" idx="12"/>
          </p:nvPr>
        </p:nvSpPr>
        <p:spPr/>
        <p:txBody>
          <a:bodyPr/>
          <a:lstStyle/>
          <a:p>
            <a:fld id="{601366AB-5A37-D64D-AF6D-D6FE67A1BFF6}" type="slidenum">
              <a:rPr lang="en-US" smtClean="0"/>
              <a:t>‹#›</a:t>
            </a:fld>
            <a:endParaRPr lang="en-US"/>
          </a:p>
        </p:txBody>
      </p:sp>
    </p:spTree>
    <p:extLst>
      <p:ext uri="{BB962C8B-B14F-4D97-AF65-F5344CB8AC3E}">
        <p14:creationId xmlns:p14="http://schemas.microsoft.com/office/powerpoint/2010/main" val="733492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D5968-D903-0146-8590-53E08CE005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ED5B9D-453D-924A-9085-3050B3399C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905D0B6-A7D9-B34B-8D96-F9DF1910C9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EF361C-A84A-F241-8C55-AA01AF620278}"/>
              </a:ext>
            </a:extLst>
          </p:cNvPr>
          <p:cNvSpPr>
            <a:spLocks noGrp="1"/>
          </p:cNvSpPr>
          <p:nvPr>
            <p:ph type="dt" sz="half" idx="10"/>
          </p:nvPr>
        </p:nvSpPr>
        <p:spPr/>
        <p:txBody>
          <a:bodyPr/>
          <a:lstStyle/>
          <a:p>
            <a:fld id="{5217534D-41F7-BB42-A1A4-9480EF29FB8A}" type="datetimeFigureOut">
              <a:rPr lang="en-US" smtClean="0"/>
              <a:t>2/2/24</a:t>
            </a:fld>
            <a:endParaRPr lang="en-US"/>
          </a:p>
        </p:txBody>
      </p:sp>
      <p:sp>
        <p:nvSpPr>
          <p:cNvPr id="6" name="Footer Placeholder 5">
            <a:extLst>
              <a:ext uri="{FF2B5EF4-FFF2-40B4-BE49-F238E27FC236}">
                <a16:creationId xmlns:a16="http://schemas.microsoft.com/office/drawing/2014/main" id="{F5147B4F-564B-EA4B-98C4-683B3BCE64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F3675C-D0E4-A445-9EB5-212B60C9617A}"/>
              </a:ext>
            </a:extLst>
          </p:cNvPr>
          <p:cNvSpPr>
            <a:spLocks noGrp="1"/>
          </p:cNvSpPr>
          <p:nvPr>
            <p:ph type="sldNum" sz="quarter" idx="12"/>
          </p:nvPr>
        </p:nvSpPr>
        <p:spPr/>
        <p:txBody>
          <a:bodyPr/>
          <a:lstStyle/>
          <a:p>
            <a:fld id="{601366AB-5A37-D64D-AF6D-D6FE67A1BFF6}" type="slidenum">
              <a:rPr lang="en-US" smtClean="0"/>
              <a:t>‹#›</a:t>
            </a:fld>
            <a:endParaRPr lang="en-US"/>
          </a:p>
        </p:txBody>
      </p:sp>
    </p:spTree>
    <p:extLst>
      <p:ext uri="{BB962C8B-B14F-4D97-AF65-F5344CB8AC3E}">
        <p14:creationId xmlns:p14="http://schemas.microsoft.com/office/powerpoint/2010/main" val="373247223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9CC21-8474-5C4A-9BFA-0D10D18769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DEC687A-A434-504B-A71B-35EE4D8919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352947-9A15-6047-BA04-95452E2FC1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4167AC-2326-4943-A424-E39432D2C46C}"/>
              </a:ext>
            </a:extLst>
          </p:cNvPr>
          <p:cNvSpPr>
            <a:spLocks noGrp="1"/>
          </p:cNvSpPr>
          <p:nvPr>
            <p:ph type="dt" sz="half" idx="10"/>
          </p:nvPr>
        </p:nvSpPr>
        <p:spPr/>
        <p:txBody>
          <a:bodyPr/>
          <a:lstStyle/>
          <a:p>
            <a:fld id="{5217534D-41F7-BB42-A1A4-9480EF29FB8A}" type="datetimeFigureOut">
              <a:rPr lang="en-US" smtClean="0"/>
              <a:t>2/2/24</a:t>
            </a:fld>
            <a:endParaRPr lang="en-US"/>
          </a:p>
        </p:txBody>
      </p:sp>
      <p:sp>
        <p:nvSpPr>
          <p:cNvPr id="6" name="Footer Placeholder 5">
            <a:extLst>
              <a:ext uri="{FF2B5EF4-FFF2-40B4-BE49-F238E27FC236}">
                <a16:creationId xmlns:a16="http://schemas.microsoft.com/office/drawing/2014/main" id="{5BA4F6CE-5CD7-D240-B2AE-694F092312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36E629-E135-F542-B7A4-4EEB3BB77FF8}"/>
              </a:ext>
            </a:extLst>
          </p:cNvPr>
          <p:cNvSpPr>
            <a:spLocks noGrp="1"/>
          </p:cNvSpPr>
          <p:nvPr>
            <p:ph type="sldNum" sz="quarter" idx="12"/>
          </p:nvPr>
        </p:nvSpPr>
        <p:spPr/>
        <p:txBody>
          <a:bodyPr/>
          <a:lstStyle/>
          <a:p>
            <a:fld id="{601366AB-5A37-D64D-AF6D-D6FE67A1BFF6}" type="slidenum">
              <a:rPr lang="en-US" smtClean="0"/>
              <a:t>‹#›</a:t>
            </a:fld>
            <a:endParaRPr lang="en-US"/>
          </a:p>
        </p:txBody>
      </p:sp>
    </p:spTree>
    <p:extLst>
      <p:ext uri="{BB962C8B-B14F-4D97-AF65-F5344CB8AC3E}">
        <p14:creationId xmlns:p14="http://schemas.microsoft.com/office/powerpoint/2010/main" val="32504170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CEE6A-859C-5540-8F84-36FF3467E49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986F3C8-7338-AB49-8A4D-624ED3A08C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BF57B5-6096-4B4B-B1C8-B131D4576636}"/>
              </a:ext>
            </a:extLst>
          </p:cNvPr>
          <p:cNvSpPr>
            <a:spLocks noGrp="1"/>
          </p:cNvSpPr>
          <p:nvPr>
            <p:ph type="dt" sz="half" idx="10"/>
          </p:nvPr>
        </p:nvSpPr>
        <p:spPr/>
        <p:txBody>
          <a:bodyPr/>
          <a:lstStyle/>
          <a:p>
            <a:fld id="{5217534D-41F7-BB42-A1A4-9480EF29FB8A}" type="datetimeFigureOut">
              <a:rPr lang="en-US" smtClean="0"/>
              <a:t>2/2/24</a:t>
            </a:fld>
            <a:endParaRPr lang="en-US"/>
          </a:p>
        </p:txBody>
      </p:sp>
      <p:sp>
        <p:nvSpPr>
          <p:cNvPr id="5" name="Footer Placeholder 4">
            <a:extLst>
              <a:ext uri="{FF2B5EF4-FFF2-40B4-BE49-F238E27FC236}">
                <a16:creationId xmlns:a16="http://schemas.microsoft.com/office/drawing/2014/main" id="{93E8C3BE-47C9-C544-9A32-8FE43FF00C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365BA3-69FF-224D-A40D-D19EA2CE1F0C}"/>
              </a:ext>
            </a:extLst>
          </p:cNvPr>
          <p:cNvSpPr>
            <a:spLocks noGrp="1"/>
          </p:cNvSpPr>
          <p:nvPr>
            <p:ph type="sldNum" sz="quarter" idx="12"/>
          </p:nvPr>
        </p:nvSpPr>
        <p:spPr/>
        <p:txBody>
          <a:bodyPr/>
          <a:lstStyle/>
          <a:p>
            <a:fld id="{601366AB-5A37-D64D-AF6D-D6FE67A1BFF6}" type="slidenum">
              <a:rPr lang="en-US" smtClean="0"/>
              <a:t>‹#›</a:t>
            </a:fld>
            <a:endParaRPr lang="en-US"/>
          </a:p>
        </p:txBody>
      </p:sp>
    </p:spTree>
    <p:extLst>
      <p:ext uri="{BB962C8B-B14F-4D97-AF65-F5344CB8AC3E}">
        <p14:creationId xmlns:p14="http://schemas.microsoft.com/office/powerpoint/2010/main" val="345570447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70086D-3A57-0D4C-9562-11BE7594582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AC8026-C5DC-8942-9C85-69E0F17B949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CB6B16-B1F2-5743-A593-F0E8C4022899}"/>
              </a:ext>
            </a:extLst>
          </p:cNvPr>
          <p:cNvSpPr>
            <a:spLocks noGrp="1"/>
          </p:cNvSpPr>
          <p:nvPr>
            <p:ph type="dt" sz="half" idx="10"/>
          </p:nvPr>
        </p:nvSpPr>
        <p:spPr/>
        <p:txBody>
          <a:bodyPr/>
          <a:lstStyle/>
          <a:p>
            <a:fld id="{5217534D-41F7-BB42-A1A4-9480EF29FB8A}" type="datetimeFigureOut">
              <a:rPr lang="en-US" smtClean="0"/>
              <a:t>2/2/24</a:t>
            </a:fld>
            <a:endParaRPr lang="en-US"/>
          </a:p>
        </p:txBody>
      </p:sp>
      <p:sp>
        <p:nvSpPr>
          <p:cNvPr id="5" name="Footer Placeholder 4">
            <a:extLst>
              <a:ext uri="{FF2B5EF4-FFF2-40B4-BE49-F238E27FC236}">
                <a16:creationId xmlns:a16="http://schemas.microsoft.com/office/drawing/2014/main" id="{6B49525C-9DC2-6342-AEBE-42AB4EAE87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48C709-1C69-B24C-8385-C98A01C6A0F2}"/>
              </a:ext>
            </a:extLst>
          </p:cNvPr>
          <p:cNvSpPr>
            <a:spLocks noGrp="1"/>
          </p:cNvSpPr>
          <p:nvPr>
            <p:ph type="sldNum" sz="quarter" idx="12"/>
          </p:nvPr>
        </p:nvSpPr>
        <p:spPr/>
        <p:txBody>
          <a:bodyPr/>
          <a:lstStyle/>
          <a:p>
            <a:fld id="{601366AB-5A37-D64D-AF6D-D6FE67A1BFF6}" type="slidenum">
              <a:rPr lang="en-US" smtClean="0"/>
              <a:t>‹#›</a:t>
            </a:fld>
            <a:endParaRPr lang="en-US"/>
          </a:p>
        </p:txBody>
      </p:sp>
    </p:spTree>
    <p:extLst>
      <p:ext uri="{BB962C8B-B14F-4D97-AF65-F5344CB8AC3E}">
        <p14:creationId xmlns:p14="http://schemas.microsoft.com/office/powerpoint/2010/main" val="34190322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66D439-8844-7948-87D5-EA6688BDC1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BA9090A-B96C-2643-8105-8A907C0580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9AC4E2-E886-F049-B991-CF518A758C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17534D-41F7-BB42-A1A4-9480EF29FB8A}" type="datetimeFigureOut">
              <a:rPr lang="en-US" smtClean="0"/>
              <a:t>2/2/24</a:t>
            </a:fld>
            <a:endParaRPr lang="en-US"/>
          </a:p>
        </p:txBody>
      </p:sp>
      <p:sp>
        <p:nvSpPr>
          <p:cNvPr id="5" name="Footer Placeholder 4">
            <a:extLst>
              <a:ext uri="{FF2B5EF4-FFF2-40B4-BE49-F238E27FC236}">
                <a16:creationId xmlns:a16="http://schemas.microsoft.com/office/drawing/2014/main" id="{8FA46153-EE18-2C45-8EC9-9852B53599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4C01C4C-F2C4-2141-924D-712F263EE2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1366AB-5A37-D64D-AF6D-D6FE67A1BFF6}" type="slidenum">
              <a:rPr lang="en-US" smtClean="0"/>
              <a:t>‹#›</a:t>
            </a:fld>
            <a:endParaRPr lang="en-US"/>
          </a:p>
        </p:txBody>
      </p:sp>
    </p:spTree>
    <p:extLst>
      <p:ext uri="{BB962C8B-B14F-4D97-AF65-F5344CB8AC3E}">
        <p14:creationId xmlns:p14="http://schemas.microsoft.com/office/powerpoint/2010/main" val="3964869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F927E"/>
        </a:solidFill>
        <a:effectLst/>
      </p:bgPr>
    </p:bg>
    <p:spTree>
      <p:nvGrpSpPr>
        <p:cNvPr id="1" name=""/>
        <p:cNvGrpSpPr/>
        <p:nvPr/>
      </p:nvGrpSpPr>
      <p:grpSpPr>
        <a:xfrm>
          <a:off x="0" y="0"/>
          <a:ext cx="0" cy="0"/>
          <a:chOff x="0" y="0"/>
          <a:chExt cx="0" cy="0"/>
        </a:xfrm>
      </p:grpSpPr>
      <p:pic>
        <p:nvPicPr>
          <p:cNvPr id="5" name="Picture 4" descr="A green background with a white circle with a star in the center&#10;&#10;Description automatically generated">
            <a:extLst>
              <a:ext uri="{FF2B5EF4-FFF2-40B4-BE49-F238E27FC236}">
                <a16:creationId xmlns:a16="http://schemas.microsoft.com/office/drawing/2014/main" id="{1ADA8FB4-DFF0-9B4A-BCCC-AA2D45D36127}"/>
              </a:ext>
            </a:extLst>
          </p:cNvPr>
          <p:cNvPicPr>
            <a:picLocks noChangeAspect="1"/>
          </p:cNvPicPr>
          <p:nvPr/>
        </p:nvPicPr>
        <p:blipFill>
          <a:blip r:embed="rId2"/>
          <a:stretch>
            <a:fillRect/>
          </a:stretch>
        </p:blipFill>
        <p:spPr>
          <a:xfrm>
            <a:off x="190500" y="0"/>
            <a:ext cx="2933700" cy="991270"/>
          </a:xfrm>
          <a:prstGeom prst="rect">
            <a:avLst/>
          </a:prstGeom>
        </p:spPr>
      </p:pic>
      <p:sp>
        <p:nvSpPr>
          <p:cNvPr id="6" name="Rectangle 5">
            <a:extLst>
              <a:ext uri="{FF2B5EF4-FFF2-40B4-BE49-F238E27FC236}">
                <a16:creationId xmlns:a16="http://schemas.microsoft.com/office/drawing/2014/main" id="{65DD6979-C6BE-8D48-A080-840C4E410EFB}"/>
              </a:ext>
            </a:extLst>
          </p:cNvPr>
          <p:cNvSpPr/>
          <p:nvPr/>
        </p:nvSpPr>
        <p:spPr>
          <a:xfrm>
            <a:off x="190500" y="991270"/>
            <a:ext cx="11785600" cy="50666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logo with text on it&#10;&#10;Description automatically generated">
            <a:extLst>
              <a:ext uri="{FF2B5EF4-FFF2-40B4-BE49-F238E27FC236}">
                <a16:creationId xmlns:a16="http://schemas.microsoft.com/office/drawing/2014/main" id="{CF732BA1-C82F-8F4E-B653-CA56D80A01BF}"/>
              </a:ext>
            </a:extLst>
          </p:cNvPr>
          <p:cNvPicPr>
            <a:picLocks noChangeAspect="1"/>
          </p:cNvPicPr>
          <p:nvPr/>
        </p:nvPicPr>
        <p:blipFill>
          <a:blip r:embed="rId3"/>
          <a:stretch>
            <a:fillRect/>
          </a:stretch>
        </p:blipFill>
        <p:spPr>
          <a:xfrm>
            <a:off x="10147300" y="5956300"/>
            <a:ext cx="1828800" cy="914400"/>
          </a:xfrm>
          <a:prstGeom prst="rect">
            <a:avLst/>
          </a:prstGeom>
        </p:spPr>
      </p:pic>
      <p:pic>
        <p:nvPicPr>
          <p:cNvPr id="12" name="Picture 11" descr="A group of people talking&#10;&#10;Description automatically generated">
            <a:extLst>
              <a:ext uri="{FF2B5EF4-FFF2-40B4-BE49-F238E27FC236}">
                <a16:creationId xmlns:a16="http://schemas.microsoft.com/office/drawing/2014/main" id="{D0639942-5F05-1849-9739-30A7E1A1C59F}"/>
              </a:ext>
            </a:extLst>
          </p:cNvPr>
          <p:cNvPicPr>
            <a:picLocks noChangeAspect="1"/>
          </p:cNvPicPr>
          <p:nvPr/>
        </p:nvPicPr>
        <p:blipFill rotWithShape="1">
          <a:blip r:embed="rId4"/>
          <a:srcRect b="36776"/>
          <a:stretch/>
        </p:blipFill>
        <p:spPr>
          <a:xfrm>
            <a:off x="190500" y="991270"/>
            <a:ext cx="11785600" cy="5066630"/>
          </a:xfrm>
          <a:prstGeom prst="rect">
            <a:avLst/>
          </a:prstGeom>
        </p:spPr>
      </p:pic>
      <p:grpSp>
        <p:nvGrpSpPr>
          <p:cNvPr id="16" name="Group 15">
            <a:extLst>
              <a:ext uri="{FF2B5EF4-FFF2-40B4-BE49-F238E27FC236}">
                <a16:creationId xmlns:a16="http://schemas.microsoft.com/office/drawing/2014/main" id="{1FB7103A-1141-C74E-A3EE-A9131D17E208}"/>
              </a:ext>
            </a:extLst>
          </p:cNvPr>
          <p:cNvGrpSpPr/>
          <p:nvPr/>
        </p:nvGrpSpPr>
        <p:grpSpPr>
          <a:xfrm>
            <a:off x="0" y="5061300"/>
            <a:ext cx="4524497" cy="1141516"/>
            <a:chOff x="0" y="5061300"/>
            <a:chExt cx="4524497" cy="1141516"/>
          </a:xfrm>
        </p:grpSpPr>
        <p:sp>
          <p:nvSpPr>
            <p:cNvPr id="13" name="Rounded Rectangle 12">
              <a:extLst>
                <a:ext uri="{FF2B5EF4-FFF2-40B4-BE49-F238E27FC236}">
                  <a16:creationId xmlns:a16="http://schemas.microsoft.com/office/drawing/2014/main" id="{C00EC4DB-C5CD-3640-8899-B957F4528F59}"/>
                </a:ext>
              </a:extLst>
            </p:cNvPr>
            <p:cNvSpPr/>
            <p:nvPr/>
          </p:nvSpPr>
          <p:spPr>
            <a:xfrm>
              <a:off x="0" y="5061300"/>
              <a:ext cx="4429001" cy="1141516"/>
            </a:xfrm>
            <a:prstGeom prst="roundRect">
              <a:avLst/>
            </a:prstGeom>
            <a:solidFill>
              <a:srgbClr val="2F9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5944AE9-0CE8-5746-A07B-A68DBADBB399}"/>
                </a:ext>
              </a:extLst>
            </p:cNvPr>
            <p:cNvSpPr txBox="1"/>
            <p:nvPr/>
          </p:nvSpPr>
          <p:spPr>
            <a:xfrm>
              <a:off x="95496" y="5125303"/>
              <a:ext cx="4429001" cy="830997"/>
            </a:xfrm>
            <a:prstGeom prst="rect">
              <a:avLst/>
            </a:prstGeom>
            <a:noFill/>
          </p:spPr>
          <p:txBody>
            <a:bodyPr wrap="square" rtlCol="0">
              <a:spAutoFit/>
            </a:bodyPr>
            <a:lstStyle/>
            <a:p>
              <a:r>
                <a:rPr lang="en-US" sz="4800" b="1" dirty="0">
                  <a:solidFill>
                    <a:schemeClr val="bg1"/>
                  </a:solidFill>
                </a:rPr>
                <a:t>Beyond Training</a:t>
              </a:r>
            </a:p>
          </p:txBody>
        </p:sp>
      </p:grpSp>
      <p:sp>
        <p:nvSpPr>
          <p:cNvPr id="15" name="TextBox 14">
            <a:extLst>
              <a:ext uri="{FF2B5EF4-FFF2-40B4-BE49-F238E27FC236}">
                <a16:creationId xmlns:a16="http://schemas.microsoft.com/office/drawing/2014/main" id="{8DA1EA7E-A5A0-D445-8934-1BA8A59A1010}"/>
              </a:ext>
            </a:extLst>
          </p:cNvPr>
          <p:cNvSpPr txBox="1"/>
          <p:nvPr/>
        </p:nvSpPr>
        <p:spPr>
          <a:xfrm>
            <a:off x="95496" y="6133155"/>
            <a:ext cx="6269677" cy="646331"/>
          </a:xfrm>
          <a:prstGeom prst="rect">
            <a:avLst/>
          </a:prstGeom>
          <a:noFill/>
        </p:spPr>
        <p:txBody>
          <a:bodyPr wrap="square" rtlCol="0">
            <a:spAutoFit/>
          </a:bodyPr>
          <a:lstStyle/>
          <a:p>
            <a:r>
              <a:rPr lang="en-US" sz="3600" dirty="0">
                <a:solidFill>
                  <a:schemeClr val="bg1"/>
                </a:solidFill>
              </a:rPr>
              <a:t>Becoming The Broker You Are</a:t>
            </a:r>
          </a:p>
        </p:txBody>
      </p:sp>
    </p:spTree>
    <p:extLst>
      <p:ext uri="{BB962C8B-B14F-4D97-AF65-F5344CB8AC3E}">
        <p14:creationId xmlns:p14="http://schemas.microsoft.com/office/powerpoint/2010/main" val="181682496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F927E"/>
        </a:solidFill>
        <a:effectLst/>
      </p:bgPr>
    </p:bg>
    <p:spTree>
      <p:nvGrpSpPr>
        <p:cNvPr id="1" name=""/>
        <p:cNvGrpSpPr/>
        <p:nvPr/>
      </p:nvGrpSpPr>
      <p:grpSpPr>
        <a:xfrm>
          <a:off x="0" y="0"/>
          <a:ext cx="0" cy="0"/>
          <a:chOff x="0" y="0"/>
          <a:chExt cx="0" cy="0"/>
        </a:xfrm>
      </p:grpSpPr>
      <p:pic>
        <p:nvPicPr>
          <p:cNvPr id="5" name="Picture 4" descr="A green background with a white circle with a star in the center&#10;&#10;Description automatically generated">
            <a:extLst>
              <a:ext uri="{FF2B5EF4-FFF2-40B4-BE49-F238E27FC236}">
                <a16:creationId xmlns:a16="http://schemas.microsoft.com/office/drawing/2014/main" id="{1ADA8FB4-DFF0-9B4A-BCCC-AA2D45D36127}"/>
              </a:ext>
            </a:extLst>
          </p:cNvPr>
          <p:cNvPicPr>
            <a:picLocks noChangeAspect="1"/>
          </p:cNvPicPr>
          <p:nvPr/>
        </p:nvPicPr>
        <p:blipFill>
          <a:blip r:embed="rId2"/>
          <a:stretch>
            <a:fillRect/>
          </a:stretch>
        </p:blipFill>
        <p:spPr>
          <a:xfrm>
            <a:off x="190500" y="0"/>
            <a:ext cx="2933700" cy="991270"/>
          </a:xfrm>
          <a:prstGeom prst="rect">
            <a:avLst/>
          </a:prstGeom>
        </p:spPr>
      </p:pic>
      <p:sp>
        <p:nvSpPr>
          <p:cNvPr id="6" name="Rectangle 5">
            <a:extLst>
              <a:ext uri="{FF2B5EF4-FFF2-40B4-BE49-F238E27FC236}">
                <a16:creationId xmlns:a16="http://schemas.microsoft.com/office/drawing/2014/main" id="{65DD6979-C6BE-8D48-A080-840C4E410EFB}"/>
              </a:ext>
            </a:extLst>
          </p:cNvPr>
          <p:cNvSpPr/>
          <p:nvPr/>
        </p:nvSpPr>
        <p:spPr>
          <a:xfrm>
            <a:off x="190500" y="991270"/>
            <a:ext cx="11785600" cy="50666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logo with text on it&#10;&#10;Description automatically generated">
            <a:extLst>
              <a:ext uri="{FF2B5EF4-FFF2-40B4-BE49-F238E27FC236}">
                <a16:creationId xmlns:a16="http://schemas.microsoft.com/office/drawing/2014/main" id="{CF732BA1-C82F-8F4E-B653-CA56D80A01BF}"/>
              </a:ext>
            </a:extLst>
          </p:cNvPr>
          <p:cNvPicPr>
            <a:picLocks noChangeAspect="1"/>
          </p:cNvPicPr>
          <p:nvPr/>
        </p:nvPicPr>
        <p:blipFill>
          <a:blip r:embed="rId3"/>
          <a:stretch>
            <a:fillRect/>
          </a:stretch>
        </p:blipFill>
        <p:spPr>
          <a:xfrm>
            <a:off x="10147300" y="5956300"/>
            <a:ext cx="1828800" cy="914400"/>
          </a:xfrm>
          <a:prstGeom prst="rect">
            <a:avLst/>
          </a:prstGeom>
        </p:spPr>
      </p:pic>
      <p:pic>
        <p:nvPicPr>
          <p:cNvPr id="3" name="Picture 2" descr="A glowing spheres with a line in the middle&#10;&#10;Description automatically generated with medium confidence">
            <a:extLst>
              <a:ext uri="{FF2B5EF4-FFF2-40B4-BE49-F238E27FC236}">
                <a16:creationId xmlns:a16="http://schemas.microsoft.com/office/drawing/2014/main" id="{D62AB350-9A6A-744D-BE60-C5CD42B1DBD4}"/>
              </a:ext>
            </a:extLst>
          </p:cNvPr>
          <p:cNvPicPr>
            <a:picLocks noChangeAspect="1"/>
          </p:cNvPicPr>
          <p:nvPr/>
        </p:nvPicPr>
        <p:blipFill>
          <a:blip r:embed="rId4"/>
          <a:stretch>
            <a:fillRect/>
          </a:stretch>
        </p:blipFill>
        <p:spPr>
          <a:xfrm>
            <a:off x="190500" y="991270"/>
            <a:ext cx="11785600" cy="5066630"/>
          </a:xfrm>
          <a:prstGeom prst="rect">
            <a:avLst/>
          </a:prstGeom>
        </p:spPr>
      </p:pic>
      <p:sp>
        <p:nvSpPr>
          <p:cNvPr id="11" name="TextBox 10">
            <a:extLst>
              <a:ext uri="{FF2B5EF4-FFF2-40B4-BE49-F238E27FC236}">
                <a16:creationId xmlns:a16="http://schemas.microsoft.com/office/drawing/2014/main" id="{A372BC48-359D-CB4F-84A3-86EAD118733E}"/>
              </a:ext>
            </a:extLst>
          </p:cNvPr>
          <p:cNvSpPr txBox="1"/>
          <p:nvPr/>
        </p:nvSpPr>
        <p:spPr>
          <a:xfrm>
            <a:off x="184396" y="6151890"/>
            <a:ext cx="9962904" cy="523220"/>
          </a:xfrm>
          <a:prstGeom prst="rect">
            <a:avLst/>
          </a:prstGeom>
          <a:noFill/>
        </p:spPr>
        <p:txBody>
          <a:bodyPr wrap="square" rtlCol="0">
            <a:spAutoFit/>
          </a:bodyPr>
          <a:lstStyle/>
          <a:p>
            <a:r>
              <a:rPr lang="en-US" sz="2800" dirty="0">
                <a:solidFill>
                  <a:schemeClr val="bg1"/>
                </a:solidFill>
              </a:rPr>
              <a:t>All potential future realities exist simultaneously in this moment.</a:t>
            </a:r>
          </a:p>
        </p:txBody>
      </p:sp>
    </p:spTree>
    <p:extLst>
      <p:ext uri="{BB962C8B-B14F-4D97-AF65-F5344CB8AC3E}">
        <p14:creationId xmlns:p14="http://schemas.microsoft.com/office/powerpoint/2010/main" val="364727203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F927E"/>
        </a:solidFill>
        <a:effectLst/>
      </p:bgPr>
    </p:bg>
    <p:spTree>
      <p:nvGrpSpPr>
        <p:cNvPr id="1" name=""/>
        <p:cNvGrpSpPr/>
        <p:nvPr/>
      </p:nvGrpSpPr>
      <p:grpSpPr>
        <a:xfrm>
          <a:off x="0" y="0"/>
          <a:ext cx="0" cy="0"/>
          <a:chOff x="0" y="0"/>
          <a:chExt cx="0" cy="0"/>
        </a:xfrm>
      </p:grpSpPr>
      <p:pic>
        <p:nvPicPr>
          <p:cNvPr id="5" name="Picture 4" descr="A green background with a white circle with a star in the center&#10;&#10;Description automatically generated">
            <a:extLst>
              <a:ext uri="{FF2B5EF4-FFF2-40B4-BE49-F238E27FC236}">
                <a16:creationId xmlns:a16="http://schemas.microsoft.com/office/drawing/2014/main" id="{1ADA8FB4-DFF0-9B4A-BCCC-AA2D45D36127}"/>
              </a:ext>
            </a:extLst>
          </p:cNvPr>
          <p:cNvPicPr>
            <a:picLocks noChangeAspect="1"/>
          </p:cNvPicPr>
          <p:nvPr/>
        </p:nvPicPr>
        <p:blipFill>
          <a:blip r:embed="rId2"/>
          <a:stretch>
            <a:fillRect/>
          </a:stretch>
        </p:blipFill>
        <p:spPr>
          <a:xfrm>
            <a:off x="190500" y="0"/>
            <a:ext cx="2933700" cy="991270"/>
          </a:xfrm>
          <a:prstGeom prst="rect">
            <a:avLst/>
          </a:prstGeom>
        </p:spPr>
      </p:pic>
      <p:sp>
        <p:nvSpPr>
          <p:cNvPr id="6" name="Rectangle 5">
            <a:extLst>
              <a:ext uri="{FF2B5EF4-FFF2-40B4-BE49-F238E27FC236}">
                <a16:creationId xmlns:a16="http://schemas.microsoft.com/office/drawing/2014/main" id="{65DD6979-C6BE-8D48-A080-840C4E410EFB}"/>
              </a:ext>
            </a:extLst>
          </p:cNvPr>
          <p:cNvSpPr/>
          <p:nvPr/>
        </p:nvSpPr>
        <p:spPr>
          <a:xfrm>
            <a:off x="190500" y="991270"/>
            <a:ext cx="11785600" cy="50666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logo with text on it&#10;&#10;Description automatically generated">
            <a:extLst>
              <a:ext uri="{FF2B5EF4-FFF2-40B4-BE49-F238E27FC236}">
                <a16:creationId xmlns:a16="http://schemas.microsoft.com/office/drawing/2014/main" id="{CF732BA1-C82F-8F4E-B653-CA56D80A01BF}"/>
              </a:ext>
            </a:extLst>
          </p:cNvPr>
          <p:cNvPicPr>
            <a:picLocks noChangeAspect="1"/>
          </p:cNvPicPr>
          <p:nvPr/>
        </p:nvPicPr>
        <p:blipFill>
          <a:blip r:embed="rId3"/>
          <a:stretch>
            <a:fillRect/>
          </a:stretch>
        </p:blipFill>
        <p:spPr>
          <a:xfrm>
            <a:off x="10147300" y="5956300"/>
            <a:ext cx="1828800" cy="914400"/>
          </a:xfrm>
          <a:prstGeom prst="rect">
            <a:avLst/>
          </a:prstGeom>
        </p:spPr>
      </p:pic>
      <p:sp>
        <p:nvSpPr>
          <p:cNvPr id="11" name="TextBox 10">
            <a:extLst>
              <a:ext uri="{FF2B5EF4-FFF2-40B4-BE49-F238E27FC236}">
                <a16:creationId xmlns:a16="http://schemas.microsoft.com/office/drawing/2014/main" id="{A372BC48-359D-CB4F-84A3-86EAD118733E}"/>
              </a:ext>
            </a:extLst>
          </p:cNvPr>
          <p:cNvSpPr txBox="1"/>
          <p:nvPr/>
        </p:nvSpPr>
        <p:spPr>
          <a:xfrm>
            <a:off x="184396" y="6151890"/>
            <a:ext cx="9962904" cy="523220"/>
          </a:xfrm>
          <a:prstGeom prst="rect">
            <a:avLst/>
          </a:prstGeom>
          <a:noFill/>
        </p:spPr>
        <p:txBody>
          <a:bodyPr wrap="square" rtlCol="0">
            <a:spAutoFit/>
          </a:bodyPr>
          <a:lstStyle/>
          <a:p>
            <a:r>
              <a:rPr lang="en-US" sz="2800" dirty="0">
                <a:solidFill>
                  <a:schemeClr val="bg1"/>
                </a:solidFill>
              </a:rPr>
              <a:t>“You need to learn to look beyond what you see.”</a:t>
            </a:r>
          </a:p>
        </p:txBody>
      </p:sp>
      <p:pic>
        <p:nvPicPr>
          <p:cNvPr id="4" name="Picture 3" descr="A person looking out a window&#10;&#10;Description automatically generated">
            <a:extLst>
              <a:ext uri="{FF2B5EF4-FFF2-40B4-BE49-F238E27FC236}">
                <a16:creationId xmlns:a16="http://schemas.microsoft.com/office/drawing/2014/main" id="{FE20C676-5978-754F-8EF2-4B03A349F771}"/>
              </a:ext>
            </a:extLst>
          </p:cNvPr>
          <p:cNvPicPr>
            <a:picLocks noChangeAspect="1"/>
          </p:cNvPicPr>
          <p:nvPr/>
        </p:nvPicPr>
        <p:blipFill rotWithShape="1">
          <a:blip r:embed="rId4"/>
          <a:srcRect t="5651" b="24644"/>
          <a:stretch/>
        </p:blipFill>
        <p:spPr>
          <a:xfrm>
            <a:off x="184396" y="991270"/>
            <a:ext cx="11791704" cy="5066630"/>
          </a:xfrm>
          <a:prstGeom prst="rect">
            <a:avLst/>
          </a:prstGeom>
        </p:spPr>
      </p:pic>
    </p:spTree>
    <p:extLst>
      <p:ext uri="{BB962C8B-B14F-4D97-AF65-F5344CB8AC3E}">
        <p14:creationId xmlns:p14="http://schemas.microsoft.com/office/powerpoint/2010/main" val="3658950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F927E"/>
        </a:solidFill>
        <a:effectLst/>
      </p:bgPr>
    </p:bg>
    <p:spTree>
      <p:nvGrpSpPr>
        <p:cNvPr id="1" name=""/>
        <p:cNvGrpSpPr/>
        <p:nvPr/>
      </p:nvGrpSpPr>
      <p:grpSpPr>
        <a:xfrm>
          <a:off x="0" y="0"/>
          <a:ext cx="0" cy="0"/>
          <a:chOff x="0" y="0"/>
          <a:chExt cx="0" cy="0"/>
        </a:xfrm>
      </p:grpSpPr>
      <p:pic>
        <p:nvPicPr>
          <p:cNvPr id="5" name="Picture 4" descr="A green background with a white circle with a star in the center&#10;&#10;Description automatically generated">
            <a:extLst>
              <a:ext uri="{FF2B5EF4-FFF2-40B4-BE49-F238E27FC236}">
                <a16:creationId xmlns:a16="http://schemas.microsoft.com/office/drawing/2014/main" id="{1ADA8FB4-DFF0-9B4A-BCCC-AA2D45D36127}"/>
              </a:ext>
            </a:extLst>
          </p:cNvPr>
          <p:cNvPicPr>
            <a:picLocks noChangeAspect="1"/>
          </p:cNvPicPr>
          <p:nvPr/>
        </p:nvPicPr>
        <p:blipFill>
          <a:blip r:embed="rId2"/>
          <a:stretch>
            <a:fillRect/>
          </a:stretch>
        </p:blipFill>
        <p:spPr>
          <a:xfrm>
            <a:off x="190500" y="0"/>
            <a:ext cx="2933700" cy="991270"/>
          </a:xfrm>
          <a:prstGeom prst="rect">
            <a:avLst/>
          </a:prstGeom>
        </p:spPr>
      </p:pic>
      <p:sp>
        <p:nvSpPr>
          <p:cNvPr id="6" name="Rectangle 5">
            <a:extLst>
              <a:ext uri="{FF2B5EF4-FFF2-40B4-BE49-F238E27FC236}">
                <a16:creationId xmlns:a16="http://schemas.microsoft.com/office/drawing/2014/main" id="{65DD6979-C6BE-8D48-A080-840C4E410EFB}"/>
              </a:ext>
            </a:extLst>
          </p:cNvPr>
          <p:cNvSpPr/>
          <p:nvPr/>
        </p:nvSpPr>
        <p:spPr>
          <a:xfrm>
            <a:off x="190500" y="991270"/>
            <a:ext cx="11785600" cy="50666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logo with text on it&#10;&#10;Description automatically generated">
            <a:extLst>
              <a:ext uri="{FF2B5EF4-FFF2-40B4-BE49-F238E27FC236}">
                <a16:creationId xmlns:a16="http://schemas.microsoft.com/office/drawing/2014/main" id="{CF732BA1-C82F-8F4E-B653-CA56D80A01BF}"/>
              </a:ext>
            </a:extLst>
          </p:cNvPr>
          <p:cNvPicPr>
            <a:picLocks noChangeAspect="1"/>
          </p:cNvPicPr>
          <p:nvPr/>
        </p:nvPicPr>
        <p:blipFill>
          <a:blip r:embed="rId3"/>
          <a:stretch>
            <a:fillRect/>
          </a:stretch>
        </p:blipFill>
        <p:spPr>
          <a:xfrm>
            <a:off x="10147300" y="5956300"/>
            <a:ext cx="1828800" cy="914400"/>
          </a:xfrm>
          <a:prstGeom prst="rect">
            <a:avLst/>
          </a:prstGeom>
        </p:spPr>
      </p:pic>
      <p:pic>
        <p:nvPicPr>
          <p:cNvPr id="3" name="Picture 2" descr="A lizard with its mouth open&#10;&#10;Description automatically generated">
            <a:extLst>
              <a:ext uri="{FF2B5EF4-FFF2-40B4-BE49-F238E27FC236}">
                <a16:creationId xmlns:a16="http://schemas.microsoft.com/office/drawing/2014/main" id="{B6A88C8F-24B0-2543-951C-92CAFF7B75DE}"/>
              </a:ext>
            </a:extLst>
          </p:cNvPr>
          <p:cNvPicPr>
            <a:picLocks noChangeAspect="1"/>
          </p:cNvPicPr>
          <p:nvPr/>
        </p:nvPicPr>
        <p:blipFill rotWithShape="1">
          <a:blip r:embed="rId4"/>
          <a:srcRect b="23460"/>
          <a:stretch/>
        </p:blipFill>
        <p:spPr>
          <a:xfrm>
            <a:off x="184395" y="991270"/>
            <a:ext cx="11785599" cy="5066630"/>
          </a:xfrm>
          <a:prstGeom prst="rect">
            <a:avLst/>
          </a:prstGeom>
        </p:spPr>
      </p:pic>
      <p:grpSp>
        <p:nvGrpSpPr>
          <p:cNvPr id="4" name="Group 3">
            <a:extLst>
              <a:ext uri="{FF2B5EF4-FFF2-40B4-BE49-F238E27FC236}">
                <a16:creationId xmlns:a16="http://schemas.microsoft.com/office/drawing/2014/main" id="{297BAA11-ADCE-A941-A684-5D91E1CB23FF}"/>
              </a:ext>
            </a:extLst>
          </p:cNvPr>
          <p:cNvGrpSpPr/>
          <p:nvPr/>
        </p:nvGrpSpPr>
        <p:grpSpPr>
          <a:xfrm>
            <a:off x="0" y="5061300"/>
            <a:ext cx="10147300" cy="1583032"/>
            <a:chOff x="0" y="5061300"/>
            <a:chExt cx="10147300" cy="1583032"/>
          </a:xfrm>
        </p:grpSpPr>
        <p:grpSp>
          <p:nvGrpSpPr>
            <p:cNvPr id="7" name="Group 6">
              <a:extLst>
                <a:ext uri="{FF2B5EF4-FFF2-40B4-BE49-F238E27FC236}">
                  <a16:creationId xmlns:a16="http://schemas.microsoft.com/office/drawing/2014/main" id="{4860FC24-9374-0348-B1E3-01997EDCF46C}"/>
                </a:ext>
              </a:extLst>
            </p:cNvPr>
            <p:cNvGrpSpPr/>
            <p:nvPr/>
          </p:nvGrpSpPr>
          <p:grpSpPr>
            <a:xfrm>
              <a:off x="0" y="5061300"/>
              <a:ext cx="10147300" cy="1583032"/>
              <a:chOff x="0" y="5061300"/>
              <a:chExt cx="10147300" cy="1583032"/>
            </a:xfrm>
          </p:grpSpPr>
          <p:sp>
            <p:nvSpPr>
              <p:cNvPr id="11" name="TextBox 10">
                <a:extLst>
                  <a:ext uri="{FF2B5EF4-FFF2-40B4-BE49-F238E27FC236}">
                    <a16:creationId xmlns:a16="http://schemas.microsoft.com/office/drawing/2014/main" id="{A372BC48-359D-CB4F-84A3-86EAD118733E}"/>
                  </a:ext>
                </a:extLst>
              </p:cNvPr>
              <p:cNvSpPr txBox="1"/>
              <p:nvPr/>
            </p:nvSpPr>
            <p:spPr>
              <a:xfrm>
                <a:off x="184396" y="6213445"/>
                <a:ext cx="9962904" cy="430887"/>
              </a:xfrm>
              <a:prstGeom prst="rect">
                <a:avLst/>
              </a:prstGeom>
              <a:noFill/>
            </p:spPr>
            <p:txBody>
              <a:bodyPr wrap="square" rtlCol="0">
                <a:spAutoFit/>
              </a:bodyPr>
              <a:lstStyle/>
              <a:p>
                <a:r>
                  <a:rPr lang="en-US" sz="2200" dirty="0">
                    <a:solidFill>
                      <a:schemeClr val="bg1"/>
                    </a:solidFill>
                  </a:rPr>
                  <a:t>“The Lizard Brain is the reason you’re afraid, the reason you don’t do all you can.”</a:t>
                </a:r>
              </a:p>
            </p:txBody>
          </p:sp>
          <p:grpSp>
            <p:nvGrpSpPr>
              <p:cNvPr id="9" name="Group 8">
                <a:extLst>
                  <a:ext uri="{FF2B5EF4-FFF2-40B4-BE49-F238E27FC236}">
                    <a16:creationId xmlns:a16="http://schemas.microsoft.com/office/drawing/2014/main" id="{C8FE9B15-9534-644D-8857-AF991CB28BA9}"/>
                  </a:ext>
                </a:extLst>
              </p:cNvPr>
              <p:cNvGrpSpPr/>
              <p:nvPr/>
            </p:nvGrpSpPr>
            <p:grpSpPr>
              <a:xfrm>
                <a:off x="0" y="5061300"/>
                <a:ext cx="4524497" cy="1141516"/>
                <a:chOff x="0" y="5061300"/>
                <a:chExt cx="4524497" cy="1141516"/>
              </a:xfrm>
            </p:grpSpPr>
            <p:sp>
              <p:nvSpPr>
                <p:cNvPr id="12" name="Rounded Rectangle 11">
                  <a:extLst>
                    <a:ext uri="{FF2B5EF4-FFF2-40B4-BE49-F238E27FC236}">
                      <a16:creationId xmlns:a16="http://schemas.microsoft.com/office/drawing/2014/main" id="{01BAA60C-7B4C-DD41-811E-96E9210F9160}"/>
                    </a:ext>
                  </a:extLst>
                </p:cNvPr>
                <p:cNvSpPr/>
                <p:nvPr/>
              </p:nvSpPr>
              <p:spPr>
                <a:xfrm>
                  <a:off x="0" y="5061300"/>
                  <a:ext cx="4429001" cy="1141516"/>
                </a:xfrm>
                <a:prstGeom prst="roundRect">
                  <a:avLst/>
                </a:prstGeom>
                <a:solidFill>
                  <a:srgbClr val="2F9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51AB3D0-A60A-2747-8F50-487D5F8C0295}"/>
                    </a:ext>
                  </a:extLst>
                </p:cNvPr>
                <p:cNvSpPr txBox="1"/>
                <p:nvPr/>
              </p:nvSpPr>
              <p:spPr>
                <a:xfrm>
                  <a:off x="95496" y="5125303"/>
                  <a:ext cx="4429001" cy="830997"/>
                </a:xfrm>
                <a:prstGeom prst="rect">
                  <a:avLst/>
                </a:prstGeom>
                <a:noFill/>
              </p:spPr>
              <p:txBody>
                <a:bodyPr wrap="square" rtlCol="0">
                  <a:spAutoFit/>
                </a:bodyPr>
                <a:lstStyle/>
                <a:p>
                  <a:r>
                    <a:rPr lang="en-US" sz="4800" b="1" dirty="0">
                      <a:solidFill>
                        <a:schemeClr val="bg1"/>
                      </a:solidFill>
                    </a:rPr>
                    <a:t>Seth Godin</a:t>
                  </a:r>
                </a:p>
              </p:txBody>
            </p:sp>
          </p:grpSp>
        </p:grpSp>
        <p:sp>
          <p:nvSpPr>
            <p:cNvPr id="2" name="TextBox 1">
              <a:extLst>
                <a:ext uri="{FF2B5EF4-FFF2-40B4-BE49-F238E27FC236}">
                  <a16:creationId xmlns:a16="http://schemas.microsoft.com/office/drawing/2014/main" id="{F001BDE0-AD11-E742-A5CC-15A0715A52EC}"/>
                </a:ext>
              </a:extLst>
            </p:cNvPr>
            <p:cNvSpPr txBox="1"/>
            <p:nvPr/>
          </p:nvSpPr>
          <p:spPr>
            <a:xfrm>
              <a:off x="89390" y="5765660"/>
              <a:ext cx="3574473" cy="276999"/>
            </a:xfrm>
            <a:prstGeom prst="rect">
              <a:avLst/>
            </a:prstGeom>
            <a:noFill/>
          </p:spPr>
          <p:txBody>
            <a:bodyPr wrap="square" rtlCol="0">
              <a:spAutoFit/>
            </a:bodyPr>
            <a:lstStyle/>
            <a:p>
              <a:r>
                <a:rPr lang="en-US" sz="1200" dirty="0">
                  <a:solidFill>
                    <a:schemeClr val="bg1"/>
                  </a:solidFill>
                </a:rPr>
                <a:t>Linchpin; Are You Indispensable </a:t>
              </a:r>
            </a:p>
          </p:txBody>
        </p:sp>
      </p:grpSp>
    </p:spTree>
    <p:extLst>
      <p:ext uri="{BB962C8B-B14F-4D97-AF65-F5344CB8AC3E}">
        <p14:creationId xmlns:p14="http://schemas.microsoft.com/office/powerpoint/2010/main" val="29802325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F927E"/>
        </a:solidFill>
        <a:effectLst/>
      </p:bgPr>
    </p:bg>
    <p:spTree>
      <p:nvGrpSpPr>
        <p:cNvPr id="1" name=""/>
        <p:cNvGrpSpPr/>
        <p:nvPr/>
      </p:nvGrpSpPr>
      <p:grpSpPr>
        <a:xfrm>
          <a:off x="0" y="0"/>
          <a:ext cx="0" cy="0"/>
          <a:chOff x="0" y="0"/>
          <a:chExt cx="0" cy="0"/>
        </a:xfrm>
      </p:grpSpPr>
      <p:pic>
        <p:nvPicPr>
          <p:cNvPr id="5" name="Picture 4" descr="A green background with a white circle with a star in the center&#10;&#10;Description automatically generated">
            <a:extLst>
              <a:ext uri="{FF2B5EF4-FFF2-40B4-BE49-F238E27FC236}">
                <a16:creationId xmlns:a16="http://schemas.microsoft.com/office/drawing/2014/main" id="{1ADA8FB4-DFF0-9B4A-BCCC-AA2D45D36127}"/>
              </a:ext>
            </a:extLst>
          </p:cNvPr>
          <p:cNvPicPr>
            <a:picLocks noChangeAspect="1"/>
          </p:cNvPicPr>
          <p:nvPr/>
        </p:nvPicPr>
        <p:blipFill>
          <a:blip r:embed="rId2"/>
          <a:stretch>
            <a:fillRect/>
          </a:stretch>
        </p:blipFill>
        <p:spPr>
          <a:xfrm>
            <a:off x="190500" y="0"/>
            <a:ext cx="2933700" cy="991270"/>
          </a:xfrm>
          <a:prstGeom prst="rect">
            <a:avLst/>
          </a:prstGeom>
        </p:spPr>
      </p:pic>
      <p:sp>
        <p:nvSpPr>
          <p:cNvPr id="6" name="Rectangle 5">
            <a:extLst>
              <a:ext uri="{FF2B5EF4-FFF2-40B4-BE49-F238E27FC236}">
                <a16:creationId xmlns:a16="http://schemas.microsoft.com/office/drawing/2014/main" id="{65DD6979-C6BE-8D48-A080-840C4E410EFB}"/>
              </a:ext>
            </a:extLst>
          </p:cNvPr>
          <p:cNvSpPr/>
          <p:nvPr/>
        </p:nvSpPr>
        <p:spPr>
          <a:xfrm>
            <a:off x="190500" y="991270"/>
            <a:ext cx="11785600" cy="50666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logo with text on it&#10;&#10;Description automatically generated">
            <a:extLst>
              <a:ext uri="{FF2B5EF4-FFF2-40B4-BE49-F238E27FC236}">
                <a16:creationId xmlns:a16="http://schemas.microsoft.com/office/drawing/2014/main" id="{CF732BA1-C82F-8F4E-B653-CA56D80A01BF}"/>
              </a:ext>
            </a:extLst>
          </p:cNvPr>
          <p:cNvPicPr>
            <a:picLocks noChangeAspect="1"/>
          </p:cNvPicPr>
          <p:nvPr/>
        </p:nvPicPr>
        <p:blipFill>
          <a:blip r:embed="rId3"/>
          <a:stretch>
            <a:fillRect/>
          </a:stretch>
        </p:blipFill>
        <p:spPr>
          <a:xfrm>
            <a:off x="10147300" y="5956300"/>
            <a:ext cx="1828800" cy="914400"/>
          </a:xfrm>
          <a:prstGeom prst="rect">
            <a:avLst/>
          </a:prstGeom>
        </p:spPr>
      </p:pic>
      <p:pic>
        <p:nvPicPr>
          <p:cNvPr id="4" name="Picture 3" descr="A person sitting on the ground&#10;&#10;Description automatically generated">
            <a:extLst>
              <a:ext uri="{FF2B5EF4-FFF2-40B4-BE49-F238E27FC236}">
                <a16:creationId xmlns:a16="http://schemas.microsoft.com/office/drawing/2014/main" id="{FF02B425-CA04-9C4F-B9AF-F367427DEAA2}"/>
              </a:ext>
            </a:extLst>
          </p:cNvPr>
          <p:cNvPicPr>
            <a:picLocks noChangeAspect="1"/>
          </p:cNvPicPr>
          <p:nvPr/>
        </p:nvPicPr>
        <p:blipFill rotWithShape="1">
          <a:blip r:embed="rId4"/>
          <a:srcRect t="28250"/>
          <a:stretch/>
        </p:blipFill>
        <p:spPr>
          <a:xfrm>
            <a:off x="187448" y="991270"/>
            <a:ext cx="11791704" cy="5066630"/>
          </a:xfrm>
          <a:prstGeom prst="rect">
            <a:avLst/>
          </a:prstGeom>
        </p:spPr>
      </p:pic>
      <p:grpSp>
        <p:nvGrpSpPr>
          <p:cNvPr id="2" name="Group 1">
            <a:extLst>
              <a:ext uri="{FF2B5EF4-FFF2-40B4-BE49-F238E27FC236}">
                <a16:creationId xmlns:a16="http://schemas.microsoft.com/office/drawing/2014/main" id="{A7332467-3C93-7E49-8EC7-8D4BBAE9DC98}"/>
              </a:ext>
            </a:extLst>
          </p:cNvPr>
          <p:cNvGrpSpPr/>
          <p:nvPr/>
        </p:nvGrpSpPr>
        <p:grpSpPr>
          <a:xfrm>
            <a:off x="0" y="5061300"/>
            <a:ext cx="10147300" cy="1613810"/>
            <a:chOff x="0" y="5061300"/>
            <a:chExt cx="10147300" cy="1613810"/>
          </a:xfrm>
        </p:grpSpPr>
        <p:grpSp>
          <p:nvGrpSpPr>
            <p:cNvPr id="7" name="Group 6">
              <a:extLst>
                <a:ext uri="{FF2B5EF4-FFF2-40B4-BE49-F238E27FC236}">
                  <a16:creationId xmlns:a16="http://schemas.microsoft.com/office/drawing/2014/main" id="{F005CFE5-BD60-714F-8B1B-F203AB2807BA}"/>
                </a:ext>
              </a:extLst>
            </p:cNvPr>
            <p:cNvGrpSpPr/>
            <p:nvPr/>
          </p:nvGrpSpPr>
          <p:grpSpPr>
            <a:xfrm>
              <a:off x="0" y="5061300"/>
              <a:ext cx="10147300" cy="1613810"/>
              <a:chOff x="0" y="5061300"/>
              <a:chExt cx="10147300" cy="1613810"/>
            </a:xfrm>
          </p:grpSpPr>
          <p:sp>
            <p:nvSpPr>
              <p:cNvPr id="11" name="TextBox 10">
                <a:extLst>
                  <a:ext uri="{FF2B5EF4-FFF2-40B4-BE49-F238E27FC236}">
                    <a16:creationId xmlns:a16="http://schemas.microsoft.com/office/drawing/2014/main" id="{A372BC48-359D-CB4F-84A3-86EAD118733E}"/>
                  </a:ext>
                </a:extLst>
              </p:cNvPr>
              <p:cNvSpPr txBox="1"/>
              <p:nvPr/>
            </p:nvSpPr>
            <p:spPr>
              <a:xfrm>
                <a:off x="184396" y="6213445"/>
                <a:ext cx="9962904" cy="461665"/>
              </a:xfrm>
              <a:prstGeom prst="rect">
                <a:avLst/>
              </a:prstGeom>
              <a:noFill/>
            </p:spPr>
            <p:txBody>
              <a:bodyPr wrap="square" rtlCol="0">
                <a:spAutoFit/>
              </a:bodyPr>
              <a:lstStyle/>
              <a:p>
                <a:r>
                  <a:rPr lang="en-US" sz="2400" dirty="0">
                    <a:solidFill>
                      <a:schemeClr val="bg1"/>
                    </a:solidFill>
                  </a:rPr>
                  <a:t>“Resistance will tell you anything to keep you from doing your work.”</a:t>
                </a:r>
              </a:p>
            </p:txBody>
          </p:sp>
          <p:grpSp>
            <p:nvGrpSpPr>
              <p:cNvPr id="9" name="Group 8">
                <a:extLst>
                  <a:ext uri="{FF2B5EF4-FFF2-40B4-BE49-F238E27FC236}">
                    <a16:creationId xmlns:a16="http://schemas.microsoft.com/office/drawing/2014/main" id="{C8FE9B15-9534-644D-8857-AF991CB28BA9}"/>
                  </a:ext>
                </a:extLst>
              </p:cNvPr>
              <p:cNvGrpSpPr/>
              <p:nvPr/>
            </p:nvGrpSpPr>
            <p:grpSpPr>
              <a:xfrm>
                <a:off x="0" y="5061300"/>
                <a:ext cx="4524497" cy="1141516"/>
                <a:chOff x="0" y="5061300"/>
                <a:chExt cx="4524497" cy="1141516"/>
              </a:xfrm>
            </p:grpSpPr>
            <p:sp>
              <p:nvSpPr>
                <p:cNvPr id="12" name="Rounded Rectangle 11">
                  <a:extLst>
                    <a:ext uri="{FF2B5EF4-FFF2-40B4-BE49-F238E27FC236}">
                      <a16:creationId xmlns:a16="http://schemas.microsoft.com/office/drawing/2014/main" id="{01BAA60C-7B4C-DD41-811E-96E9210F9160}"/>
                    </a:ext>
                  </a:extLst>
                </p:cNvPr>
                <p:cNvSpPr/>
                <p:nvPr/>
              </p:nvSpPr>
              <p:spPr>
                <a:xfrm>
                  <a:off x="0" y="5061300"/>
                  <a:ext cx="4429001" cy="1141516"/>
                </a:xfrm>
                <a:prstGeom prst="roundRect">
                  <a:avLst/>
                </a:prstGeom>
                <a:solidFill>
                  <a:srgbClr val="2F9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51AB3D0-A60A-2747-8F50-487D5F8C0295}"/>
                    </a:ext>
                  </a:extLst>
                </p:cNvPr>
                <p:cNvSpPr txBox="1"/>
                <p:nvPr/>
              </p:nvSpPr>
              <p:spPr>
                <a:xfrm>
                  <a:off x="95496" y="5125303"/>
                  <a:ext cx="4429001" cy="815608"/>
                </a:xfrm>
                <a:prstGeom prst="rect">
                  <a:avLst/>
                </a:prstGeom>
                <a:noFill/>
              </p:spPr>
              <p:txBody>
                <a:bodyPr wrap="square" rtlCol="0">
                  <a:spAutoFit/>
                </a:bodyPr>
                <a:lstStyle/>
                <a:p>
                  <a:r>
                    <a:rPr lang="en-US" sz="4700" b="1" dirty="0">
                      <a:solidFill>
                        <a:schemeClr val="bg1"/>
                      </a:solidFill>
                    </a:rPr>
                    <a:t>Steven </a:t>
                  </a:r>
                  <a:r>
                    <a:rPr lang="en-US" sz="4700" b="1" dirty="0" err="1">
                      <a:solidFill>
                        <a:schemeClr val="bg1"/>
                      </a:solidFill>
                    </a:rPr>
                    <a:t>Pressfield</a:t>
                  </a:r>
                  <a:endParaRPr lang="en-US" sz="4700" b="1" dirty="0">
                    <a:solidFill>
                      <a:schemeClr val="bg1"/>
                    </a:solidFill>
                  </a:endParaRPr>
                </a:p>
              </p:txBody>
            </p:sp>
          </p:grpSp>
        </p:grpSp>
        <p:sp>
          <p:nvSpPr>
            <p:cNvPr id="14" name="TextBox 13">
              <a:extLst>
                <a:ext uri="{FF2B5EF4-FFF2-40B4-BE49-F238E27FC236}">
                  <a16:creationId xmlns:a16="http://schemas.microsoft.com/office/drawing/2014/main" id="{78DB9FA8-7F74-F44A-8999-3B1460DFFCE2}"/>
                </a:ext>
              </a:extLst>
            </p:cNvPr>
            <p:cNvSpPr txBox="1"/>
            <p:nvPr/>
          </p:nvSpPr>
          <p:spPr>
            <a:xfrm>
              <a:off x="92444" y="5802411"/>
              <a:ext cx="3574473" cy="276999"/>
            </a:xfrm>
            <a:prstGeom prst="rect">
              <a:avLst/>
            </a:prstGeom>
            <a:noFill/>
          </p:spPr>
          <p:txBody>
            <a:bodyPr wrap="square" rtlCol="0">
              <a:spAutoFit/>
            </a:bodyPr>
            <a:lstStyle/>
            <a:p>
              <a:r>
                <a:rPr lang="en-US" sz="1200" dirty="0">
                  <a:solidFill>
                    <a:schemeClr val="bg1"/>
                  </a:solidFill>
                </a:rPr>
                <a:t>The War of Art</a:t>
              </a:r>
            </a:p>
          </p:txBody>
        </p:sp>
      </p:grpSp>
    </p:spTree>
    <p:extLst>
      <p:ext uri="{BB962C8B-B14F-4D97-AF65-F5344CB8AC3E}">
        <p14:creationId xmlns:p14="http://schemas.microsoft.com/office/powerpoint/2010/main" val="19771296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F927E"/>
        </a:solidFill>
        <a:effectLst/>
      </p:bgPr>
    </p:bg>
    <p:spTree>
      <p:nvGrpSpPr>
        <p:cNvPr id="1" name=""/>
        <p:cNvGrpSpPr/>
        <p:nvPr/>
      </p:nvGrpSpPr>
      <p:grpSpPr>
        <a:xfrm>
          <a:off x="0" y="0"/>
          <a:ext cx="0" cy="0"/>
          <a:chOff x="0" y="0"/>
          <a:chExt cx="0" cy="0"/>
        </a:xfrm>
      </p:grpSpPr>
      <p:pic>
        <p:nvPicPr>
          <p:cNvPr id="5" name="Picture 4" descr="A green background with a white circle with a star in the center&#10;&#10;Description automatically generated">
            <a:extLst>
              <a:ext uri="{FF2B5EF4-FFF2-40B4-BE49-F238E27FC236}">
                <a16:creationId xmlns:a16="http://schemas.microsoft.com/office/drawing/2014/main" id="{1ADA8FB4-DFF0-9B4A-BCCC-AA2D45D36127}"/>
              </a:ext>
            </a:extLst>
          </p:cNvPr>
          <p:cNvPicPr>
            <a:picLocks noChangeAspect="1"/>
          </p:cNvPicPr>
          <p:nvPr/>
        </p:nvPicPr>
        <p:blipFill>
          <a:blip r:embed="rId2"/>
          <a:stretch>
            <a:fillRect/>
          </a:stretch>
        </p:blipFill>
        <p:spPr>
          <a:xfrm>
            <a:off x="190500" y="0"/>
            <a:ext cx="2933700" cy="991270"/>
          </a:xfrm>
          <a:prstGeom prst="rect">
            <a:avLst/>
          </a:prstGeom>
        </p:spPr>
      </p:pic>
      <p:sp>
        <p:nvSpPr>
          <p:cNvPr id="6" name="Rectangle 5">
            <a:extLst>
              <a:ext uri="{FF2B5EF4-FFF2-40B4-BE49-F238E27FC236}">
                <a16:creationId xmlns:a16="http://schemas.microsoft.com/office/drawing/2014/main" id="{65DD6979-C6BE-8D48-A080-840C4E410EFB}"/>
              </a:ext>
            </a:extLst>
          </p:cNvPr>
          <p:cNvSpPr/>
          <p:nvPr/>
        </p:nvSpPr>
        <p:spPr>
          <a:xfrm>
            <a:off x="190500" y="991270"/>
            <a:ext cx="11785600" cy="50666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logo with text on it&#10;&#10;Description automatically generated">
            <a:extLst>
              <a:ext uri="{FF2B5EF4-FFF2-40B4-BE49-F238E27FC236}">
                <a16:creationId xmlns:a16="http://schemas.microsoft.com/office/drawing/2014/main" id="{CF732BA1-C82F-8F4E-B653-CA56D80A01BF}"/>
              </a:ext>
            </a:extLst>
          </p:cNvPr>
          <p:cNvPicPr>
            <a:picLocks noChangeAspect="1"/>
          </p:cNvPicPr>
          <p:nvPr/>
        </p:nvPicPr>
        <p:blipFill>
          <a:blip r:embed="rId3"/>
          <a:stretch>
            <a:fillRect/>
          </a:stretch>
        </p:blipFill>
        <p:spPr>
          <a:xfrm>
            <a:off x="10147300" y="5956300"/>
            <a:ext cx="1828800" cy="914400"/>
          </a:xfrm>
          <a:prstGeom prst="rect">
            <a:avLst/>
          </a:prstGeom>
        </p:spPr>
      </p:pic>
      <p:pic>
        <p:nvPicPr>
          <p:cNvPr id="3" name="Picture 2" descr="A person in a suit standing with her arms crossed&#10;&#10;Description automatically generated">
            <a:extLst>
              <a:ext uri="{FF2B5EF4-FFF2-40B4-BE49-F238E27FC236}">
                <a16:creationId xmlns:a16="http://schemas.microsoft.com/office/drawing/2014/main" id="{E76D65C0-7A98-3D44-A0A7-2253884128A3}"/>
              </a:ext>
            </a:extLst>
          </p:cNvPr>
          <p:cNvPicPr>
            <a:picLocks noChangeAspect="1"/>
          </p:cNvPicPr>
          <p:nvPr/>
        </p:nvPicPr>
        <p:blipFill rotWithShape="1">
          <a:blip r:embed="rId4"/>
          <a:srcRect t="6916" b="29139"/>
          <a:stretch/>
        </p:blipFill>
        <p:spPr>
          <a:xfrm>
            <a:off x="184395" y="991270"/>
            <a:ext cx="11780170" cy="5074920"/>
          </a:xfrm>
          <a:prstGeom prst="rect">
            <a:avLst/>
          </a:prstGeom>
        </p:spPr>
      </p:pic>
      <p:sp>
        <p:nvSpPr>
          <p:cNvPr id="11" name="TextBox 10">
            <a:extLst>
              <a:ext uri="{FF2B5EF4-FFF2-40B4-BE49-F238E27FC236}">
                <a16:creationId xmlns:a16="http://schemas.microsoft.com/office/drawing/2014/main" id="{A372BC48-359D-CB4F-84A3-86EAD118733E}"/>
              </a:ext>
            </a:extLst>
          </p:cNvPr>
          <p:cNvSpPr txBox="1"/>
          <p:nvPr/>
        </p:nvSpPr>
        <p:spPr>
          <a:xfrm>
            <a:off x="184396" y="6090334"/>
            <a:ext cx="9962904" cy="769441"/>
          </a:xfrm>
          <a:prstGeom prst="rect">
            <a:avLst/>
          </a:prstGeom>
          <a:noFill/>
        </p:spPr>
        <p:txBody>
          <a:bodyPr wrap="square" rtlCol="0">
            <a:spAutoFit/>
          </a:bodyPr>
          <a:lstStyle/>
          <a:p>
            <a:r>
              <a:rPr lang="en-US" sz="4400" dirty="0">
                <a:solidFill>
                  <a:schemeClr val="bg1"/>
                </a:solidFill>
              </a:rPr>
              <a:t>“Resistance is always lying and full of shit.”</a:t>
            </a:r>
          </a:p>
        </p:txBody>
      </p:sp>
      <p:grpSp>
        <p:nvGrpSpPr>
          <p:cNvPr id="9" name="Group 8">
            <a:extLst>
              <a:ext uri="{FF2B5EF4-FFF2-40B4-BE49-F238E27FC236}">
                <a16:creationId xmlns:a16="http://schemas.microsoft.com/office/drawing/2014/main" id="{C8FE9B15-9534-644D-8857-AF991CB28BA9}"/>
              </a:ext>
            </a:extLst>
          </p:cNvPr>
          <p:cNvGrpSpPr/>
          <p:nvPr/>
        </p:nvGrpSpPr>
        <p:grpSpPr>
          <a:xfrm>
            <a:off x="0" y="5061300"/>
            <a:ext cx="4524497" cy="1141516"/>
            <a:chOff x="0" y="5061300"/>
            <a:chExt cx="4524497" cy="1141516"/>
          </a:xfrm>
        </p:grpSpPr>
        <p:sp>
          <p:nvSpPr>
            <p:cNvPr id="12" name="Rounded Rectangle 11">
              <a:extLst>
                <a:ext uri="{FF2B5EF4-FFF2-40B4-BE49-F238E27FC236}">
                  <a16:creationId xmlns:a16="http://schemas.microsoft.com/office/drawing/2014/main" id="{01BAA60C-7B4C-DD41-811E-96E9210F9160}"/>
                </a:ext>
              </a:extLst>
            </p:cNvPr>
            <p:cNvSpPr/>
            <p:nvPr/>
          </p:nvSpPr>
          <p:spPr>
            <a:xfrm>
              <a:off x="0" y="5061300"/>
              <a:ext cx="4429001" cy="1141516"/>
            </a:xfrm>
            <a:prstGeom prst="roundRect">
              <a:avLst/>
            </a:prstGeom>
            <a:solidFill>
              <a:srgbClr val="2F9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51AB3D0-A60A-2747-8F50-487D5F8C0295}"/>
                </a:ext>
              </a:extLst>
            </p:cNvPr>
            <p:cNvSpPr txBox="1"/>
            <p:nvPr/>
          </p:nvSpPr>
          <p:spPr>
            <a:xfrm>
              <a:off x="95496" y="5125303"/>
              <a:ext cx="4429001" cy="815608"/>
            </a:xfrm>
            <a:prstGeom prst="rect">
              <a:avLst/>
            </a:prstGeom>
            <a:noFill/>
          </p:spPr>
          <p:txBody>
            <a:bodyPr wrap="square" rtlCol="0">
              <a:spAutoFit/>
            </a:bodyPr>
            <a:lstStyle/>
            <a:p>
              <a:r>
                <a:rPr lang="en-US" sz="4700" b="1" dirty="0">
                  <a:solidFill>
                    <a:schemeClr val="bg1"/>
                  </a:solidFill>
                </a:rPr>
                <a:t>Steven </a:t>
              </a:r>
              <a:r>
                <a:rPr lang="en-US" sz="4700" b="1" dirty="0" err="1">
                  <a:solidFill>
                    <a:schemeClr val="bg1"/>
                  </a:solidFill>
                </a:rPr>
                <a:t>Pressfield</a:t>
              </a:r>
              <a:endParaRPr lang="en-US" sz="4700" b="1" dirty="0">
                <a:solidFill>
                  <a:schemeClr val="bg1"/>
                </a:solidFill>
              </a:endParaRPr>
            </a:p>
          </p:txBody>
        </p:sp>
      </p:grpSp>
      <p:sp>
        <p:nvSpPr>
          <p:cNvPr id="14" name="TextBox 13">
            <a:extLst>
              <a:ext uri="{FF2B5EF4-FFF2-40B4-BE49-F238E27FC236}">
                <a16:creationId xmlns:a16="http://schemas.microsoft.com/office/drawing/2014/main" id="{5A241DF5-A86E-1C43-96A8-AF706763E16A}"/>
              </a:ext>
            </a:extLst>
          </p:cNvPr>
          <p:cNvSpPr txBox="1"/>
          <p:nvPr/>
        </p:nvSpPr>
        <p:spPr>
          <a:xfrm>
            <a:off x="89390" y="5802559"/>
            <a:ext cx="3574473" cy="276999"/>
          </a:xfrm>
          <a:prstGeom prst="rect">
            <a:avLst/>
          </a:prstGeom>
          <a:noFill/>
        </p:spPr>
        <p:txBody>
          <a:bodyPr wrap="square" rtlCol="0">
            <a:spAutoFit/>
          </a:bodyPr>
          <a:lstStyle/>
          <a:p>
            <a:r>
              <a:rPr lang="en-US" sz="1200" dirty="0">
                <a:solidFill>
                  <a:schemeClr val="bg1"/>
                </a:solidFill>
              </a:rPr>
              <a:t>The War of Art</a:t>
            </a:r>
          </a:p>
        </p:txBody>
      </p:sp>
    </p:spTree>
    <p:extLst>
      <p:ext uri="{BB962C8B-B14F-4D97-AF65-F5344CB8AC3E}">
        <p14:creationId xmlns:p14="http://schemas.microsoft.com/office/powerpoint/2010/main" val="18967465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F927E"/>
        </a:solidFill>
        <a:effectLst/>
      </p:bgPr>
    </p:bg>
    <p:spTree>
      <p:nvGrpSpPr>
        <p:cNvPr id="1" name=""/>
        <p:cNvGrpSpPr/>
        <p:nvPr/>
      </p:nvGrpSpPr>
      <p:grpSpPr>
        <a:xfrm>
          <a:off x="0" y="0"/>
          <a:ext cx="0" cy="0"/>
          <a:chOff x="0" y="0"/>
          <a:chExt cx="0" cy="0"/>
        </a:xfrm>
      </p:grpSpPr>
      <p:pic>
        <p:nvPicPr>
          <p:cNvPr id="5" name="Picture 4" descr="A green background with a white circle with a star in the center&#10;&#10;Description automatically generated">
            <a:extLst>
              <a:ext uri="{FF2B5EF4-FFF2-40B4-BE49-F238E27FC236}">
                <a16:creationId xmlns:a16="http://schemas.microsoft.com/office/drawing/2014/main" id="{1ADA8FB4-DFF0-9B4A-BCCC-AA2D45D36127}"/>
              </a:ext>
            </a:extLst>
          </p:cNvPr>
          <p:cNvPicPr>
            <a:picLocks noChangeAspect="1"/>
          </p:cNvPicPr>
          <p:nvPr/>
        </p:nvPicPr>
        <p:blipFill>
          <a:blip r:embed="rId2"/>
          <a:stretch>
            <a:fillRect/>
          </a:stretch>
        </p:blipFill>
        <p:spPr>
          <a:xfrm>
            <a:off x="190500" y="0"/>
            <a:ext cx="2933700" cy="991270"/>
          </a:xfrm>
          <a:prstGeom prst="rect">
            <a:avLst/>
          </a:prstGeom>
        </p:spPr>
      </p:pic>
      <p:sp>
        <p:nvSpPr>
          <p:cNvPr id="6" name="Rectangle 5">
            <a:extLst>
              <a:ext uri="{FF2B5EF4-FFF2-40B4-BE49-F238E27FC236}">
                <a16:creationId xmlns:a16="http://schemas.microsoft.com/office/drawing/2014/main" id="{65DD6979-C6BE-8D48-A080-840C4E410EFB}"/>
              </a:ext>
            </a:extLst>
          </p:cNvPr>
          <p:cNvSpPr/>
          <p:nvPr/>
        </p:nvSpPr>
        <p:spPr>
          <a:xfrm>
            <a:off x="190500" y="991270"/>
            <a:ext cx="11785600" cy="50666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logo with text on it&#10;&#10;Description automatically generated">
            <a:extLst>
              <a:ext uri="{FF2B5EF4-FFF2-40B4-BE49-F238E27FC236}">
                <a16:creationId xmlns:a16="http://schemas.microsoft.com/office/drawing/2014/main" id="{CF732BA1-C82F-8F4E-B653-CA56D80A01BF}"/>
              </a:ext>
            </a:extLst>
          </p:cNvPr>
          <p:cNvPicPr>
            <a:picLocks noChangeAspect="1"/>
          </p:cNvPicPr>
          <p:nvPr/>
        </p:nvPicPr>
        <p:blipFill>
          <a:blip r:embed="rId3"/>
          <a:stretch>
            <a:fillRect/>
          </a:stretch>
        </p:blipFill>
        <p:spPr>
          <a:xfrm>
            <a:off x="10147300" y="5956300"/>
            <a:ext cx="1828800" cy="914400"/>
          </a:xfrm>
          <a:prstGeom prst="rect">
            <a:avLst/>
          </a:prstGeom>
        </p:spPr>
      </p:pic>
      <p:sp>
        <p:nvSpPr>
          <p:cNvPr id="11" name="TextBox 10">
            <a:extLst>
              <a:ext uri="{FF2B5EF4-FFF2-40B4-BE49-F238E27FC236}">
                <a16:creationId xmlns:a16="http://schemas.microsoft.com/office/drawing/2014/main" id="{A372BC48-359D-CB4F-84A3-86EAD118733E}"/>
              </a:ext>
            </a:extLst>
          </p:cNvPr>
          <p:cNvSpPr txBox="1"/>
          <p:nvPr/>
        </p:nvSpPr>
        <p:spPr>
          <a:xfrm>
            <a:off x="184396" y="6090334"/>
            <a:ext cx="9962904" cy="646331"/>
          </a:xfrm>
          <a:prstGeom prst="rect">
            <a:avLst/>
          </a:prstGeom>
          <a:noFill/>
        </p:spPr>
        <p:txBody>
          <a:bodyPr wrap="square" rtlCol="0">
            <a:spAutoFit/>
          </a:bodyPr>
          <a:lstStyle/>
          <a:p>
            <a:r>
              <a:rPr lang="en-US" sz="3600" dirty="0">
                <a:solidFill>
                  <a:schemeClr val="bg1"/>
                </a:solidFill>
              </a:rPr>
              <a:t>My First Three Months</a:t>
            </a:r>
          </a:p>
        </p:txBody>
      </p:sp>
      <p:pic>
        <p:nvPicPr>
          <p:cNvPr id="8" name="Picture 7" descr="A person holding his head&#10;&#10;Description automatically generated">
            <a:extLst>
              <a:ext uri="{FF2B5EF4-FFF2-40B4-BE49-F238E27FC236}">
                <a16:creationId xmlns:a16="http://schemas.microsoft.com/office/drawing/2014/main" id="{827DCD7B-D7E6-CF44-B6A2-18CB3B98FF68}"/>
              </a:ext>
            </a:extLst>
          </p:cNvPr>
          <p:cNvPicPr>
            <a:picLocks noChangeAspect="1"/>
          </p:cNvPicPr>
          <p:nvPr/>
        </p:nvPicPr>
        <p:blipFill rotWithShape="1">
          <a:blip r:embed="rId4"/>
          <a:srcRect b="35102"/>
          <a:stretch/>
        </p:blipFill>
        <p:spPr>
          <a:xfrm>
            <a:off x="184396" y="991270"/>
            <a:ext cx="11785599" cy="5099064"/>
          </a:xfrm>
          <a:prstGeom prst="rect">
            <a:avLst/>
          </a:prstGeom>
        </p:spPr>
      </p:pic>
      <p:sp>
        <p:nvSpPr>
          <p:cNvPr id="9" name="TextBox 8">
            <a:extLst>
              <a:ext uri="{FF2B5EF4-FFF2-40B4-BE49-F238E27FC236}">
                <a16:creationId xmlns:a16="http://schemas.microsoft.com/office/drawing/2014/main" id="{E5515BB8-3229-1B4B-98CE-01566A13F55A}"/>
              </a:ext>
            </a:extLst>
          </p:cNvPr>
          <p:cNvSpPr txBox="1"/>
          <p:nvPr/>
        </p:nvSpPr>
        <p:spPr>
          <a:xfrm>
            <a:off x="736269" y="1484416"/>
            <a:ext cx="3918857" cy="461665"/>
          </a:xfrm>
          <a:prstGeom prst="rect">
            <a:avLst/>
          </a:prstGeom>
          <a:noFill/>
        </p:spPr>
        <p:txBody>
          <a:bodyPr wrap="square" rtlCol="0">
            <a:spAutoFit/>
          </a:bodyPr>
          <a:lstStyle/>
          <a:p>
            <a:r>
              <a:rPr lang="en-US" sz="2400" dirty="0">
                <a:solidFill>
                  <a:schemeClr val="bg1"/>
                </a:solidFill>
              </a:rPr>
              <a:t>Wife Diagnosed With Cancer</a:t>
            </a:r>
          </a:p>
        </p:txBody>
      </p:sp>
      <p:sp>
        <p:nvSpPr>
          <p:cNvPr id="12" name="TextBox 11">
            <a:extLst>
              <a:ext uri="{FF2B5EF4-FFF2-40B4-BE49-F238E27FC236}">
                <a16:creationId xmlns:a16="http://schemas.microsoft.com/office/drawing/2014/main" id="{D14863A0-0133-DF4B-8A90-27FEAEC516CB}"/>
              </a:ext>
            </a:extLst>
          </p:cNvPr>
          <p:cNvSpPr txBox="1"/>
          <p:nvPr/>
        </p:nvSpPr>
        <p:spPr>
          <a:xfrm>
            <a:off x="736269" y="2208394"/>
            <a:ext cx="3918857" cy="461665"/>
          </a:xfrm>
          <a:prstGeom prst="rect">
            <a:avLst/>
          </a:prstGeom>
          <a:noFill/>
        </p:spPr>
        <p:txBody>
          <a:bodyPr wrap="square" rtlCol="0">
            <a:spAutoFit/>
          </a:bodyPr>
          <a:lstStyle/>
          <a:p>
            <a:r>
              <a:rPr lang="en-US" sz="2400" dirty="0">
                <a:solidFill>
                  <a:schemeClr val="bg1"/>
                </a:solidFill>
              </a:rPr>
              <a:t>Slow Lead Flow</a:t>
            </a:r>
          </a:p>
        </p:txBody>
      </p:sp>
      <p:sp>
        <p:nvSpPr>
          <p:cNvPr id="13" name="TextBox 12">
            <a:extLst>
              <a:ext uri="{FF2B5EF4-FFF2-40B4-BE49-F238E27FC236}">
                <a16:creationId xmlns:a16="http://schemas.microsoft.com/office/drawing/2014/main" id="{EF21251C-A94F-1D49-B8C3-30D64BA47D45}"/>
              </a:ext>
            </a:extLst>
          </p:cNvPr>
          <p:cNvSpPr txBox="1"/>
          <p:nvPr/>
        </p:nvSpPr>
        <p:spPr>
          <a:xfrm>
            <a:off x="736269" y="2932372"/>
            <a:ext cx="5474526" cy="461665"/>
          </a:xfrm>
          <a:prstGeom prst="rect">
            <a:avLst/>
          </a:prstGeom>
          <a:noFill/>
        </p:spPr>
        <p:txBody>
          <a:bodyPr wrap="square" rtlCol="0">
            <a:spAutoFit/>
          </a:bodyPr>
          <a:lstStyle/>
          <a:p>
            <a:r>
              <a:rPr lang="en-US" sz="2400" dirty="0">
                <a:solidFill>
                  <a:schemeClr val="bg1"/>
                </a:solidFill>
              </a:rPr>
              <a:t>Fired From Job Because of My Brokerage</a:t>
            </a:r>
          </a:p>
        </p:txBody>
      </p:sp>
      <p:sp>
        <p:nvSpPr>
          <p:cNvPr id="14" name="TextBox 13">
            <a:extLst>
              <a:ext uri="{FF2B5EF4-FFF2-40B4-BE49-F238E27FC236}">
                <a16:creationId xmlns:a16="http://schemas.microsoft.com/office/drawing/2014/main" id="{7D489ABC-2A64-D94B-9492-44A8D770C196}"/>
              </a:ext>
            </a:extLst>
          </p:cNvPr>
          <p:cNvSpPr txBox="1"/>
          <p:nvPr/>
        </p:nvSpPr>
        <p:spPr>
          <a:xfrm>
            <a:off x="736269" y="3656350"/>
            <a:ext cx="5474526" cy="461665"/>
          </a:xfrm>
          <a:prstGeom prst="rect">
            <a:avLst/>
          </a:prstGeom>
          <a:noFill/>
        </p:spPr>
        <p:txBody>
          <a:bodyPr wrap="square" rtlCol="0">
            <a:spAutoFit/>
          </a:bodyPr>
          <a:lstStyle/>
          <a:p>
            <a:r>
              <a:rPr lang="en-US" sz="2400" dirty="0">
                <a:solidFill>
                  <a:schemeClr val="bg1"/>
                </a:solidFill>
              </a:rPr>
              <a:t>No Closed Deals</a:t>
            </a:r>
          </a:p>
        </p:txBody>
      </p:sp>
      <p:sp>
        <p:nvSpPr>
          <p:cNvPr id="15" name="TextBox 14">
            <a:extLst>
              <a:ext uri="{FF2B5EF4-FFF2-40B4-BE49-F238E27FC236}">
                <a16:creationId xmlns:a16="http://schemas.microsoft.com/office/drawing/2014/main" id="{6AF793F5-1934-6A49-83C0-6717151F81E4}"/>
              </a:ext>
            </a:extLst>
          </p:cNvPr>
          <p:cNvSpPr txBox="1"/>
          <p:nvPr/>
        </p:nvSpPr>
        <p:spPr>
          <a:xfrm>
            <a:off x="736269" y="4380328"/>
            <a:ext cx="5474526" cy="461665"/>
          </a:xfrm>
          <a:prstGeom prst="rect">
            <a:avLst/>
          </a:prstGeom>
          <a:noFill/>
        </p:spPr>
        <p:txBody>
          <a:bodyPr wrap="square" rtlCol="0">
            <a:spAutoFit/>
          </a:bodyPr>
          <a:lstStyle/>
          <a:p>
            <a:r>
              <a:rPr lang="en-US" sz="2400" dirty="0">
                <a:solidFill>
                  <a:schemeClr val="bg1"/>
                </a:solidFill>
              </a:rPr>
              <a:t>Zero Income</a:t>
            </a:r>
          </a:p>
        </p:txBody>
      </p:sp>
    </p:spTree>
    <p:extLst>
      <p:ext uri="{BB962C8B-B14F-4D97-AF65-F5344CB8AC3E}">
        <p14:creationId xmlns:p14="http://schemas.microsoft.com/office/powerpoint/2010/main" val="3847708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3" grpId="0"/>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F927E"/>
        </a:solidFill>
        <a:effectLst/>
      </p:bgPr>
    </p:bg>
    <p:spTree>
      <p:nvGrpSpPr>
        <p:cNvPr id="1" name=""/>
        <p:cNvGrpSpPr/>
        <p:nvPr/>
      </p:nvGrpSpPr>
      <p:grpSpPr>
        <a:xfrm>
          <a:off x="0" y="0"/>
          <a:ext cx="0" cy="0"/>
          <a:chOff x="0" y="0"/>
          <a:chExt cx="0" cy="0"/>
        </a:xfrm>
      </p:grpSpPr>
      <p:pic>
        <p:nvPicPr>
          <p:cNvPr id="5" name="Picture 4" descr="A green background with a white circle with a star in the center&#10;&#10;Description automatically generated">
            <a:extLst>
              <a:ext uri="{FF2B5EF4-FFF2-40B4-BE49-F238E27FC236}">
                <a16:creationId xmlns:a16="http://schemas.microsoft.com/office/drawing/2014/main" id="{1ADA8FB4-DFF0-9B4A-BCCC-AA2D45D36127}"/>
              </a:ext>
            </a:extLst>
          </p:cNvPr>
          <p:cNvPicPr>
            <a:picLocks noChangeAspect="1"/>
          </p:cNvPicPr>
          <p:nvPr/>
        </p:nvPicPr>
        <p:blipFill>
          <a:blip r:embed="rId2"/>
          <a:stretch>
            <a:fillRect/>
          </a:stretch>
        </p:blipFill>
        <p:spPr>
          <a:xfrm>
            <a:off x="190500" y="0"/>
            <a:ext cx="2933700" cy="991270"/>
          </a:xfrm>
          <a:prstGeom prst="rect">
            <a:avLst/>
          </a:prstGeom>
        </p:spPr>
      </p:pic>
      <p:sp>
        <p:nvSpPr>
          <p:cNvPr id="6" name="Rectangle 5">
            <a:extLst>
              <a:ext uri="{FF2B5EF4-FFF2-40B4-BE49-F238E27FC236}">
                <a16:creationId xmlns:a16="http://schemas.microsoft.com/office/drawing/2014/main" id="{65DD6979-C6BE-8D48-A080-840C4E410EFB}"/>
              </a:ext>
            </a:extLst>
          </p:cNvPr>
          <p:cNvSpPr/>
          <p:nvPr/>
        </p:nvSpPr>
        <p:spPr>
          <a:xfrm>
            <a:off x="190500" y="991270"/>
            <a:ext cx="11785600" cy="50666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logo with text on it&#10;&#10;Description automatically generated">
            <a:extLst>
              <a:ext uri="{FF2B5EF4-FFF2-40B4-BE49-F238E27FC236}">
                <a16:creationId xmlns:a16="http://schemas.microsoft.com/office/drawing/2014/main" id="{CF732BA1-C82F-8F4E-B653-CA56D80A01BF}"/>
              </a:ext>
            </a:extLst>
          </p:cNvPr>
          <p:cNvPicPr>
            <a:picLocks noChangeAspect="1"/>
          </p:cNvPicPr>
          <p:nvPr/>
        </p:nvPicPr>
        <p:blipFill>
          <a:blip r:embed="rId3"/>
          <a:stretch>
            <a:fillRect/>
          </a:stretch>
        </p:blipFill>
        <p:spPr>
          <a:xfrm>
            <a:off x="10147300" y="5956300"/>
            <a:ext cx="1828800" cy="914400"/>
          </a:xfrm>
          <a:prstGeom prst="rect">
            <a:avLst/>
          </a:prstGeom>
        </p:spPr>
      </p:pic>
      <p:sp>
        <p:nvSpPr>
          <p:cNvPr id="11" name="TextBox 10">
            <a:extLst>
              <a:ext uri="{FF2B5EF4-FFF2-40B4-BE49-F238E27FC236}">
                <a16:creationId xmlns:a16="http://schemas.microsoft.com/office/drawing/2014/main" id="{A372BC48-359D-CB4F-84A3-86EAD118733E}"/>
              </a:ext>
            </a:extLst>
          </p:cNvPr>
          <p:cNvSpPr txBox="1"/>
          <p:nvPr/>
        </p:nvSpPr>
        <p:spPr>
          <a:xfrm>
            <a:off x="184396" y="6090334"/>
            <a:ext cx="9962904" cy="646331"/>
          </a:xfrm>
          <a:prstGeom prst="rect">
            <a:avLst/>
          </a:prstGeom>
          <a:noFill/>
        </p:spPr>
        <p:txBody>
          <a:bodyPr wrap="square" rtlCol="0">
            <a:spAutoFit/>
          </a:bodyPr>
          <a:lstStyle/>
          <a:p>
            <a:r>
              <a:rPr lang="en-US" sz="3600" dirty="0">
                <a:solidFill>
                  <a:schemeClr val="bg1"/>
                </a:solidFill>
              </a:rPr>
              <a:t>The Next Four Months</a:t>
            </a:r>
          </a:p>
        </p:txBody>
      </p:sp>
      <p:pic>
        <p:nvPicPr>
          <p:cNvPr id="3" name="Picture 2" descr="A person in a suit with his arms out in front of a crowd of people&#10;&#10;Description automatically generated">
            <a:extLst>
              <a:ext uri="{FF2B5EF4-FFF2-40B4-BE49-F238E27FC236}">
                <a16:creationId xmlns:a16="http://schemas.microsoft.com/office/drawing/2014/main" id="{B8BEE341-2625-914C-8709-90A17D4F67AC}"/>
              </a:ext>
            </a:extLst>
          </p:cNvPr>
          <p:cNvPicPr>
            <a:picLocks noChangeAspect="1"/>
          </p:cNvPicPr>
          <p:nvPr/>
        </p:nvPicPr>
        <p:blipFill rotWithShape="1">
          <a:blip r:embed="rId4"/>
          <a:srcRect t="25302" b="9775"/>
          <a:stretch/>
        </p:blipFill>
        <p:spPr>
          <a:xfrm>
            <a:off x="184396" y="991270"/>
            <a:ext cx="11785600" cy="5099064"/>
          </a:xfrm>
          <a:prstGeom prst="rect">
            <a:avLst/>
          </a:prstGeom>
        </p:spPr>
      </p:pic>
      <p:sp>
        <p:nvSpPr>
          <p:cNvPr id="4" name="Rectangle 3">
            <a:extLst>
              <a:ext uri="{FF2B5EF4-FFF2-40B4-BE49-F238E27FC236}">
                <a16:creationId xmlns:a16="http://schemas.microsoft.com/office/drawing/2014/main" id="{55AA9F3C-C6A1-CD48-A2A7-37E1AB4C47D2}"/>
              </a:ext>
            </a:extLst>
          </p:cNvPr>
          <p:cNvSpPr/>
          <p:nvPr/>
        </p:nvSpPr>
        <p:spPr>
          <a:xfrm>
            <a:off x="7923488" y="989733"/>
            <a:ext cx="4046508" cy="5099063"/>
          </a:xfrm>
          <a:prstGeom prst="rect">
            <a:avLst/>
          </a:prstGeom>
          <a:solidFill>
            <a:schemeClr val="tx1">
              <a:alpha val="63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5B92A9F1-48AA-FE47-A037-710C7E0CA8BF}"/>
              </a:ext>
            </a:extLst>
          </p:cNvPr>
          <p:cNvSpPr txBox="1"/>
          <p:nvPr/>
        </p:nvSpPr>
        <p:spPr>
          <a:xfrm>
            <a:off x="9129712" y="1210010"/>
            <a:ext cx="2669413" cy="461665"/>
          </a:xfrm>
          <a:prstGeom prst="rect">
            <a:avLst/>
          </a:prstGeom>
          <a:noFill/>
        </p:spPr>
        <p:txBody>
          <a:bodyPr wrap="square" rtlCol="0">
            <a:spAutoFit/>
          </a:bodyPr>
          <a:lstStyle/>
          <a:p>
            <a:pPr algn="r"/>
            <a:r>
              <a:rPr lang="en-US" sz="2400" dirty="0">
                <a:solidFill>
                  <a:schemeClr val="bg1"/>
                </a:solidFill>
              </a:rPr>
              <a:t>Six Closed Deals</a:t>
            </a:r>
          </a:p>
        </p:txBody>
      </p:sp>
      <p:sp>
        <p:nvSpPr>
          <p:cNvPr id="12" name="TextBox 11">
            <a:extLst>
              <a:ext uri="{FF2B5EF4-FFF2-40B4-BE49-F238E27FC236}">
                <a16:creationId xmlns:a16="http://schemas.microsoft.com/office/drawing/2014/main" id="{0DE01556-9CAE-5F49-AD24-0EE5F6047CE5}"/>
              </a:ext>
            </a:extLst>
          </p:cNvPr>
          <p:cNvSpPr txBox="1"/>
          <p:nvPr/>
        </p:nvSpPr>
        <p:spPr>
          <a:xfrm>
            <a:off x="8901114" y="1766233"/>
            <a:ext cx="2898012" cy="461665"/>
          </a:xfrm>
          <a:prstGeom prst="rect">
            <a:avLst/>
          </a:prstGeom>
          <a:noFill/>
        </p:spPr>
        <p:txBody>
          <a:bodyPr wrap="square" rtlCol="0">
            <a:spAutoFit/>
          </a:bodyPr>
          <a:lstStyle/>
          <a:p>
            <a:pPr algn="r"/>
            <a:r>
              <a:rPr lang="en-US" sz="2400" dirty="0">
                <a:solidFill>
                  <a:schemeClr val="bg1"/>
                </a:solidFill>
              </a:rPr>
              <a:t>Broker of the Month</a:t>
            </a:r>
          </a:p>
        </p:txBody>
      </p:sp>
      <p:sp>
        <p:nvSpPr>
          <p:cNvPr id="13" name="TextBox 12">
            <a:extLst>
              <a:ext uri="{FF2B5EF4-FFF2-40B4-BE49-F238E27FC236}">
                <a16:creationId xmlns:a16="http://schemas.microsoft.com/office/drawing/2014/main" id="{FB881AE2-E6A8-7745-81C1-2FDFF69DA303}"/>
              </a:ext>
            </a:extLst>
          </p:cNvPr>
          <p:cNvSpPr txBox="1"/>
          <p:nvPr/>
        </p:nvSpPr>
        <p:spPr>
          <a:xfrm>
            <a:off x="8901114" y="2320231"/>
            <a:ext cx="2898012" cy="461665"/>
          </a:xfrm>
          <a:prstGeom prst="rect">
            <a:avLst/>
          </a:prstGeom>
          <a:noFill/>
        </p:spPr>
        <p:txBody>
          <a:bodyPr wrap="square" rtlCol="0">
            <a:spAutoFit/>
          </a:bodyPr>
          <a:lstStyle/>
          <a:p>
            <a:pPr algn="r"/>
            <a:r>
              <a:rPr lang="en-US" sz="2400" dirty="0">
                <a:solidFill>
                  <a:schemeClr val="bg1"/>
                </a:solidFill>
              </a:rPr>
              <a:t>Influencer of the Year</a:t>
            </a:r>
          </a:p>
        </p:txBody>
      </p:sp>
      <p:sp>
        <p:nvSpPr>
          <p:cNvPr id="14" name="TextBox 13">
            <a:extLst>
              <a:ext uri="{FF2B5EF4-FFF2-40B4-BE49-F238E27FC236}">
                <a16:creationId xmlns:a16="http://schemas.microsoft.com/office/drawing/2014/main" id="{BB57C9F0-2057-404C-AF50-31A17164F3F2}"/>
              </a:ext>
            </a:extLst>
          </p:cNvPr>
          <p:cNvSpPr txBox="1"/>
          <p:nvPr/>
        </p:nvSpPr>
        <p:spPr>
          <a:xfrm>
            <a:off x="8572500" y="2877394"/>
            <a:ext cx="3226626" cy="461665"/>
          </a:xfrm>
          <a:prstGeom prst="rect">
            <a:avLst/>
          </a:prstGeom>
          <a:noFill/>
        </p:spPr>
        <p:txBody>
          <a:bodyPr wrap="square" rtlCol="0">
            <a:spAutoFit/>
          </a:bodyPr>
          <a:lstStyle/>
          <a:p>
            <a:pPr algn="r"/>
            <a:r>
              <a:rPr lang="en-US" sz="2400" dirty="0">
                <a:solidFill>
                  <a:schemeClr val="bg1"/>
                </a:solidFill>
              </a:rPr>
              <a:t>Exceeded Annual Salary</a:t>
            </a:r>
          </a:p>
        </p:txBody>
      </p:sp>
      <p:sp>
        <p:nvSpPr>
          <p:cNvPr id="15" name="TextBox 14">
            <a:extLst>
              <a:ext uri="{FF2B5EF4-FFF2-40B4-BE49-F238E27FC236}">
                <a16:creationId xmlns:a16="http://schemas.microsoft.com/office/drawing/2014/main" id="{7EB20304-7558-534D-99B1-A8C46C274995}"/>
              </a:ext>
            </a:extLst>
          </p:cNvPr>
          <p:cNvSpPr txBox="1"/>
          <p:nvPr/>
        </p:nvSpPr>
        <p:spPr>
          <a:xfrm>
            <a:off x="8094357" y="3429000"/>
            <a:ext cx="3704769" cy="461665"/>
          </a:xfrm>
          <a:prstGeom prst="rect">
            <a:avLst/>
          </a:prstGeom>
          <a:noFill/>
        </p:spPr>
        <p:txBody>
          <a:bodyPr wrap="square" rtlCol="0">
            <a:spAutoFit/>
          </a:bodyPr>
          <a:lstStyle/>
          <a:p>
            <a:pPr algn="r"/>
            <a:r>
              <a:rPr lang="en-US" sz="2400" dirty="0">
                <a:solidFill>
                  <a:schemeClr val="bg1"/>
                </a:solidFill>
              </a:rPr>
              <a:t>Added 3 Agents to the Team</a:t>
            </a:r>
          </a:p>
        </p:txBody>
      </p:sp>
    </p:spTree>
    <p:extLst>
      <p:ext uri="{BB962C8B-B14F-4D97-AF65-F5344CB8AC3E}">
        <p14:creationId xmlns:p14="http://schemas.microsoft.com/office/powerpoint/2010/main" val="12458158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3" grpId="0"/>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F927E"/>
        </a:solidFill>
        <a:effectLst/>
      </p:bgPr>
    </p:bg>
    <p:spTree>
      <p:nvGrpSpPr>
        <p:cNvPr id="1" name=""/>
        <p:cNvGrpSpPr/>
        <p:nvPr/>
      </p:nvGrpSpPr>
      <p:grpSpPr>
        <a:xfrm>
          <a:off x="0" y="0"/>
          <a:ext cx="0" cy="0"/>
          <a:chOff x="0" y="0"/>
          <a:chExt cx="0" cy="0"/>
        </a:xfrm>
      </p:grpSpPr>
      <p:pic>
        <p:nvPicPr>
          <p:cNvPr id="5" name="Picture 4" descr="A green background with a white circle with a star in the center&#10;&#10;Description automatically generated">
            <a:extLst>
              <a:ext uri="{FF2B5EF4-FFF2-40B4-BE49-F238E27FC236}">
                <a16:creationId xmlns:a16="http://schemas.microsoft.com/office/drawing/2014/main" id="{1ADA8FB4-DFF0-9B4A-BCCC-AA2D45D36127}"/>
              </a:ext>
            </a:extLst>
          </p:cNvPr>
          <p:cNvPicPr>
            <a:picLocks noChangeAspect="1"/>
          </p:cNvPicPr>
          <p:nvPr/>
        </p:nvPicPr>
        <p:blipFill>
          <a:blip r:embed="rId2"/>
          <a:stretch>
            <a:fillRect/>
          </a:stretch>
        </p:blipFill>
        <p:spPr>
          <a:xfrm>
            <a:off x="190500" y="0"/>
            <a:ext cx="2933700" cy="991270"/>
          </a:xfrm>
          <a:prstGeom prst="rect">
            <a:avLst/>
          </a:prstGeom>
        </p:spPr>
      </p:pic>
      <p:sp>
        <p:nvSpPr>
          <p:cNvPr id="6" name="Rectangle 5">
            <a:extLst>
              <a:ext uri="{FF2B5EF4-FFF2-40B4-BE49-F238E27FC236}">
                <a16:creationId xmlns:a16="http://schemas.microsoft.com/office/drawing/2014/main" id="{65DD6979-C6BE-8D48-A080-840C4E410EFB}"/>
              </a:ext>
            </a:extLst>
          </p:cNvPr>
          <p:cNvSpPr/>
          <p:nvPr/>
        </p:nvSpPr>
        <p:spPr>
          <a:xfrm>
            <a:off x="190500" y="991270"/>
            <a:ext cx="11785600" cy="50666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logo with text on it&#10;&#10;Description automatically generated">
            <a:extLst>
              <a:ext uri="{FF2B5EF4-FFF2-40B4-BE49-F238E27FC236}">
                <a16:creationId xmlns:a16="http://schemas.microsoft.com/office/drawing/2014/main" id="{CF732BA1-C82F-8F4E-B653-CA56D80A01BF}"/>
              </a:ext>
            </a:extLst>
          </p:cNvPr>
          <p:cNvPicPr>
            <a:picLocks noChangeAspect="1"/>
          </p:cNvPicPr>
          <p:nvPr/>
        </p:nvPicPr>
        <p:blipFill>
          <a:blip r:embed="rId3"/>
          <a:stretch>
            <a:fillRect/>
          </a:stretch>
        </p:blipFill>
        <p:spPr>
          <a:xfrm>
            <a:off x="10147300" y="5956300"/>
            <a:ext cx="1828800" cy="914400"/>
          </a:xfrm>
          <a:prstGeom prst="rect">
            <a:avLst/>
          </a:prstGeom>
        </p:spPr>
      </p:pic>
      <p:sp>
        <p:nvSpPr>
          <p:cNvPr id="11" name="TextBox 10">
            <a:extLst>
              <a:ext uri="{FF2B5EF4-FFF2-40B4-BE49-F238E27FC236}">
                <a16:creationId xmlns:a16="http://schemas.microsoft.com/office/drawing/2014/main" id="{A372BC48-359D-CB4F-84A3-86EAD118733E}"/>
              </a:ext>
            </a:extLst>
          </p:cNvPr>
          <p:cNvSpPr txBox="1"/>
          <p:nvPr/>
        </p:nvSpPr>
        <p:spPr>
          <a:xfrm>
            <a:off x="184396" y="6187291"/>
            <a:ext cx="9962904" cy="461665"/>
          </a:xfrm>
          <a:prstGeom prst="rect">
            <a:avLst/>
          </a:prstGeom>
          <a:noFill/>
        </p:spPr>
        <p:txBody>
          <a:bodyPr wrap="square" rtlCol="0">
            <a:spAutoFit/>
          </a:bodyPr>
          <a:lstStyle/>
          <a:p>
            <a:r>
              <a:rPr lang="en-US" sz="2400" dirty="0">
                <a:solidFill>
                  <a:schemeClr val="bg1"/>
                </a:solidFill>
              </a:rPr>
              <a:t>Your success begins with telling yourself and the world the right story today.</a:t>
            </a:r>
          </a:p>
        </p:txBody>
      </p:sp>
      <p:pic>
        <p:nvPicPr>
          <p:cNvPr id="3" name="Picture 2" descr="A person looking at herself in a mirror&#10;&#10;Description automatically generated">
            <a:extLst>
              <a:ext uri="{FF2B5EF4-FFF2-40B4-BE49-F238E27FC236}">
                <a16:creationId xmlns:a16="http://schemas.microsoft.com/office/drawing/2014/main" id="{C6ECFB20-C325-EC44-ACF3-4CFA1CCBB306}"/>
              </a:ext>
            </a:extLst>
          </p:cNvPr>
          <p:cNvPicPr>
            <a:picLocks noChangeAspect="1"/>
          </p:cNvPicPr>
          <p:nvPr/>
        </p:nvPicPr>
        <p:blipFill rotWithShape="1">
          <a:blip r:embed="rId4"/>
          <a:srcRect t="9293" b="32463"/>
          <a:stretch/>
        </p:blipFill>
        <p:spPr>
          <a:xfrm>
            <a:off x="184396" y="991269"/>
            <a:ext cx="11817104" cy="5066631"/>
          </a:xfrm>
          <a:prstGeom prst="rect">
            <a:avLst/>
          </a:prstGeom>
        </p:spPr>
      </p:pic>
      <p:sp>
        <p:nvSpPr>
          <p:cNvPr id="7" name="TextBox 6">
            <a:extLst>
              <a:ext uri="{FF2B5EF4-FFF2-40B4-BE49-F238E27FC236}">
                <a16:creationId xmlns:a16="http://schemas.microsoft.com/office/drawing/2014/main" id="{B55B3D8D-71FF-1740-BA90-AFAFAF046432}"/>
              </a:ext>
            </a:extLst>
          </p:cNvPr>
          <p:cNvSpPr txBox="1"/>
          <p:nvPr/>
        </p:nvSpPr>
        <p:spPr>
          <a:xfrm>
            <a:off x="8872538" y="1828800"/>
            <a:ext cx="2971799" cy="2585323"/>
          </a:xfrm>
          <a:prstGeom prst="rect">
            <a:avLst/>
          </a:prstGeom>
          <a:noFill/>
        </p:spPr>
        <p:txBody>
          <a:bodyPr wrap="square" rtlCol="0">
            <a:spAutoFit/>
          </a:bodyPr>
          <a:lstStyle/>
          <a:p>
            <a:pPr algn="r"/>
            <a:r>
              <a:rPr lang="en-US" b="0" i="1" dirty="0">
                <a:solidFill>
                  <a:schemeClr val="bg1"/>
                </a:solidFill>
                <a:effectLst/>
                <a:latin typeface="+mj-lt"/>
              </a:rPr>
              <a:t>For a moment she discovered the purpose of her life. She was here on the earth to grasp the meaning of its wild enchantment and to call each thing by its right name.</a:t>
            </a:r>
          </a:p>
          <a:p>
            <a:pPr algn="r"/>
            <a:endParaRPr lang="en-US" i="1" dirty="0">
              <a:solidFill>
                <a:schemeClr val="bg1"/>
              </a:solidFill>
              <a:latin typeface="+mj-lt"/>
            </a:endParaRPr>
          </a:p>
          <a:p>
            <a:pPr algn="r"/>
            <a:r>
              <a:rPr lang="en-US" i="1" dirty="0">
                <a:solidFill>
                  <a:schemeClr val="bg1"/>
                </a:solidFill>
                <a:latin typeface="+mj-lt"/>
              </a:rPr>
              <a:t>~Boris Pasternak</a:t>
            </a:r>
          </a:p>
          <a:p>
            <a:pPr algn="r"/>
            <a:r>
              <a:rPr lang="en-US" i="1" dirty="0">
                <a:solidFill>
                  <a:schemeClr val="bg1"/>
                </a:solidFill>
                <a:latin typeface="+mj-lt"/>
              </a:rPr>
              <a:t>Dr. Zhivago</a:t>
            </a:r>
            <a:endParaRPr lang="en-US" dirty="0">
              <a:solidFill>
                <a:schemeClr val="bg1"/>
              </a:solidFill>
              <a:latin typeface="+mj-lt"/>
            </a:endParaRPr>
          </a:p>
        </p:txBody>
      </p:sp>
    </p:spTree>
    <p:extLst>
      <p:ext uri="{BB962C8B-B14F-4D97-AF65-F5344CB8AC3E}">
        <p14:creationId xmlns:p14="http://schemas.microsoft.com/office/powerpoint/2010/main" val="199335212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F927E"/>
        </a:solidFill>
        <a:effectLst/>
      </p:bgPr>
    </p:bg>
    <p:spTree>
      <p:nvGrpSpPr>
        <p:cNvPr id="1" name=""/>
        <p:cNvGrpSpPr/>
        <p:nvPr/>
      </p:nvGrpSpPr>
      <p:grpSpPr>
        <a:xfrm>
          <a:off x="0" y="0"/>
          <a:ext cx="0" cy="0"/>
          <a:chOff x="0" y="0"/>
          <a:chExt cx="0" cy="0"/>
        </a:xfrm>
      </p:grpSpPr>
      <p:pic>
        <p:nvPicPr>
          <p:cNvPr id="5" name="Picture 4" descr="A green background with a white circle with a star in the center&#10;&#10;Description automatically generated">
            <a:extLst>
              <a:ext uri="{FF2B5EF4-FFF2-40B4-BE49-F238E27FC236}">
                <a16:creationId xmlns:a16="http://schemas.microsoft.com/office/drawing/2014/main" id="{1ADA8FB4-DFF0-9B4A-BCCC-AA2D45D36127}"/>
              </a:ext>
            </a:extLst>
          </p:cNvPr>
          <p:cNvPicPr>
            <a:picLocks noChangeAspect="1"/>
          </p:cNvPicPr>
          <p:nvPr/>
        </p:nvPicPr>
        <p:blipFill>
          <a:blip r:embed="rId2"/>
          <a:stretch>
            <a:fillRect/>
          </a:stretch>
        </p:blipFill>
        <p:spPr>
          <a:xfrm>
            <a:off x="190500" y="0"/>
            <a:ext cx="2933700" cy="991270"/>
          </a:xfrm>
          <a:prstGeom prst="rect">
            <a:avLst/>
          </a:prstGeom>
        </p:spPr>
      </p:pic>
      <p:sp>
        <p:nvSpPr>
          <p:cNvPr id="6" name="Rectangle 5">
            <a:extLst>
              <a:ext uri="{FF2B5EF4-FFF2-40B4-BE49-F238E27FC236}">
                <a16:creationId xmlns:a16="http://schemas.microsoft.com/office/drawing/2014/main" id="{65DD6979-C6BE-8D48-A080-840C4E410EFB}"/>
              </a:ext>
            </a:extLst>
          </p:cNvPr>
          <p:cNvSpPr/>
          <p:nvPr/>
        </p:nvSpPr>
        <p:spPr>
          <a:xfrm>
            <a:off x="190500" y="991270"/>
            <a:ext cx="11785600" cy="50666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logo with text on it&#10;&#10;Description automatically generated">
            <a:extLst>
              <a:ext uri="{FF2B5EF4-FFF2-40B4-BE49-F238E27FC236}">
                <a16:creationId xmlns:a16="http://schemas.microsoft.com/office/drawing/2014/main" id="{CF732BA1-C82F-8F4E-B653-CA56D80A01BF}"/>
              </a:ext>
            </a:extLst>
          </p:cNvPr>
          <p:cNvPicPr>
            <a:picLocks noChangeAspect="1"/>
          </p:cNvPicPr>
          <p:nvPr/>
        </p:nvPicPr>
        <p:blipFill>
          <a:blip r:embed="rId3"/>
          <a:stretch>
            <a:fillRect/>
          </a:stretch>
        </p:blipFill>
        <p:spPr>
          <a:xfrm>
            <a:off x="10147300" y="5956300"/>
            <a:ext cx="1828800" cy="914400"/>
          </a:xfrm>
          <a:prstGeom prst="rect">
            <a:avLst/>
          </a:prstGeom>
        </p:spPr>
      </p:pic>
      <p:sp>
        <p:nvSpPr>
          <p:cNvPr id="11" name="TextBox 10">
            <a:extLst>
              <a:ext uri="{FF2B5EF4-FFF2-40B4-BE49-F238E27FC236}">
                <a16:creationId xmlns:a16="http://schemas.microsoft.com/office/drawing/2014/main" id="{A372BC48-359D-CB4F-84A3-86EAD118733E}"/>
              </a:ext>
            </a:extLst>
          </p:cNvPr>
          <p:cNvSpPr txBox="1"/>
          <p:nvPr/>
        </p:nvSpPr>
        <p:spPr>
          <a:xfrm>
            <a:off x="184396" y="6187291"/>
            <a:ext cx="9962904" cy="461665"/>
          </a:xfrm>
          <a:prstGeom prst="rect">
            <a:avLst/>
          </a:prstGeom>
          <a:noFill/>
        </p:spPr>
        <p:txBody>
          <a:bodyPr wrap="square" rtlCol="0">
            <a:spAutoFit/>
          </a:bodyPr>
          <a:lstStyle/>
          <a:p>
            <a:r>
              <a:rPr lang="en-US" sz="2400" dirty="0">
                <a:solidFill>
                  <a:schemeClr val="bg1"/>
                </a:solidFill>
              </a:rPr>
              <a:t>Write this down and keep it in a visible spot in your office every day.</a:t>
            </a:r>
          </a:p>
        </p:txBody>
      </p:sp>
      <p:pic>
        <p:nvPicPr>
          <p:cNvPr id="4" name="Picture 3" descr="A person in a suit and glasses smiling&#10;&#10;Description automatically generated">
            <a:extLst>
              <a:ext uri="{FF2B5EF4-FFF2-40B4-BE49-F238E27FC236}">
                <a16:creationId xmlns:a16="http://schemas.microsoft.com/office/drawing/2014/main" id="{A360C13C-DFC3-6841-8A68-4742F6B1C864}"/>
              </a:ext>
            </a:extLst>
          </p:cNvPr>
          <p:cNvPicPr>
            <a:picLocks noChangeAspect="1"/>
          </p:cNvPicPr>
          <p:nvPr/>
        </p:nvPicPr>
        <p:blipFill rotWithShape="1">
          <a:blip r:embed="rId4"/>
          <a:srcRect b="17854"/>
          <a:stretch/>
        </p:blipFill>
        <p:spPr>
          <a:xfrm>
            <a:off x="184395" y="991270"/>
            <a:ext cx="11785599" cy="5066630"/>
          </a:xfrm>
          <a:prstGeom prst="rect">
            <a:avLst/>
          </a:prstGeom>
        </p:spPr>
      </p:pic>
      <p:sp>
        <p:nvSpPr>
          <p:cNvPr id="12" name="Rectangle 11">
            <a:extLst>
              <a:ext uri="{FF2B5EF4-FFF2-40B4-BE49-F238E27FC236}">
                <a16:creationId xmlns:a16="http://schemas.microsoft.com/office/drawing/2014/main" id="{64353FD6-5F06-D64A-9431-3DE13FE38740}"/>
              </a:ext>
            </a:extLst>
          </p:cNvPr>
          <p:cNvSpPr/>
          <p:nvPr/>
        </p:nvSpPr>
        <p:spPr>
          <a:xfrm>
            <a:off x="7923488" y="989734"/>
            <a:ext cx="4046508" cy="5066630"/>
          </a:xfrm>
          <a:prstGeom prst="rect">
            <a:avLst/>
          </a:prstGeom>
          <a:solidFill>
            <a:schemeClr val="tx1">
              <a:alpha val="63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B55B3D8D-71FF-1740-BA90-AFAFAF046432}"/>
              </a:ext>
            </a:extLst>
          </p:cNvPr>
          <p:cNvSpPr txBox="1"/>
          <p:nvPr/>
        </p:nvSpPr>
        <p:spPr>
          <a:xfrm>
            <a:off x="8075221" y="1754870"/>
            <a:ext cx="3728852" cy="3539430"/>
          </a:xfrm>
          <a:prstGeom prst="rect">
            <a:avLst/>
          </a:prstGeom>
          <a:noFill/>
        </p:spPr>
        <p:txBody>
          <a:bodyPr wrap="square" rtlCol="0">
            <a:spAutoFit/>
          </a:bodyPr>
          <a:lstStyle/>
          <a:p>
            <a:pPr algn="ctr"/>
            <a:r>
              <a:rPr lang="en-US" sz="2800" b="0" dirty="0">
                <a:solidFill>
                  <a:schemeClr val="bg1"/>
                </a:solidFill>
                <a:effectLst/>
                <a:latin typeface="+mj-lt"/>
              </a:rPr>
              <a:t>“I am a successful franchise professional according to the definition of success that originates from the most honorable and powerful version of myself.”</a:t>
            </a:r>
            <a:endParaRPr lang="en-US" sz="2800" dirty="0">
              <a:solidFill>
                <a:schemeClr val="bg1"/>
              </a:solidFill>
              <a:latin typeface="+mj-lt"/>
            </a:endParaRPr>
          </a:p>
        </p:txBody>
      </p:sp>
    </p:spTree>
    <p:extLst>
      <p:ext uri="{BB962C8B-B14F-4D97-AF65-F5344CB8AC3E}">
        <p14:creationId xmlns:p14="http://schemas.microsoft.com/office/powerpoint/2010/main" val="1830220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F927E"/>
        </a:solidFill>
        <a:effectLst/>
      </p:bgPr>
    </p:bg>
    <p:spTree>
      <p:nvGrpSpPr>
        <p:cNvPr id="1" name=""/>
        <p:cNvGrpSpPr/>
        <p:nvPr/>
      </p:nvGrpSpPr>
      <p:grpSpPr>
        <a:xfrm>
          <a:off x="0" y="0"/>
          <a:ext cx="0" cy="0"/>
          <a:chOff x="0" y="0"/>
          <a:chExt cx="0" cy="0"/>
        </a:xfrm>
      </p:grpSpPr>
      <p:pic>
        <p:nvPicPr>
          <p:cNvPr id="5" name="Picture 4" descr="A green background with a white circle with a star in the center&#10;&#10;Description automatically generated">
            <a:extLst>
              <a:ext uri="{FF2B5EF4-FFF2-40B4-BE49-F238E27FC236}">
                <a16:creationId xmlns:a16="http://schemas.microsoft.com/office/drawing/2014/main" id="{1ADA8FB4-DFF0-9B4A-BCCC-AA2D45D36127}"/>
              </a:ext>
            </a:extLst>
          </p:cNvPr>
          <p:cNvPicPr>
            <a:picLocks noChangeAspect="1"/>
          </p:cNvPicPr>
          <p:nvPr/>
        </p:nvPicPr>
        <p:blipFill>
          <a:blip r:embed="rId2"/>
          <a:stretch>
            <a:fillRect/>
          </a:stretch>
        </p:blipFill>
        <p:spPr>
          <a:xfrm>
            <a:off x="190500" y="0"/>
            <a:ext cx="2933700" cy="991270"/>
          </a:xfrm>
          <a:prstGeom prst="rect">
            <a:avLst/>
          </a:prstGeom>
        </p:spPr>
      </p:pic>
      <p:sp>
        <p:nvSpPr>
          <p:cNvPr id="6" name="Rectangle 5">
            <a:extLst>
              <a:ext uri="{FF2B5EF4-FFF2-40B4-BE49-F238E27FC236}">
                <a16:creationId xmlns:a16="http://schemas.microsoft.com/office/drawing/2014/main" id="{65DD6979-C6BE-8D48-A080-840C4E410EFB}"/>
              </a:ext>
            </a:extLst>
          </p:cNvPr>
          <p:cNvSpPr/>
          <p:nvPr/>
        </p:nvSpPr>
        <p:spPr>
          <a:xfrm>
            <a:off x="190500" y="991270"/>
            <a:ext cx="11785600" cy="50666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logo with text on it&#10;&#10;Description automatically generated">
            <a:extLst>
              <a:ext uri="{FF2B5EF4-FFF2-40B4-BE49-F238E27FC236}">
                <a16:creationId xmlns:a16="http://schemas.microsoft.com/office/drawing/2014/main" id="{CF732BA1-C82F-8F4E-B653-CA56D80A01BF}"/>
              </a:ext>
            </a:extLst>
          </p:cNvPr>
          <p:cNvPicPr>
            <a:picLocks noChangeAspect="1"/>
          </p:cNvPicPr>
          <p:nvPr/>
        </p:nvPicPr>
        <p:blipFill>
          <a:blip r:embed="rId3"/>
          <a:stretch>
            <a:fillRect/>
          </a:stretch>
        </p:blipFill>
        <p:spPr>
          <a:xfrm>
            <a:off x="10147300" y="5956300"/>
            <a:ext cx="1828800" cy="914400"/>
          </a:xfrm>
          <a:prstGeom prst="rect">
            <a:avLst/>
          </a:prstGeom>
        </p:spPr>
      </p:pic>
      <p:sp>
        <p:nvSpPr>
          <p:cNvPr id="11" name="TextBox 10">
            <a:extLst>
              <a:ext uri="{FF2B5EF4-FFF2-40B4-BE49-F238E27FC236}">
                <a16:creationId xmlns:a16="http://schemas.microsoft.com/office/drawing/2014/main" id="{A372BC48-359D-CB4F-84A3-86EAD118733E}"/>
              </a:ext>
            </a:extLst>
          </p:cNvPr>
          <p:cNvSpPr txBox="1"/>
          <p:nvPr/>
        </p:nvSpPr>
        <p:spPr>
          <a:xfrm>
            <a:off x="184396" y="6090334"/>
            <a:ext cx="9962904" cy="769441"/>
          </a:xfrm>
          <a:prstGeom prst="rect">
            <a:avLst/>
          </a:prstGeom>
          <a:noFill/>
        </p:spPr>
        <p:txBody>
          <a:bodyPr wrap="square" rtlCol="0">
            <a:spAutoFit/>
          </a:bodyPr>
          <a:lstStyle/>
          <a:p>
            <a:r>
              <a:rPr lang="en-US" sz="4400" dirty="0">
                <a:solidFill>
                  <a:schemeClr val="bg1"/>
                </a:solidFill>
              </a:rPr>
              <a:t>What is your why?</a:t>
            </a:r>
          </a:p>
        </p:txBody>
      </p:sp>
      <p:pic>
        <p:nvPicPr>
          <p:cNvPr id="4" name="Picture 3" descr="A close-up of a person's face&#10;&#10;Description automatically generated">
            <a:extLst>
              <a:ext uri="{FF2B5EF4-FFF2-40B4-BE49-F238E27FC236}">
                <a16:creationId xmlns:a16="http://schemas.microsoft.com/office/drawing/2014/main" id="{E9D0D813-6A21-794A-9FCF-5DBEB66696DA}"/>
              </a:ext>
            </a:extLst>
          </p:cNvPr>
          <p:cNvPicPr>
            <a:picLocks noChangeAspect="1"/>
          </p:cNvPicPr>
          <p:nvPr/>
        </p:nvPicPr>
        <p:blipFill rotWithShape="1">
          <a:blip r:embed="rId4"/>
          <a:srcRect b="32605"/>
          <a:stretch/>
        </p:blipFill>
        <p:spPr>
          <a:xfrm>
            <a:off x="190501" y="981229"/>
            <a:ext cx="11785599" cy="5076671"/>
          </a:xfrm>
          <a:prstGeom prst="rect">
            <a:avLst/>
          </a:prstGeom>
        </p:spPr>
      </p:pic>
      <p:grpSp>
        <p:nvGrpSpPr>
          <p:cNvPr id="9" name="Group 8">
            <a:extLst>
              <a:ext uri="{FF2B5EF4-FFF2-40B4-BE49-F238E27FC236}">
                <a16:creationId xmlns:a16="http://schemas.microsoft.com/office/drawing/2014/main" id="{C8FE9B15-9534-644D-8857-AF991CB28BA9}"/>
              </a:ext>
            </a:extLst>
          </p:cNvPr>
          <p:cNvGrpSpPr/>
          <p:nvPr/>
        </p:nvGrpSpPr>
        <p:grpSpPr>
          <a:xfrm>
            <a:off x="0" y="5061300"/>
            <a:ext cx="4524497" cy="1141516"/>
            <a:chOff x="0" y="5061300"/>
            <a:chExt cx="4524497" cy="1141516"/>
          </a:xfrm>
        </p:grpSpPr>
        <p:sp>
          <p:nvSpPr>
            <p:cNvPr id="12" name="Rounded Rectangle 11">
              <a:extLst>
                <a:ext uri="{FF2B5EF4-FFF2-40B4-BE49-F238E27FC236}">
                  <a16:creationId xmlns:a16="http://schemas.microsoft.com/office/drawing/2014/main" id="{01BAA60C-7B4C-DD41-811E-96E9210F9160}"/>
                </a:ext>
              </a:extLst>
            </p:cNvPr>
            <p:cNvSpPr/>
            <p:nvPr/>
          </p:nvSpPr>
          <p:spPr>
            <a:xfrm>
              <a:off x="0" y="5061300"/>
              <a:ext cx="4429001" cy="1141516"/>
            </a:xfrm>
            <a:prstGeom prst="roundRect">
              <a:avLst/>
            </a:prstGeom>
            <a:solidFill>
              <a:srgbClr val="2F9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51AB3D0-A60A-2747-8F50-487D5F8C0295}"/>
                </a:ext>
              </a:extLst>
            </p:cNvPr>
            <p:cNvSpPr txBox="1"/>
            <p:nvPr/>
          </p:nvSpPr>
          <p:spPr>
            <a:xfrm>
              <a:off x="95496" y="5125303"/>
              <a:ext cx="4429001" cy="815608"/>
            </a:xfrm>
            <a:prstGeom prst="rect">
              <a:avLst/>
            </a:prstGeom>
            <a:noFill/>
          </p:spPr>
          <p:txBody>
            <a:bodyPr wrap="square" rtlCol="0">
              <a:spAutoFit/>
            </a:bodyPr>
            <a:lstStyle/>
            <a:p>
              <a:r>
                <a:rPr lang="en-US" sz="4700" b="1" dirty="0">
                  <a:solidFill>
                    <a:schemeClr val="bg1"/>
                  </a:solidFill>
                </a:rPr>
                <a:t>Your Story</a:t>
              </a:r>
            </a:p>
          </p:txBody>
        </p:sp>
      </p:grpSp>
      <p:sp>
        <p:nvSpPr>
          <p:cNvPr id="14" name="TextBox 13">
            <a:extLst>
              <a:ext uri="{FF2B5EF4-FFF2-40B4-BE49-F238E27FC236}">
                <a16:creationId xmlns:a16="http://schemas.microsoft.com/office/drawing/2014/main" id="{048FDC7F-107A-034C-B085-81984163C6F3}"/>
              </a:ext>
            </a:extLst>
          </p:cNvPr>
          <p:cNvSpPr txBox="1"/>
          <p:nvPr/>
        </p:nvSpPr>
        <p:spPr>
          <a:xfrm>
            <a:off x="8003969" y="2396179"/>
            <a:ext cx="3728852" cy="2246769"/>
          </a:xfrm>
          <a:prstGeom prst="rect">
            <a:avLst/>
          </a:prstGeom>
          <a:noFill/>
        </p:spPr>
        <p:txBody>
          <a:bodyPr wrap="square" rtlCol="0">
            <a:spAutoFit/>
          </a:bodyPr>
          <a:lstStyle/>
          <a:p>
            <a:pPr algn="ctr"/>
            <a:r>
              <a:rPr lang="en-US" sz="2800" b="1" dirty="0">
                <a:latin typeface="+mj-lt"/>
              </a:rPr>
              <a:t>Your “why” keeps your focus in the right direction and tells the world why they should pay attention to you.</a:t>
            </a:r>
          </a:p>
        </p:txBody>
      </p:sp>
    </p:spTree>
    <p:extLst>
      <p:ext uri="{BB962C8B-B14F-4D97-AF65-F5344CB8AC3E}">
        <p14:creationId xmlns:p14="http://schemas.microsoft.com/office/powerpoint/2010/main" val="13657592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F927E"/>
        </a:solidFill>
        <a:effectLst/>
      </p:bgPr>
    </p:bg>
    <p:spTree>
      <p:nvGrpSpPr>
        <p:cNvPr id="1" name=""/>
        <p:cNvGrpSpPr/>
        <p:nvPr/>
      </p:nvGrpSpPr>
      <p:grpSpPr>
        <a:xfrm>
          <a:off x="0" y="0"/>
          <a:ext cx="0" cy="0"/>
          <a:chOff x="0" y="0"/>
          <a:chExt cx="0" cy="0"/>
        </a:xfrm>
      </p:grpSpPr>
      <p:pic>
        <p:nvPicPr>
          <p:cNvPr id="5" name="Picture 4" descr="A green background with a white circle with a star in the center&#10;&#10;Description automatically generated">
            <a:extLst>
              <a:ext uri="{FF2B5EF4-FFF2-40B4-BE49-F238E27FC236}">
                <a16:creationId xmlns:a16="http://schemas.microsoft.com/office/drawing/2014/main" id="{1ADA8FB4-DFF0-9B4A-BCCC-AA2D45D36127}"/>
              </a:ext>
            </a:extLst>
          </p:cNvPr>
          <p:cNvPicPr>
            <a:picLocks noChangeAspect="1"/>
          </p:cNvPicPr>
          <p:nvPr/>
        </p:nvPicPr>
        <p:blipFill>
          <a:blip r:embed="rId2"/>
          <a:stretch>
            <a:fillRect/>
          </a:stretch>
        </p:blipFill>
        <p:spPr>
          <a:xfrm>
            <a:off x="190500" y="0"/>
            <a:ext cx="2933700" cy="991270"/>
          </a:xfrm>
          <a:prstGeom prst="rect">
            <a:avLst/>
          </a:prstGeom>
        </p:spPr>
      </p:pic>
      <p:sp>
        <p:nvSpPr>
          <p:cNvPr id="6" name="Rectangle 5">
            <a:extLst>
              <a:ext uri="{FF2B5EF4-FFF2-40B4-BE49-F238E27FC236}">
                <a16:creationId xmlns:a16="http://schemas.microsoft.com/office/drawing/2014/main" id="{65DD6979-C6BE-8D48-A080-840C4E410EFB}"/>
              </a:ext>
            </a:extLst>
          </p:cNvPr>
          <p:cNvSpPr/>
          <p:nvPr/>
        </p:nvSpPr>
        <p:spPr>
          <a:xfrm>
            <a:off x="190500" y="991270"/>
            <a:ext cx="11785600" cy="50666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logo with text on it&#10;&#10;Description automatically generated">
            <a:extLst>
              <a:ext uri="{FF2B5EF4-FFF2-40B4-BE49-F238E27FC236}">
                <a16:creationId xmlns:a16="http://schemas.microsoft.com/office/drawing/2014/main" id="{CF732BA1-C82F-8F4E-B653-CA56D80A01BF}"/>
              </a:ext>
            </a:extLst>
          </p:cNvPr>
          <p:cNvPicPr>
            <a:picLocks noChangeAspect="1"/>
          </p:cNvPicPr>
          <p:nvPr/>
        </p:nvPicPr>
        <p:blipFill>
          <a:blip r:embed="rId3"/>
          <a:stretch>
            <a:fillRect/>
          </a:stretch>
        </p:blipFill>
        <p:spPr>
          <a:xfrm>
            <a:off x="10147300" y="5956300"/>
            <a:ext cx="1828800" cy="914400"/>
          </a:xfrm>
          <a:prstGeom prst="rect">
            <a:avLst/>
          </a:prstGeom>
        </p:spPr>
      </p:pic>
      <p:sp>
        <p:nvSpPr>
          <p:cNvPr id="11" name="TextBox 10">
            <a:extLst>
              <a:ext uri="{FF2B5EF4-FFF2-40B4-BE49-F238E27FC236}">
                <a16:creationId xmlns:a16="http://schemas.microsoft.com/office/drawing/2014/main" id="{A372BC48-359D-CB4F-84A3-86EAD118733E}"/>
              </a:ext>
            </a:extLst>
          </p:cNvPr>
          <p:cNvSpPr txBox="1"/>
          <p:nvPr/>
        </p:nvSpPr>
        <p:spPr>
          <a:xfrm>
            <a:off x="184396" y="6090334"/>
            <a:ext cx="9962904" cy="769441"/>
          </a:xfrm>
          <a:prstGeom prst="rect">
            <a:avLst/>
          </a:prstGeom>
          <a:noFill/>
        </p:spPr>
        <p:txBody>
          <a:bodyPr wrap="square" rtlCol="0">
            <a:spAutoFit/>
          </a:bodyPr>
          <a:lstStyle/>
          <a:p>
            <a:r>
              <a:rPr lang="en-US" sz="4400" dirty="0">
                <a:solidFill>
                  <a:schemeClr val="bg1"/>
                </a:solidFill>
              </a:rPr>
              <a:t>What is your why?</a:t>
            </a:r>
          </a:p>
        </p:txBody>
      </p:sp>
      <p:pic>
        <p:nvPicPr>
          <p:cNvPr id="4" name="Picture 3" descr="A close-up of a person's face&#10;&#10;Description automatically generated">
            <a:extLst>
              <a:ext uri="{FF2B5EF4-FFF2-40B4-BE49-F238E27FC236}">
                <a16:creationId xmlns:a16="http://schemas.microsoft.com/office/drawing/2014/main" id="{E9D0D813-6A21-794A-9FCF-5DBEB66696DA}"/>
              </a:ext>
            </a:extLst>
          </p:cNvPr>
          <p:cNvPicPr>
            <a:picLocks noChangeAspect="1"/>
          </p:cNvPicPr>
          <p:nvPr/>
        </p:nvPicPr>
        <p:blipFill rotWithShape="1">
          <a:blip r:embed="rId4"/>
          <a:srcRect b="32605"/>
          <a:stretch/>
        </p:blipFill>
        <p:spPr>
          <a:xfrm>
            <a:off x="190501" y="981229"/>
            <a:ext cx="11785599" cy="5076671"/>
          </a:xfrm>
          <a:prstGeom prst="rect">
            <a:avLst/>
          </a:prstGeom>
        </p:spPr>
      </p:pic>
      <p:grpSp>
        <p:nvGrpSpPr>
          <p:cNvPr id="9" name="Group 8">
            <a:extLst>
              <a:ext uri="{FF2B5EF4-FFF2-40B4-BE49-F238E27FC236}">
                <a16:creationId xmlns:a16="http://schemas.microsoft.com/office/drawing/2014/main" id="{C8FE9B15-9534-644D-8857-AF991CB28BA9}"/>
              </a:ext>
            </a:extLst>
          </p:cNvPr>
          <p:cNvGrpSpPr/>
          <p:nvPr/>
        </p:nvGrpSpPr>
        <p:grpSpPr>
          <a:xfrm>
            <a:off x="0" y="5061300"/>
            <a:ext cx="4524497" cy="1141516"/>
            <a:chOff x="0" y="5061300"/>
            <a:chExt cx="4524497" cy="1141516"/>
          </a:xfrm>
        </p:grpSpPr>
        <p:sp>
          <p:nvSpPr>
            <p:cNvPr id="12" name="Rounded Rectangle 11">
              <a:extLst>
                <a:ext uri="{FF2B5EF4-FFF2-40B4-BE49-F238E27FC236}">
                  <a16:creationId xmlns:a16="http://schemas.microsoft.com/office/drawing/2014/main" id="{01BAA60C-7B4C-DD41-811E-96E9210F9160}"/>
                </a:ext>
              </a:extLst>
            </p:cNvPr>
            <p:cNvSpPr/>
            <p:nvPr/>
          </p:nvSpPr>
          <p:spPr>
            <a:xfrm>
              <a:off x="0" y="5061300"/>
              <a:ext cx="4429001" cy="1141516"/>
            </a:xfrm>
            <a:prstGeom prst="roundRect">
              <a:avLst/>
            </a:prstGeom>
            <a:solidFill>
              <a:srgbClr val="2F9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51AB3D0-A60A-2747-8F50-487D5F8C0295}"/>
                </a:ext>
              </a:extLst>
            </p:cNvPr>
            <p:cNvSpPr txBox="1"/>
            <p:nvPr/>
          </p:nvSpPr>
          <p:spPr>
            <a:xfrm>
              <a:off x="95496" y="5125303"/>
              <a:ext cx="4429001" cy="815608"/>
            </a:xfrm>
            <a:prstGeom prst="rect">
              <a:avLst/>
            </a:prstGeom>
            <a:noFill/>
          </p:spPr>
          <p:txBody>
            <a:bodyPr wrap="square" rtlCol="0">
              <a:spAutoFit/>
            </a:bodyPr>
            <a:lstStyle/>
            <a:p>
              <a:r>
                <a:rPr lang="en-US" sz="4700" b="1" dirty="0">
                  <a:solidFill>
                    <a:schemeClr val="bg1"/>
                  </a:solidFill>
                </a:rPr>
                <a:t>Your Story</a:t>
              </a:r>
            </a:p>
          </p:txBody>
        </p:sp>
      </p:grpSp>
      <p:sp>
        <p:nvSpPr>
          <p:cNvPr id="14" name="TextBox 13">
            <a:extLst>
              <a:ext uri="{FF2B5EF4-FFF2-40B4-BE49-F238E27FC236}">
                <a16:creationId xmlns:a16="http://schemas.microsoft.com/office/drawing/2014/main" id="{048FDC7F-107A-034C-B085-81984163C6F3}"/>
              </a:ext>
            </a:extLst>
          </p:cNvPr>
          <p:cNvSpPr txBox="1"/>
          <p:nvPr/>
        </p:nvSpPr>
        <p:spPr>
          <a:xfrm>
            <a:off x="7667505" y="1749849"/>
            <a:ext cx="4065316" cy="3539430"/>
          </a:xfrm>
          <a:prstGeom prst="rect">
            <a:avLst/>
          </a:prstGeom>
          <a:noFill/>
        </p:spPr>
        <p:txBody>
          <a:bodyPr wrap="square" rtlCol="0">
            <a:spAutoFit/>
          </a:bodyPr>
          <a:lstStyle/>
          <a:p>
            <a:pPr algn="ctr"/>
            <a:r>
              <a:rPr lang="en-US" sz="2800" b="1" dirty="0">
                <a:latin typeface="+mj-lt"/>
              </a:rPr>
              <a:t>Quantum Franchise Group </a:t>
            </a:r>
          </a:p>
          <a:p>
            <a:pPr algn="ctr"/>
            <a:r>
              <a:rPr lang="en-US" sz="2800" b="1" dirty="0">
                <a:latin typeface="+mj-lt"/>
              </a:rPr>
              <a:t>Mission Statement:</a:t>
            </a:r>
          </a:p>
          <a:p>
            <a:pPr algn="ctr"/>
            <a:endParaRPr lang="en-US" sz="2800" b="1" dirty="0">
              <a:latin typeface="+mj-lt"/>
            </a:endParaRPr>
          </a:p>
          <a:p>
            <a:pPr algn="ctr"/>
            <a:r>
              <a:rPr lang="en-US" sz="2800" dirty="0">
                <a:latin typeface="+mj-lt"/>
              </a:rPr>
              <a:t>We help aspiring business owners make the dream of business ownership a reality with outstanding franchise concepts.</a:t>
            </a:r>
          </a:p>
        </p:txBody>
      </p:sp>
    </p:spTree>
    <p:extLst>
      <p:ext uri="{BB962C8B-B14F-4D97-AF65-F5344CB8AC3E}">
        <p14:creationId xmlns:p14="http://schemas.microsoft.com/office/powerpoint/2010/main" val="41130740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F927E"/>
        </a:solidFill>
        <a:effectLst/>
      </p:bgPr>
    </p:bg>
    <p:spTree>
      <p:nvGrpSpPr>
        <p:cNvPr id="1" name=""/>
        <p:cNvGrpSpPr/>
        <p:nvPr/>
      </p:nvGrpSpPr>
      <p:grpSpPr>
        <a:xfrm>
          <a:off x="0" y="0"/>
          <a:ext cx="0" cy="0"/>
          <a:chOff x="0" y="0"/>
          <a:chExt cx="0" cy="0"/>
        </a:xfrm>
      </p:grpSpPr>
      <p:pic>
        <p:nvPicPr>
          <p:cNvPr id="5" name="Picture 4" descr="A green background with a white circle with a star in the center&#10;&#10;Description automatically generated">
            <a:extLst>
              <a:ext uri="{FF2B5EF4-FFF2-40B4-BE49-F238E27FC236}">
                <a16:creationId xmlns:a16="http://schemas.microsoft.com/office/drawing/2014/main" id="{1ADA8FB4-DFF0-9B4A-BCCC-AA2D45D36127}"/>
              </a:ext>
            </a:extLst>
          </p:cNvPr>
          <p:cNvPicPr>
            <a:picLocks noChangeAspect="1"/>
          </p:cNvPicPr>
          <p:nvPr/>
        </p:nvPicPr>
        <p:blipFill>
          <a:blip r:embed="rId2"/>
          <a:stretch>
            <a:fillRect/>
          </a:stretch>
        </p:blipFill>
        <p:spPr>
          <a:xfrm>
            <a:off x="190500" y="0"/>
            <a:ext cx="2933700" cy="991270"/>
          </a:xfrm>
          <a:prstGeom prst="rect">
            <a:avLst/>
          </a:prstGeom>
        </p:spPr>
      </p:pic>
      <p:sp>
        <p:nvSpPr>
          <p:cNvPr id="6" name="Rectangle 5">
            <a:extLst>
              <a:ext uri="{FF2B5EF4-FFF2-40B4-BE49-F238E27FC236}">
                <a16:creationId xmlns:a16="http://schemas.microsoft.com/office/drawing/2014/main" id="{65DD6979-C6BE-8D48-A080-840C4E410EFB}"/>
              </a:ext>
            </a:extLst>
          </p:cNvPr>
          <p:cNvSpPr/>
          <p:nvPr/>
        </p:nvSpPr>
        <p:spPr>
          <a:xfrm>
            <a:off x="190500" y="991270"/>
            <a:ext cx="11785600" cy="50666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logo with text on it&#10;&#10;Description automatically generated">
            <a:extLst>
              <a:ext uri="{FF2B5EF4-FFF2-40B4-BE49-F238E27FC236}">
                <a16:creationId xmlns:a16="http://schemas.microsoft.com/office/drawing/2014/main" id="{CF732BA1-C82F-8F4E-B653-CA56D80A01BF}"/>
              </a:ext>
            </a:extLst>
          </p:cNvPr>
          <p:cNvPicPr>
            <a:picLocks noChangeAspect="1"/>
          </p:cNvPicPr>
          <p:nvPr/>
        </p:nvPicPr>
        <p:blipFill>
          <a:blip r:embed="rId3"/>
          <a:stretch>
            <a:fillRect/>
          </a:stretch>
        </p:blipFill>
        <p:spPr>
          <a:xfrm>
            <a:off x="10147300" y="5956300"/>
            <a:ext cx="1828800" cy="914400"/>
          </a:xfrm>
          <a:prstGeom prst="rect">
            <a:avLst/>
          </a:prstGeom>
        </p:spPr>
      </p:pic>
      <p:sp>
        <p:nvSpPr>
          <p:cNvPr id="11" name="TextBox 10">
            <a:extLst>
              <a:ext uri="{FF2B5EF4-FFF2-40B4-BE49-F238E27FC236}">
                <a16:creationId xmlns:a16="http://schemas.microsoft.com/office/drawing/2014/main" id="{A372BC48-359D-CB4F-84A3-86EAD118733E}"/>
              </a:ext>
            </a:extLst>
          </p:cNvPr>
          <p:cNvSpPr txBox="1"/>
          <p:nvPr/>
        </p:nvSpPr>
        <p:spPr>
          <a:xfrm>
            <a:off x="184396" y="6090334"/>
            <a:ext cx="9962904" cy="769441"/>
          </a:xfrm>
          <a:prstGeom prst="rect">
            <a:avLst/>
          </a:prstGeom>
          <a:noFill/>
        </p:spPr>
        <p:txBody>
          <a:bodyPr wrap="square" rtlCol="0">
            <a:spAutoFit/>
          </a:bodyPr>
          <a:lstStyle/>
          <a:p>
            <a:r>
              <a:rPr lang="en-US" sz="4400" dirty="0">
                <a:solidFill>
                  <a:schemeClr val="bg1"/>
                </a:solidFill>
              </a:rPr>
              <a:t>What is your why?</a:t>
            </a:r>
          </a:p>
        </p:txBody>
      </p:sp>
      <p:pic>
        <p:nvPicPr>
          <p:cNvPr id="4" name="Picture 3" descr="A close-up of a person's face&#10;&#10;Description automatically generated">
            <a:extLst>
              <a:ext uri="{FF2B5EF4-FFF2-40B4-BE49-F238E27FC236}">
                <a16:creationId xmlns:a16="http://schemas.microsoft.com/office/drawing/2014/main" id="{E9D0D813-6A21-794A-9FCF-5DBEB66696DA}"/>
              </a:ext>
            </a:extLst>
          </p:cNvPr>
          <p:cNvPicPr>
            <a:picLocks noChangeAspect="1"/>
          </p:cNvPicPr>
          <p:nvPr/>
        </p:nvPicPr>
        <p:blipFill rotWithShape="1">
          <a:blip r:embed="rId4"/>
          <a:srcRect b="32605"/>
          <a:stretch/>
        </p:blipFill>
        <p:spPr>
          <a:xfrm>
            <a:off x="190501" y="981229"/>
            <a:ext cx="11785599" cy="5076671"/>
          </a:xfrm>
          <a:prstGeom prst="rect">
            <a:avLst/>
          </a:prstGeom>
        </p:spPr>
      </p:pic>
      <p:grpSp>
        <p:nvGrpSpPr>
          <p:cNvPr id="9" name="Group 8">
            <a:extLst>
              <a:ext uri="{FF2B5EF4-FFF2-40B4-BE49-F238E27FC236}">
                <a16:creationId xmlns:a16="http://schemas.microsoft.com/office/drawing/2014/main" id="{C8FE9B15-9534-644D-8857-AF991CB28BA9}"/>
              </a:ext>
            </a:extLst>
          </p:cNvPr>
          <p:cNvGrpSpPr/>
          <p:nvPr/>
        </p:nvGrpSpPr>
        <p:grpSpPr>
          <a:xfrm>
            <a:off x="0" y="5061300"/>
            <a:ext cx="4524497" cy="1141516"/>
            <a:chOff x="0" y="5061300"/>
            <a:chExt cx="4524497" cy="1141516"/>
          </a:xfrm>
        </p:grpSpPr>
        <p:sp>
          <p:nvSpPr>
            <p:cNvPr id="12" name="Rounded Rectangle 11">
              <a:extLst>
                <a:ext uri="{FF2B5EF4-FFF2-40B4-BE49-F238E27FC236}">
                  <a16:creationId xmlns:a16="http://schemas.microsoft.com/office/drawing/2014/main" id="{01BAA60C-7B4C-DD41-811E-96E9210F9160}"/>
                </a:ext>
              </a:extLst>
            </p:cNvPr>
            <p:cNvSpPr/>
            <p:nvPr/>
          </p:nvSpPr>
          <p:spPr>
            <a:xfrm>
              <a:off x="0" y="5061300"/>
              <a:ext cx="4429001" cy="1141516"/>
            </a:xfrm>
            <a:prstGeom prst="roundRect">
              <a:avLst/>
            </a:prstGeom>
            <a:solidFill>
              <a:srgbClr val="2F9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51AB3D0-A60A-2747-8F50-487D5F8C0295}"/>
                </a:ext>
              </a:extLst>
            </p:cNvPr>
            <p:cNvSpPr txBox="1"/>
            <p:nvPr/>
          </p:nvSpPr>
          <p:spPr>
            <a:xfrm>
              <a:off x="95496" y="5125303"/>
              <a:ext cx="4429001" cy="815608"/>
            </a:xfrm>
            <a:prstGeom prst="rect">
              <a:avLst/>
            </a:prstGeom>
            <a:noFill/>
          </p:spPr>
          <p:txBody>
            <a:bodyPr wrap="square" rtlCol="0">
              <a:spAutoFit/>
            </a:bodyPr>
            <a:lstStyle/>
            <a:p>
              <a:r>
                <a:rPr lang="en-US" sz="4700" b="1" dirty="0">
                  <a:solidFill>
                    <a:schemeClr val="bg1"/>
                  </a:solidFill>
                </a:rPr>
                <a:t>Your Story</a:t>
              </a:r>
            </a:p>
          </p:txBody>
        </p:sp>
      </p:grpSp>
      <p:sp>
        <p:nvSpPr>
          <p:cNvPr id="14" name="TextBox 13">
            <a:extLst>
              <a:ext uri="{FF2B5EF4-FFF2-40B4-BE49-F238E27FC236}">
                <a16:creationId xmlns:a16="http://schemas.microsoft.com/office/drawing/2014/main" id="{048FDC7F-107A-034C-B085-81984163C6F3}"/>
              </a:ext>
            </a:extLst>
          </p:cNvPr>
          <p:cNvSpPr txBox="1"/>
          <p:nvPr/>
        </p:nvSpPr>
        <p:spPr>
          <a:xfrm>
            <a:off x="6893461" y="980345"/>
            <a:ext cx="5082639" cy="4401205"/>
          </a:xfrm>
          <a:prstGeom prst="rect">
            <a:avLst/>
          </a:prstGeom>
          <a:noFill/>
        </p:spPr>
        <p:txBody>
          <a:bodyPr wrap="square" rtlCol="0">
            <a:spAutoFit/>
          </a:bodyPr>
          <a:lstStyle/>
          <a:p>
            <a:pPr algn="ctr"/>
            <a:r>
              <a:rPr lang="en-US" sz="2800" b="1" dirty="0">
                <a:latin typeface="+mj-lt"/>
              </a:rPr>
              <a:t>Quantum Franchise Group </a:t>
            </a:r>
          </a:p>
          <a:p>
            <a:pPr algn="ctr"/>
            <a:r>
              <a:rPr lang="en-US" sz="2800" b="1" dirty="0">
                <a:latin typeface="+mj-lt"/>
              </a:rPr>
              <a:t>Vision Statement:</a:t>
            </a:r>
          </a:p>
          <a:p>
            <a:pPr algn="ctr"/>
            <a:endParaRPr lang="en-US" sz="2800" b="1" dirty="0">
              <a:latin typeface="+mj-lt"/>
            </a:endParaRPr>
          </a:p>
          <a:p>
            <a:pPr algn="ctr"/>
            <a:r>
              <a:rPr lang="en-US" sz="2800" dirty="0">
                <a:latin typeface="+mj-lt"/>
              </a:rPr>
              <a:t>By 2033 Quantum Franchise Group will have facilitated the opening of no fewer than 1,000 new business openings across the United States, leaving behind a legacy of positively changed families and communities.</a:t>
            </a:r>
          </a:p>
        </p:txBody>
      </p:sp>
    </p:spTree>
    <p:extLst>
      <p:ext uri="{BB962C8B-B14F-4D97-AF65-F5344CB8AC3E}">
        <p14:creationId xmlns:p14="http://schemas.microsoft.com/office/powerpoint/2010/main" val="10977867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F927E"/>
        </a:solidFill>
        <a:effectLst/>
      </p:bgPr>
    </p:bg>
    <p:spTree>
      <p:nvGrpSpPr>
        <p:cNvPr id="1" name=""/>
        <p:cNvGrpSpPr/>
        <p:nvPr/>
      </p:nvGrpSpPr>
      <p:grpSpPr>
        <a:xfrm>
          <a:off x="0" y="0"/>
          <a:ext cx="0" cy="0"/>
          <a:chOff x="0" y="0"/>
          <a:chExt cx="0" cy="0"/>
        </a:xfrm>
      </p:grpSpPr>
      <p:pic>
        <p:nvPicPr>
          <p:cNvPr id="5" name="Picture 4" descr="A green background with a white circle with a star in the center&#10;&#10;Description automatically generated">
            <a:extLst>
              <a:ext uri="{FF2B5EF4-FFF2-40B4-BE49-F238E27FC236}">
                <a16:creationId xmlns:a16="http://schemas.microsoft.com/office/drawing/2014/main" id="{1ADA8FB4-DFF0-9B4A-BCCC-AA2D45D36127}"/>
              </a:ext>
            </a:extLst>
          </p:cNvPr>
          <p:cNvPicPr>
            <a:picLocks noChangeAspect="1"/>
          </p:cNvPicPr>
          <p:nvPr/>
        </p:nvPicPr>
        <p:blipFill>
          <a:blip r:embed="rId2"/>
          <a:stretch>
            <a:fillRect/>
          </a:stretch>
        </p:blipFill>
        <p:spPr>
          <a:xfrm>
            <a:off x="190500" y="0"/>
            <a:ext cx="2933700" cy="991270"/>
          </a:xfrm>
          <a:prstGeom prst="rect">
            <a:avLst/>
          </a:prstGeom>
        </p:spPr>
      </p:pic>
      <p:sp>
        <p:nvSpPr>
          <p:cNvPr id="6" name="Rectangle 5">
            <a:extLst>
              <a:ext uri="{FF2B5EF4-FFF2-40B4-BE49-F238E27FC236}">
                <a16:creationId xmlns:a16="http://schemas.microsoft.com/office/drawing/2014/main" id="{65DD6979-C6BE-8D48-A080-840C4E410EFB}"/>
              </a:ext>
            </a:extLst>
          </p:cNvPr>
          <p:cNvSpPr/>
          <p:nvPr/>
        </p:nvSpPr>
        <p:spPr>
          <a:xfrm>
            <a:off x="190500" y="991270"/>
            <a:ext cx="11785600" cy="50666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logo with text on it&#10;&#10;Description automatically generated">
            <a:extLst>
              <a:ext uri="{FF2B5EF4-FFF2-40B4-BE49-F238E27FC236}">
                <a16:creationId xmlns:a16="http://schemas.microsoft.com/office/drawing/2014/main" id="{CF732BA1-C82F-8F4E-B653-CA56D80A01BF}"/>
              </a:ext>
            </a:extLst>
          </p:cNvPr>
          <p:cNvPicPr>
            <a:picLocks noChangeAspect="1"/>
          </p:cNvPicPr>
          <p:nvPr/>
        </p:nvPicPr>
        <p:blipFill>
          <a:blip r:embed="rId3"/>
          <a:stretch>
            <a:fillRect/>
          </a:stretch>
        </p:blipFill>
        <p:spPr>
          <a:xfrm>
            <a:off x="10147300" y="5956300"/>
            <a:ext cx="1828800" cy="914400"/>
          </a:xfrm>
          <a:prstGeom prst="rect">
            <a:avLst/>
          </a:prstGeom>
        </p:spPr>
      </p:pic>
      <p:sp>
        <p:nvSpPr>
          <p:cNvPr id="11" name="TextBox 10">
            <a:extLst>
              <a:ext uri="{FF2B5EF4-FFF2-40B4-BE49-F238E27FC236}">
                <a16:creationId xmlns:a16="http://schemas.microsoft.com/office/drawing/2014/main" id="{A372BC48-359D-CB4F-84A3-86EAD118733E}"/>
              </a:ext>
            </a:extLst>
          </p:cNvPr>
          <p:cNvSpPr txBox="1"/>
          <p:nvPr/>
        </p:nvSpPr>
        <p:spPr>
          <a:xfrm>
            <a:off x="184396" y="6090334"/>
            <a:ext cx="9962904" cy="646331"/>
          </a:xfrm>
          <a:prstGeom prst="rect">
            <a:avLst/>
          </a:prstGeom>
          <a:noFill/>
        </p:spPr>
        <p:txBody>
          <a:bodyPr wrap="square" rtlCol="0">
            <a:spAutoFit/>
          </a:bodyPr>
          <a:lstStyle/>
          <a:p>
            <a:r>
              <a:rPr lang="en-US" sz="3600" dirty="0">
                <a:solidFill>
                  <a:schemeClr val="bg1"/>
                </a:solidFill>
              </a:rPr>
              <a:t>Where will you be found telling your story?</a:t>
            </a:r>
          </a:p>
        </p:txBody>
      </p:sp>
      <p:pic>
        <p:nvPicPr>
          <p:cNvPr id="8" name="Picture 7" descr="A group of people walking on a street&#10;&#10;Description automatically generated">
            <a:extLst>
              <a:ext uri="{FF2B5EF4-FFF2-40B4-BE49-F238E27FC236}">
                <a16:creationId xmlns:a16="http://schemas.microsoft.com/office/drawing/2014/main" id="{6A2740F1-8E54-B243-A848-83BA8EEC2D92}"/>
              </a:ext>
            </a:extLst>
          </p:cNvPr>
          <p:cNvPicPr>
            <a:picLocks noChangeAspect="1"/>
          </p:cNvPicPr>
          <p:nvPr/>
        </p:nvPicPr>
        <p:blipFill rotWithShape="1">
          <a:blip r:embed="rId4"/>
          <a:srcRect b="34168"/>
          <a:stretch/>
        </p:blipFill>
        <p:spPr>
          <a:xfrm>
            <a:off x="184395" y="991270"/>
            <a:ext cx="11785599" cy="5066630"/>
          </a:xfrm>
          <a:prstGeom prst="rect">
            <a:avLst/>
          </a:prstGeom>
        </p:spPr>
      </p:pic>
      <p:grpSp>
        <p:nvGrpSpPr>
          <p:cNvPr id="9" name="Group 8">
            <a:extLst>
              <a:ext uri="{FF2B5EF4-FFF2-40B4-BE49-F238E27FC236}">
                <a16:creationId xmlns:a16="http://schemas.microsoft.com/office/drawing/2014/main" id="{C8FE9B15-9534-644D-8857-AF991CB28BA9}"/>
              </a:ext>
            </a:extLst>
          </p:cNvPr>
          <p:cNvGrpSpPr/>
          <p:nvPr/>
        </p:nvGrpSpPr>
        <p:grpSpPr>
          <a:xfrm>
            <a:off x="0" y="5061300"/>
            <a:ext cx="4524497" cy="1141516"/>
            <a:chOff x="0" y="5061300"/>
            <a:chExt cx="4524497" cy="1141516"/>
          </a:xfrm>
        </p:grpSpPr>
        <p:sp>
          <p:nvSpPr>
            <p:cNvPr id="12" name="Rounded Rectangle 11">
              <a:extLst>
                <a:ext uri="{FF2B5EF4-FFF2-40B4-BE49-F238E27FC236}">
                  <a16:creationId xmlns:a16="http://schemas.microsoft.com/office/drawing/2014/main" id="{01BAA60C-7B4C-DD41-811E-96E9210F9160}"/>
                </a:ext>
              </a:extLst>
            </p:cNvPr>
            <p:cNvSpPr/>
            <p:nvPr/>
          </p:nvSpPr>
          <p:spPr>
            <a:xfrm>
              <a:off x="0" y="5061300"/>
              <a:ext cx="4429001" cy="1141516"/>
            </a:xfrm>
            <a:prstGeom prst="roundRect">
              <a:avLst/>
            </a:prstGeom>
            <a:solidFill>
              <a:srgbClr val="2F9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51AB3D0-A60A-2747-8F50-487D5F8C0295}"/>
                </a:ext>
              </a:extLst>
            </p:cNvPr>
            <p:cNvSpPr txBox="1"/>
            <p:nvPr/>
          </p:nvSpPr>
          <p:spPr>
            <a:xfrm>
              <a:off x="95496" y="5125303"/>
              <a:ext cx="4429001" cy="815608"/>
            </a:xfrm>
            <a:prstGeom prst="rect">
              <a:avLst/>
            </a:prstGeom>
            <a:noFill/>
          </p:spPr>
          <p:txBody>
            <a:bodyPr wrap="square" rtlCol="0">
              <a:spAutoFit/>
            </a:bodyPr>
            <a:lstStyle/>
            <a:p>
              <a:r>
                <a:rPr lang="en-US" sz="4700" b="1" dirty="0">
                  <a:solidFill>
                    <a:schemeClr val="bg1"/>
                  </a:solidFill>
                </a:rPr>
                <a:t>Your Story</a:t>
              </a:r>
            </a:p>
          </p:txBody>
        </p:sp>
      </p:grpSp>
      <p:sp>
        <p:nvSpPr>
          <p:cNvPr id="14" name="TextBox 13">
            <a:extLst>
              <a:ext uri="{FF2B5EF4-FFF2-40B4-BE49-F238E27FC236}">
                <a16:creationId xmlns:a16="http://schemas.microsoft.com/office/drawing/2014/main" id="{048FDC7F-107A-034C-B085-81984163C6F3}"/>
              </a:ext>
            </a:extLst>
          </p:cNvPr>
          <p:cNvSpPr txBox="1"/>
          <p:nvPr/>
        </p:nvSpPr>
        <p:spPr>
          <a:xfrm>
            <a:off x="4975762" y="1113248"/>
            <a:ext cx="3265714" cy="1169551"/>
          </a:xfrm>
          <a:prstGeom prst="rect">
            <a:avLst/>
          </a:prstGeom>
          <a:noFill/>
        </p:spPr>
        <p:txBody>
          <a:bodyPr wrap="square" rtlCol="0">
            <a:spAutoFit/>
          </a:bodyPr>
          <a:lstStyle/>
          <a:p>
            <a:r>
              <a:rPr lang="en-US" sz="2800" b="1" dirty="0">
                <a:latin typeface="Futura" panose="020B0602020204020303" pitchFamily="34" charset="-79"/>
                <a:cs typeface="Futura" panose="020B0602020204020303" pitchFamily="34" charset="-79"/>
              </a:rPr>
              <a:t>Existing Close Network</a:t>
            </a:r>
          </a:p>
          <a:p>
            <a:r>
              <a:rPr lang="en-US" sz="1400" dirty="0">
                <a:latin typeface="Futura" panose="020B0602020204020303" pitchFamily="34" charset="-79"/>
                <a:cs typeface="Futura" panose="020B0602020204020303" pitchFamily="34" charset="-79"/>
              </a:rPr>
              <a:t>Begin with who you know.</a:t>
            </a:r>
          </a:p>
        </p:txBody>
      </p:sp>
      <p:sp>
        <p:nvSpPr>
          <p:cNvPr id="15" name="TextBox 14">
            <a:extLst>
              <a:ext uri="{FF2B5EF4-FFF2-40B4-BE49-F238E27FC236}">
                <a16:creationId xmlns:a16="http://schemas.microsoft.com/office/drawing/2014/main" id="{0F4B8EB9-61A0-AA41-BC31-79708F958471}"/>
              </a:ext>
            </a:extLst>
          </p:cNvPr>
          <p:cNvSpPr txBox="1"/>
          <p:nvPr/>
        </p:nvSpPr>
        <p:spPr>
          <a:xfrm>
            <a:off x="8679046" y="1113248"/>
            <a:ext cx="2923146" cy="1169551"/>
          </a:xfrm>
          <a:prstGeom prst="rect">
            <a:avLst/>
          </a:prstGeom>
          <a:noFill/>
        </p:spPr>
        <p:txBody>
          <a:bodyPr wrap="square" rtlCol="0">
            <a:spAutoFit/>
          </a:bodyPr>
          <a:lstStyle/>
          <a:p>
            <a:r>
              <a:rPr lang="en-US" sz="2800" b="1" dirty="0">
                <a:latin typeface="Futura" panose="020B0602020204020303" pitchFamily="34" charset="-79"/>
                <a:cs typeface="Futura" panose="020B0602020204020303" pitchFamily="34" charset="-79"/>
              </a:rPr>
              <a:t>Extended Network</a:t>
            </a:r>
          </a:p>
          <a:p>
            <a:r>
              <a:rPr lang="en-US" sz="1400" dirty="0">
                <a:latin typeface="Futura" panose="020B0602020204020303" pitchFamily="34" charset="-79"/>
                <a:cs typeface="Futura" panose="020B0602020204020303" pitchFamily="34" charset="-79"/>
              </a:rPr>
              <a:t>People who know who you know.</a:t>
            </a:r>
          </a:p>
        </p:txBody>
      </p:sp>
      <p:sp>
        <p:nvSpPr>
          <p:cNvPr id="16" name="TextBox 15">
            <a:extLst>
              <a:ext uri="{FF2B5EF4-FFF2-40B4-BE49-F238E27FC236}">
                <a16:creationId xmlns:a16="http://schemas.microsoft.com/office/drawing/2014/main" id="{9E0EE7BB-ED82-254B-B496-C628573A0140}"/>
              </a:ext>
            </a:extLst>
          </p:cNvPr>
          <p:cNvSpPr txBox="1"/>
          <p:nvPr/>
        </p:nvSpPr>
        <p:spPr>
          <a:xfrm>
            <a:off x="4975762" y="2464282"/>
            <a:ext cx="3360716" cy="1169551"/>
          </a:xfrm>
          <a:prstGeom prst="rect">
            <a:avLst/>
          </a:prstGeom>
          <a:noFill/>
        </p:spPr>
        <p:txBody>
          <a:bodyPr wrap="square" rtlCol="0">
            <a:spAutoFit/>
          </a:bodyPr>
          <a:lstStyle/>
          <a:p>
            <a:r>
              <a:rPr lang="en-US" sz="2800" b="1" dirty="0">
                <a:latin typeface="Futura" panose="020B0602020204020303" pitchFamily="34" charset="-79"/>
                <a:cs typeface="Futura" panose="020B0602020204020303" pitchFamily="34" charset="-79"/>
              </a:rPr>
              <a:t>Local Community</a:t>
            </a:r>
          </a:p>
          <a:p>
            <a:r>
              <a:rPr lang="en-US" sz="1400" dirty="0">
                <a:latin typeface="Futura" panose="020B0602020204020303" pitchFamily="34" charset="-79"/>
                <a:cs typeface="Futura" panose="020B0602020204020303" pitchFamily="34" charset="-79"/>
              </a:rPr>
              <a:t>Strangers Nearby You Need To Know.</a:t>
            </a:r>
          </a:p>
        </p:txBody>
      </p:sp>
      <p:sp>
        <p:nvSpPr>
          <p:cNvPr id="17" name="TextBox 16">
            <a:extLst>
              <a:ext uri="{FF2B5EF4-FFF2-40B4-BE49-F238E27FC236}">
                <a16:creationId xmlns:a16="http://schemas.microsoft.com/office/drawing/2014/main" id="{D913DC92-5E41-B04F-9C9F-593E7FD5C7A0}"/>
              </a:ext>
            </a:extLst>
          </p:cNvPr>
          <p:cNvSpPr txBox="1"/>
          <p:nvPr/>
        </p:nvSpPr>
        <p:spPr>
          <a:xfrm>
            <a:off x="8679046" y="2480268"/>
            <a:ext cx="3265714" cy="1169551"/>
          </a:xfrm>
          <a:prstGeom prst="rect">
            <a:avLst/>
          </a:prstGeom>
          <a:noFill/>
        </p:spPr>
        <p:txBody>
          <a:bodyPr wrap="square" rtlCol="0">
            <a:spAutoFit/>
          </a:bodyPr>
          <a:lstStyle/>
          <a:p>
            <a:r>
              <a:rPr lang="en-US" sz="2800" b="1" dirty="0">
                <a:latin typeface="Futura" panose="020B0602020204020303" pitchFamily="34" charset="-79"/>
                <a:cs typeface="Futura" panose="020B0602020204020303" pitchFamily="34" charset="-79"/>
              </a:rPr>
              <a:t>North American Community</a:t>
            </a:r>
          </a:p>
          <a:p>
            <a:r>
              <a:rPr lang="en-US" sz="1400" dirty="0">
                <a:latin typeface="Futura" panose="020B0602020204020303" pitchFamily="34" charset="-79"/>
                <a:cs typeface="Futura" panose="020B0602020204020303" pitchFamily="34" charset="-79"/>
              </a:rPr>
              <a:t>The Other 370 Million People.</a:t>
            </a:r>
          </a:p>
        </p:txBody>
      </p:sp>
    </p:spTree>
    <p:extLst>
      <p:ext uri="{BB962C8B-B14F-4D97-AF65-F5344CB8AC3E}">
        <p14:creationId xmlns:p14="http://schemas.microsoft.com/office/powerpoint/2010/main" val="48164925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F927E"/>
        </a:solidFill>
        <a:effectLst/>
      </p:bgPr>
    </p:bg>
    <p:spTree>
      <p:nvGrpSpPr>
        <p:cNvPr id="1" name=""/>
        <p:cNvGrpSpPr/>
        <p:nvPr/>
      </p:nvGrpSpPr>
      <p:grpSpPr>
        <a:xfrm>
          <a:off x="0" y="0"/>
          <a:ext cx="0" cy="0"/>
          <a:chOff x="0" y="0"/>
          <a:chExt cx="0" cy="0"/>
        </a:xfrm>
      </p:grpSpPr>
      <p:pic>
        <p:nvPicPr>
          <p:cNvPr id="5" name="Picture 4" descr="A green background with a white circle with a star in the center&#10;&#10;Description automatically generated">
            <a:extLst>
              <a:ext uri="{FF2B5EF4-FFF2-40B4-BE49-F238E27FC236}">
                <a16:creationId xmlns:a16="http://schemas.microsoft.com/office/drawing/2014/main" id="{1ADA8FB4-DFF0-9B4A-BCCC-AA2D45D36127}"/>
              </a:ext>
            </a:extLst>
          </p:cNvPr>
          <p:cNvPicPr>
            <a:picLocks noChangeAspect="1"/>
          </p:cNvPicPr>
          <p:nvPr/>
        </p:nvPicPr>
        <p:blipFill>
          <a:blip r:embed="rId2"/>
          <a:stretch>
            <a:fillRect/>
          </a:stretch>
        </p:blipFill>
        <p:spPr>
          <a:xfrm>
            <a:off x="190500" y="0"/>
            <a:ext cx="2933700" cy="991270"/>
          </a:xfrm>
          <a:prstGeom prst="rect">
            <a:avLst/>
          </a:prstGeom>
        </p:spPr>
      </p:pic>
      <p:sp>
        <p:nvSpPr>
          <p:cNvPr id="6" name="Rectangle 5">
            <a:extLst>
              <a:ext uri="{FF2B5EF4-FFF2-40B4-BE49-F238E27FC236}">
                <a16:creationId xmlns:a16="http://schemas.microsoft.com/office/drawing/2014/main" id="{65DD6979-C6BE-8D48-A080-840C4E410EFB}"/>
              </a:ext>
            </a:extLst>
          </p:cNvPr>
          <p:cNvSpPr/>
          <p:nvPr/>
        </p:nvSpPr>
        <p:spPr>
          <a:xfrm>
            <a:off x="190500" y="991270"/>
            <a:ext cx="11785600" cy="50666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logo with text on it&#10;&#10;Description automatically generated">
            <a:extLst>
              <a:ext uri="{FF2B5EF4-FFF2-40B4-BE49-F238E27FC236}">
                <a16:creationId xmlns:a16="http://schemas.microsoft.com/office/drawing/2014/main" id="{CF732BA1-C82F-8F4E-B653-CA56D80A01BF}"/>
              </a:ext>
            </a:extLst>
          </p:cNvPr>
          <p:cNvPicPr>
            <a:picLocks noChangeAspect="1"/>
          </p:cNvPicPr>
          <p:nvPr/>
        </p:nvPicPr>
        <p:blipFill>
          <a:blip r:embed="rId3"/>
          <a:stretch>
            <a:fillRect/>
          </a:stretch>
        </p:blipFill>
        <p:spPr>
          <a:xfrm>
            <a:off x="10147300" y="5956300"/>
            <a:ext cx="1828800" cy="914400"/>
          </a:xfrm>
          <a:prstGeom prst="rect">
            <a:avLst/>
          </a:prstGeom>
        </p:spPr>
      </p:pic>
      <p:sp>
        <p:nvSpPr>
          <p:cNvPr id="11" name="TextBox 10">
            <a:extLst>
              <a:ext uri="{FF2B5EF4-FFF2-40B4-BE49-F238E27FC236}">
                <a16:creationId xmlns:a16="http://schemas.microsoft.com/office/drawing/2014/main" id="{A372BC48-359D-CB4F-84A3-86EAD118733E}"/>
              </a:ext>
            </a:extLst>
          </p:cNvPr>
          <p:cNvSpPr txBox="1"/>
          <p:nvPr/>
        </p:nvSpPr>
        <p:spPr>
          <a:xfrm>
            <a:off x="184396" y="6090334"/>
            <a:ext cx="9962904" cy="646331"/>
          </a:xfrm>
          <a:prstGeom prst="rect">
            <a:avLst/>
          </a:prstGeom>
          <a:noFill/>
        </p:spPr>
        <p:txBody>
          <a:bodyPr wrap="square" rtlCol="0">
            <a:spAutoFit/>
          </a:bodyPr>
          <a:lstStyle/>
          <a:p>
            <a:r>
              <a:rPr lang="en-US" sz="3600" dirty="0">
                <a:solidFill>
                  <a:schemeClr val="bg1"/>
                </a:solidFill>
              </a:rPr>
              <a:t>How Will You Tell Your Story?</a:t>
            </a:r>
          </a:p>
        </p:txBody>
      </p:sp>
      <p:pic>
        <p:nvPicPr>
          <p:cNvPr id="3" name="Picture 2" descr="A person sitting cross legged with her legs crossed&#10;&#10;Description automatically generated">
            <a:extLst>
              <a:ext uri="{FF2B5EF4-FFF2-40B4-BE49-F238E27FC236}">
                <a16:creationId xmlns:a16="http://schemas.microsoft.com/office/drawing/2014/main" id="{23B7666D-6E2B-7546-9E29-B3D4CD8452DD}"/>
              </a:ext>
            </a:extLst>
          </p:cNvPr>
          <p:cNvPicPr>
            <a:picLocks noChangeAspect="1"/>
          </p:cNvPicPr>
          <p:nvPr/>
        </p:nvPicPr>
        <p:blipFill rotWithShape="1">
          <a:blip r:embed="rId4"/>
          <a:srcRect t="18009" b="17376"/>
          <a:stretch/>
        </p:blipFill>
        <p:spPr>
          <a:xfrm>
            <a:off x="174748" y="991271"/>
            <a:ext cx="11817104" cy="5066630"/>
          </a:xfrm>
          <a:prstGeom prst="rect">
            <a:avLst/>
          </a:prstGeom>
        </p:spPr>
      </p:pic>
      <p:grpSp>
        <p:nvGrpSpPr>
          <p:cNvPr id="9" name="Group 8">
            <a:extLst>
              <a:ext uri="{FF2B5EF4-FFF2-40B4-BE49-F238E27FC236}">
                <a16:creationId xmlns:a16="http://schemas.microsoft.com/office/drawing/2014/main" id="{C8FE9B15-9534-644D-8857-AF991CB28BA9}"/>
              </a:ext>
            </a:extLst>
          </p:cNvPr>
          <p:cNvGrpSpPr/>
          <p:nvPr/>
        </p:nvGrpSpPr>
        <p:grpSpPr>
          <a:xfrm>
            <a:off x="0" y="5061300"/>
            <a:ext cx="4524497" cy="1141516"/>
            <a:chOff x="0" y="5061300"/>
            <a:chExt cx="4524497" cy="1141516"/>
          </a:xfrm>
        </p:grpSpPr>
        <p:sp>
          <p:nvSpPr>
            <p:cNvPr id="12" name="Rounded Rectangle 11">
              <a:extLst>
                <a:ext uri="{FF2B5EF4-FFF2-40B4-BE49-F238E27FC236}">
                  <a16:creationId xmlns:a16="http://schemas.microsoft.com/office/drawing/2014/main" id="{01BAA60C-7B4C-DD41-811E-96E9210F9160}"/>
                </a:ext>
              </a:extLst>
            </p:cNvPr>
            <p:cNvSpPr/>
            <p:nvPr/>
          </p:nvSpPr>
          <p:spPr>
            <a:xfrm>
              <a:off x="0" y="5061300"/>
              <a:ext cx="4429001" cy="1141516"/>
            </a:xfrm>
            <a:prstGeom prst="roundRect">
              <a:avLst/>
            </a:prstGeom>
            <a:solidFill>
              <a:srgbClr val="2F9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51AB3D0-A60A-2747-8F50-487D5F8C0295}"/>
                </a:ext>
              </a:extLst>
            </p:cNvPr>
            <p:cNvSpPr txBox="1"/>
            <p:nvPr/>
          </p:nvSpPr>
          <p:spPr>
            <a:xfrm>
              <a:off x="95496" y="5125303"/>
              <a:ext cx="4429001" cy="815608"/>
            </a:xfrm>
            <a:prstGeom prst="rect">
              <a:avLst/>
            </a:prstGeom>
            <a:noFill/>
          </p:spPr>
          <p:txBody>
            <a:bodyPr wrap="square" rtlCol="0">
              <a:spAutoFit/>
            </a:bodyPr>
            <a:lstStyle/>
            <a:p>
              <a:r>
                <a:rPr lang="en-US" sz="4700" b="1" dirty="0">
                  <a:solidFill>
                    <a:schemeClr val="bg1"/>
                  </a:solidFill>
                </a:rPr>
                <a:t>Your Story</a:t>
              </a:r>
            </a:p>
          </p:txBody>
        </p:sp>
      </p:grpSp>
      <p:sp>
        <p:nvSpPr>
          <p:cNvPr id="14" name="TextBox 13">
            <a:extLst>
              <a:ext uri="{FF2B5EF4-FFF2-40B4-BE49-F238E27FC236}">
                <a16:creationId xmlns:a16="http://schemas.microsoft.com/office/drawing/2014/main" id="{048FDC7F-107A-034C-B085-81984163C6F3}"/>
              </a:ext>
            </a:extLst>
          </p:cNvPr>
          <p:cNvSpPr txBox="1"/>
          <p:nvPr/>
        </p:nvSpPr>
        <p:spPr>
          <a:xfrm>
            <a:off x="215900" y="1166837"/>
            <a:ext cx="4047342" cy="461665"/>
          </a:xfrm>
          <a:prstGeom prst="rect">
            <a:avLst/>
          </a:prstGeom>
          <a:noFill/>
        </p:spPr>
        <p:txBody>
          <a:bodyPr wrap="square" rtlCol="0">
            <a:spAutoFit/>
          </a:bodyPr>
          <a:lstStyle/>
          <a:p>
            <a:r>
              <a:rPr lang="en-US" sz="2400" b="1" dirty="0">
                <a:latin typeface="Futura" panose="020B0602020204020303" pitchFamily="34" charset="-79"/>
                <a:cs typeface="Futura" panose="020B0602020204020303" pitchFamily="34" charset="-79"/>
              </a:rPr>
              <a:t>LinkedIn</a:t>
            </a:r>
          </a:p>
        </p:txBody>
      </p:sp>
      <p:sp>
        <p:nvSpPr>
          <p:cNvPr id="18" name="TextBox 17">
            <a:extLst>
              <a:ext uri="{FF2B5EF4-FFF2-40B4-BE49-F238E27FC236}">
                <a16:creationId xmlns:a16="http://schemas.microsoft.com/office/drawing/2014/main" id="{B5B25418-AA9A-6946-8F35-7F24DAEB5415}"/>
              </a:ext>
            </a:extLst>
          </p:cNvPr>
          <p:cNvSpPr txBox="1"/>
          <p:nvPr/>
        </p:nvSpPr>
        <p:spPr>
          <a:xfrm>
            <a:off x="214581" y="1628502"/>
            <a:ext cx="4047342" cy="461665"/>
          </a:xfrm>
          <a:prstGeom prst="rect">
            <a:avLst/>
          </a:prstGeom>
          <a:noFill/>
        </p:spPr>
        <p:txBody>
          <a:bodyPr wrap="square" rtlCol="0">
            <a:spAutoFit/>
          </a:bodyPr>
          <a:lstStyle/>
          <a:p>
            <a:r>
              <a:rPr lang="en-US" sz="2400" b="1" dirty="0">
                <a:latin typeface="Futura" panose="020B0602020204020303" pitchFamily="34" charset="-79"/>
                <a:cs typeface="Futura" panose="020B0602020204020303" pitchFamily="34" charset="-79"/>
              </a:rPr>
              <a:t>Facebook</a:t>
            </a:r>
          </a:p>
        </p:txBody>
      </p:sp>
      <p:sp>
        <p:nvSpPr>
          <p:cNvPr id="19" name="TextBox 18">
            <a:extLst>
              <a:ext uri="{FF2B5EF4-FFF2-40B4-BE49-F238E27FC236}">
                <a16:creationId xmlns:a16="http://schemas.microsoft.com/office/drawing/2014/main" id="{EB57C3D7-B78D-E349-99F0-C477CECA1698}"/>
              </a:ext>
            </a:extLst>
          </p:cNvPr>
          <p:cNvSpPr txBox="1"/>
          <p:nvPr/>
        </p:nvSpPr>
        <p:spPr>
          <a:xfrm>
            <a:off x="198829" y="2087713"/>
            <a:ext cx="4047342" cy="461665"/>
          </a:xfrm>
          <a:prstGeom prst="rect">
            <a:avLst/>
          </a:prstGeom>
          <a:noFill/>
        </p:spPr>
        <p:txBody>
          <a:bodyPr wrap="square" rtlCol="0">
            <a:spAutoFit/>
          </a:bodyPr>
          <a:lstStyle/>
          <a:p>
            <a:r>
              <a:rPr lang="en-US" sz="2400" b="1" dirty="0" err="1">
                <a:latin typeface="Futura" panose="020B0602020204020303" pitchFamily="34" charset="-79"/>
                <a:cs typeface="Futura" panose="020B0602020204020303" pitchFamily="34" charset="-79"/>
              </a:rPr>
              <a:t>TikTok</a:t>
            </a:r>
            <a:endParaRPr lang="en-US" sz="2400" b="1" dirty="0">
              <a:latin typeface="Futura" panose="020B0602020204020303" pitchFamily="34" charset="-79"/>
              <a:cs typeface="Futura" panose="020B0602020204020303" pitchFamily="34" charset="-79"/>
            </a:endParaRPr>
          </a:p>
        </p:txBody>
      </p:sp>
      <p:sp>
        <p:nvSpPr>
          <p:cNvPr id="20" name="TextBox 19">
            <a:extLst>
              <a:ext uri="{FF2B5EF4-FFF2-40B4-BE49-F238E27FC236}">
                <a16:creationId xmlns:a16="http://schemas.microsoft.com/office/drawing/2014/main" id="{F0D7B658-6A0B-434F-9D45-2F345B1A490E}"/>
              </a:ext>
            </a:extLst>
          </p:cNvPr>
          <p:cNvSpPr txBox="1"/>
          <p:nvPr/>
        </p:nvSpPr>
        <p:spPr>
          <a:xfrm>
            <a:off x="214581" y="2546924"/>
            <a:ext cx="4047342" cy="461665"/>
          </a:xfrm>
          <a:prstGeom prst="rect">
            <a:avLst/>
          </a:prstGeom>
          <a:noFill/>
        </p:spPr>
        <p:txBody>
          <a:bodyPr wrap="square" rtlCol="0">
            <a:spAutoFit/>
          </a:bodyPr>
          <a:lstStyle/>
          <a:p>
            <a:r>
              <a:rPr lang="en-US" sz="2400" b="1" dirty="0">
                <a:latin typeface="Futura" panose="020B0602020204020303" pitchFamily="34" charset="-79"/>
                <a:cs typeface="Futura" panose="020B0602020204020303" pitchFamily="34" charset="-79"/>
              </a:rPr>
              <a:t>Instagram</a:t>
            </a:r>
          </a:p>
        </p:txBody>
      </p:sp>
      <p:sp>
        <p:nvSpPr>
          <p:cNvPr id="21" name="TextBox 20">
            <a:extLst>
              <a:ext uri="{FF2B5EF4-FFF2-40B4-BE49-F238E27FC236}">
                <a16:creationId xmlns:a16="http://schemas.microsoft.com/office/drawing/2014/main" id="{9EB6D35B-9239-B441-BBC1-8594E03CA73A}"/>
              </a:ext>
            </a:extLst>
          </p:cNvPr>
          <p:cNvSpPr txBox="1"/>
          <p:nvPr/>
        </p:nvSpPr>
        <p:spPr>
          <a:xfrm>
            <a:off x="214581" y="3003681"/>
            <a:ext cx="4047342" cy="461665"/>
          </a:xfrm>
          <a:prstGeom prst="rect">
            <a:avLst/>
          </a:prstGeom>
          <a:noFill/>
        </p:spPr>
        <p:txBody>
          <a:bodyPr wrap="square" rtlCol="0">
            <a:spAutoFit/>
          </a:bodyPr>
          <a:lstStyle/>
          <a:p>
            <a:r>
              <a:rPr lang="en-US" sz="2400" b="1" dirty="0">
                <a:latin typeface="Futura" panose="020B0602020204020303" pitchFamily="34" charset="-79"/>
                <a:cs typeface="Futura" panose="020B0602020204020303" pitchFamily="34" charset="-79"/>
              </a:rPr>
              <a:t>Newsletter</a:t>
            </a:r>
          </a:p>
        </p:txBody>
      </p:sp>
      <p:sp>
        <p:nvSpPr>
          <p:cNvPr id="22" name="TextBox 21">
            <a:extLst>
              <a:ext uri="{FF2B5EF4-FFF2-40B4-BE49-F238E27FC236}">
                <a16:creationId xmlns:a16="http://schemas.microsoft.com/office/drawing/2014/main" id="{D74DBD85-1086-6E48-B84D-AB4042E1EA40}"/>
              </a:ext>
            </a:extLst>
          </p:cNvPr>
          <p:cNvSpPr txBox="1"/>
          <p:nvPr/>
        </p:nvSpPr>
        <p:spPr>
          <a:xfrm>
            <a:off x="214581" y="3462892"/>
            <a:ext cx="4047342" cy="461665"/>
          </a:xfrm>
          <a:prstGeom prst="rect">
            <a:avLst/>
          </a:prstGeom>
          <a:noFill/>
        </p:spPr>
        <p:txBody>
          <a:bodyPr wrap="square" rtlCol="0">
            <a:spAutoFit/>
          </a:bodyPr>
          <a:lstStyle/>
          <a:p>
            <a:r>
              <a:rPr lang="en-US" sz="2400" b="1" dirty="0">
                <a:latin typeface="Futura" panose="020B0602020204020303" pitchFamily="34" charset="-79"/>
                <a:cs typeface="Futura" panose="020B0602020204020303" pitchFamily="34" charset="-79"/>
              </a:rPr>
              <a:t>YouTube</a:t>
            </a:r>
          </a:p>
        </p:txBody>
      </p:sp>
      <p:sp>
        <p:nvSpPr>
          <p:cNvPr id="24" name="TextBox 23">
            <a:extLst>
              <a:ext uri="{FF2B5EF4-FFF2-40B4-BE49-F238E27FC236}">
                <a16:creationId xmlns:a16="http://schemas.microsoft.com/office/drawing/2014/main" id="{AFFAF27A-A911-9A4F-AB53-000C14B2CE9F}"/>
              </a:ext>
            </a:extLst>
          </p:cNvPr>
          <p:cNvSpPr txBox="1"/>
          <p:nvPr/>
        </p:nvSpPr>
        <p:spPr>
          <a:xfrm>
            <a:off x="214581" y="3917195"/>
            <a:ext cx="4047342" cy="461665"/>
          </a:xfrm>
          <a:prstGeom prst="rect">
            <a:avLst/>
          </a:prstGeom>
          <a:noFill/>
        </p:spPr>
        <p:txBody>
          <a:bodyPr wrap="square" rtlCol="0">
            <a:spAutoFit/>
          </a:bodyPr>
          <a:lstStyle/>
          <a:p>
            <a:r>
              <a:rPr lang="en-US" sz="2400" b="1" dirty="0">
                <a:latin typeface="Futura" panose="020B0602020204020303" pitchFamily="34" charset="-79"/>
                <a:cs typeface="Futura" panose="020B0602020204020303" pitchFamily="34" charset="-79"/>
              </a:rPr>
              <a:t>Google</a:t>
            </a:r>
          </a:p>
        </p:txBody>
      </p:sp>
      <p:sp>
        <p:nvSpPr>
          <p:cNvPr id="25" name="TextBox 24">
            <a:extLst>
              <a:ext uri="{FF2B5EF4-FFF2-40B4-BE49-F238E27FC236}">
                <a16:creationId xmlns:a16="http://schemas.microsoft.com/office/drawing/2014/main" id="{1C1CBDDA-6D39-D04F-8BB4-62555A990FBD}"/>
              </a:ext>
            </a:extLst>
          </p:cNvPr>
          <p:cNvSpPr txBox="1"/>
          <p:nvPr/>
        </p:nvSpPr>
        <p:spPr>
          <a:xfrm>
            <a:off x="2813297" y="1171745"/>
            <a:ext cx="4047342" cy="461665"/>
          </a:xfrm>
          <a:prstGeom prst="rect">
            <a:avLst/>
          </a:prstGeom>
          <a:noFill/>
        </p:spPr>
        <p:txBody>
          <a:bodyPr wrap="square" rtlCol="0">
            <a:spAutoFit/>
          </a:bodyPr>
          <a:lstStyle/>
          <a:p>
            <a:r>
              <a:rPr lang="en-US" sz="2400" b="1" dirty="0">
                <a:latin typeface="Futura" panose="020B0602020204020303" pitchFamily="34" charset="-79"/>
                <a:cs typeface="Futura" panose="020B0602020204020303" pitchFamily="34" charset="-79"/>
              </a:rPr>
              <a:t>Live Webinars</a:t>
            </a:r>
          </a:p>
        </p:txBody>
      </p:sp>
      <p:sp>
        <p:nvSpPr>
          <p:cNvPr id="26" name="TextBox 25">
            <a:extLst>
              <a:ext uri="{FF2B5EF4-FFF2-40B4-BE49-F238E27FC236}">
                <a16:creationId xmlns:a16="http://schemas.microsoft.com/office/drawing/2014/main" id="{89D2881F-D46F-954A-A3E8-FB76302D509E}"/>
              </a:ext>
            </a:extLst>
          </p:cNvPr>
          <p:cNvSpPr txBox="1"/>
          <p:nvPr/>
        </p:nvSpPr>
        <p:spPr>
          <a:xfrm>
            <a:off x="2813297" y="1627536"/>
            <a:ext cx="4047342" cy="461665"/>
          </a:xfrm>
          <a:prstGeom prst="rect">
            <a:avLst/>
          </a:prstGeom>
          <a:noFill/>
        </p:spPr>
        <p:txBody>
          <a:bodyPr wrap="square" rtlCol="0">
            <a:spAutoFit/>
          </a:bodyPr>
          <a:lstStyle/>
          <a:p>
            <a:r>
              <a:rPr lang="en-US" sz="2400" b="1" dirty="0">
                <a:latin typeface="Futura" panose="020B0602020204020303" pitchFamily="34" charset="-79"/>
                <a:cs typeface="Futura" panose="020B0602020204020303" pitchFamily="34" charset="-79"/>
              </a:rPr>
              <a:t>On-Demand Webinars</a:t>
            </a:r>
          </a:p>
        </p:txBody>
      </p:sp>
      <p:sp>
        <p:nvSpPr>
          <p:cNvPr id="27" name="TextBox 26">
            <a:extLst>
              <a:ext uri="{FF2B5EF4-FFF2-40B4-BE49-F238E27FC236}">
                <a16:creationId xmlns:a16="http://schemas.microsoft.com/office/drawing/2014/main" id="{4067FD55-5A11-A24E-A0AC-E6AF1AC01485}"/>
              </a:ext>
            </a:extLst>
          </p:cNvPr>
          <p:cNvSpPr txBox="1"/>
          <p:nvPr/>
        </p:nvSpPr>
        <p:spPr>
          <a:xfrm>
            <a:off x="2813297" y="2077897"/>
            <a:ext cx="4047342" cy="461665"/>
          </a:xfrm>
          <a:prstGeom prst="rect">
            <a:avLst/>
          </a:prstGeom>
          <a:noFill/>
        </p:spPr>
        <p:txBody>
          <a:bodyPr wrap="square" rtlCol="0">
            <a:spAutoFit/>
          </a:bodyPr>
          <a:lstStyle/>
          <a:p>
            <a:r>
              <a:rPr lang="en-US" sz="2400" b="1" dirty="0">
                <a:latin typeface="Futura" panose="020B0602020204020303" pitchFamily="34" charset="-79"/>
                <a:cs typeface="Futura" panose="020B0602020204020303" pitchFamily="34" charset="-79"/>
              </a:rPr>
              <a:t>Local Chambers</a:t>
            </a:r>
          </a:p>
        </p:txBody>
      </p:sp>
      <p:sp>
        <p:nvSpPr>
          <p:cNvPr id="28" name="TextBox 27">
            <a:extLst>
              <a:ext uri="{FF2B5EF4-FFF2-40B4-BE49-F238E27FC236}">
                <a16:creationId xmlns:a16="http://schemas.microsoft.com/office/drawing/2014/main" id="{638E4739-1B4B-6E4B-8B8F-027DAE5A73CB}"/>
              </a:ext>
            </a:extLst>
          </p:cNvPr>
          <p:cNvSpPr txBox="1"/>
          <p:nvPr/>
        </p:nvSpPr>
        <p:spPr>
          <a:xfrm>
            <a:off x="2813297" y="2540789"/>
            <a:ext cx="4047342" cy="461665"/>
          </a:xfrm>
          <a:prstGeom prst="rect">
            <a:avLst/>
          </a:prstGeom>
          <a:noFill/>
        </p:spPr>
        <p:txBody>
          <a:bodyPr wrap="square" rtlCol="0">
            <a:spAutoFit/>
          </a:bodyPr>
          <a:lstStyle/>
          <a:p>
            <a:r>
              <a:rPr lang="en-US" sz="2400" b="1" dirty="0">
                <a:latin typeface="Futura" panose="020B0602020204020303" pitchFamily="34" charset="-79"/>
                <a:cs typeface="Futura" panose="020B0602020204020303" pitchFamily="34" charset="-79"/>
              </a:rPr>
              <a:t>National Chambers</a:t>
            </a:r>
          </a:p>
        </p:txBody>
      </p:sp>
      <p:sp>
        <p:nvSpPr>
          <p:cNvPr id="29" name="TextBox 28">
            <a:extLst>
              <a:ext uri="{FF2B5EF4-FFF2-40B4-BE49-F238E27FC236}">
                <a16:creationId xmlns:a16="http://schemas.microsoft.com/office/drawing/2014/main" id="{5D070EBB-6975-C440-A12F-3A22A19544F7}"/>
              </a:ext>
            </a:extLst>
          </p:cNvPr>
          <p:cNvSpPr txBox="1"/>
          <p:nvPr/>
        </p:nvSpPr>
        <p:spPr>
          <a:xfrm>
            <a:off x="2829049" y="2977874"/>
            <a:ext cx="4047342" cy="461665"/>
          </a:xfrm>
          <a:prstGeom prst="rect">
            <a:avLst/>
          </a:prstGeom>
          <a:noFill/>
        </p:spPr>
        <p:txBody>
          <a:bodyPr wrap="square" rtlCol="0">
            <a:spAutoFit/>
          </a:bodyPr>
          <a:lstStyle/>
          <a:p>
            <a:r>
              <a:rPr lang="en-US" sz="2400" b="1" dirty="0">
                <a:latin typeface="Futura" panose="020B0602020204020303" pitchFamily="34" charset="-79"/>
                <a:cs typeface="Futura" panose="020B0602020204020303" pitchFamily="34" charset="-79"/>
              </a:rPr>
              <a:t>Landing Pages</a:t>
            </a:r>
          </a:p>
        </p:txBody>
      </p:sp>
    </p:spTree>
    <p:extLst>
      <p:ext uri="{BB962C8B-B14F-4D97-AF65-F5344CB8AC3E}">
        <p14:creationId xmlns:p14="http://schemas.microsoft.com/office/powerpoint/2010/main" val="85312559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19" grpId="0"/>
      <p:bldP spid="20" grpId="0"/>
      <p:bldP spid="21" grpId="0"/>
      <p:bldP spid="22" grpId="0"/>
      <p:bldP spid="24" grpId="0"/>
      <p:bldP spid="25" grpId="0"/>
      <p:bldP spid="26" grpId="0"/>
      <p:bldP spid="27" grpId="0"/>
      <p:bldP spid="28"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F927E"/>
        </a:solidFill>
        <a:effectLst/>
      </p:bgPr>
    </p:bg>
    <p:spTree>
      <p:nvGrpSpPr>
        <p:cNvPr id="1" name=""/>
        <p:cNvGrpSpPr/>
        <p:nvPr/>
      </p:nvGrpSpPr>
      <p:grpSpPr>
        <a:xfrm>
          <a:off x="0" y="0"/>
          <a:ext cx="0" cy="0"/>
          <a:chOff x="0" y="0"/>
          <a:chExt cx="0" cy="0"/>
        </a:xfrm>
      </p:grpSpPr>
      <p:pic>
        <p:nvPicPr>
          <p:cNvPr id="5" name="Picture 4" descr="A green background with a white circle with a star in the center&#10;&#10;Description automatically generated">
            <a:extLst>
              <a:ext uri="{FF2B5EF4-FFF2-40B4-BE49-F238E27FC236}">
                <a16:creationId xmlns:a16="http://schemas.microsoft.com/office/drawing/2014/main" id="{1ADA8FB4-DFF0-9B4A-BCCC-AA2D45D36127}"/>
              </a:ext>
            </a:extLst>
          </p:cNvPr>
          <p:cNvPicPr>
            <a:picLocks noChangeAspect="1"/>
          </p:cNvPicPr>
          <p:nvPr/>
        </p:nvPicPr>
        <p:blipFill>
          <a:blip r:embed="rId2"/>
          <a:stretch>
            <a:fillRect/>
          </a:stretch>
        </p:blipFill>
        <p:spPr>
          <a:xfrm>
            <a:off x="190500" y="0"/>
            <a:ext cx="2933700" cy="991270"/>
          </a:xfrm>
          <a:prstGeom prst="rect">
            <a:avLst/>
          </a:prstGeom>
        </p:spPr>
      </p:pic>
      <p:sp>
        <p:nvSpPr>
          <p:cNvPr id="6" name="Rectangle 5">
            <a:extLst>
              <a:ext uri="{FF2B5EF4-FFF2-40B4-BE49-F238E27FC236}">
                <a16:creationId xmlns:a16="http://schemas.microsoft.com/office/drawing/2014/main" id="{65DD6979-C6BE-8D48-A080-840C4E410EFB}"/>
              </a:ext>
            </a:extLst>
          </p:cNvPr>
          <p:cNvSpPr/>
          <p:nvPr/>
        </p:nvSpPr>
        <p:spPr>
          <a:xfrm>
            <a:off x="190500" y="991270"/>
            <a:ext cx="11785600" cy="50666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logo with text on it&#10;&#10;Description automatically generated">
            <a:extLst>
              <a:ext uri="{FF2B5EF4-FFF2-40B4-BE49-F238E27FC236}">
                <a16:creationId xmlns:a16="http://schemas.microsoft.com/office/drawing/2014/main" id="{CF732BA1-C82F-8F4E-B653-CA56D80A01BF}"/>
              </a:ext>
            </a:extLst>
          </p:cNvPr>
          <p:cNvPicPr>
            <a:picLocks noChangeAspect="1"/>
          </p:cNvPicPr>
          <p:nvPr/>
        </p:nvPicPr>
        <p:blipFill>
          <a:blip r:embed="rId3"/>
          <a:stretch>
            <a:fillRect/>
          </a:stretch>
        </p:blipFill>
        <p:spPr>
          <a:xfrm>
            <a:off x="10147300" y="5956300"/>
            <a:ext cx="1828800" cy="914400"/>
          </a:xfrm>
          <a:prstGeom prst="rect">
            <a:avLst/>
          </a:prstGeom>
        </p:spPr>
      </p:pic>
      <p:sp>
        <p:nvSpPr>
          <p:cNvPr id="11" name="TextBox 10">
            <a:extLst>
              <a:ext uri="{FF2B5EF4-FFF2-40B4-BE49-F238E27FC236}">
                <a16:creationId xmlns:a16="http://schemas.microsoft.com/office/drawing/2014/main" id="{A372BC48-359D-CB4F-84A3-86EAD118733E}"/>
              </a:ext>
            </a:extLst>
          </p:cNvPr>
          <p:cNvSpPr txBox="1"/>
          <p:nvPr/>
        </p:nvSpPr>
        <p:spPr>
          <a:xfrm>
            <a:off x="184396" y="6090334"/>
            <a:ext cx="9962904" cy="646331"/>
          </a:xfrm>
          <a:prstGeom prst="rect">
            <a:avLst/>
          </a:prstGeom>
          <a:noFill/>
        </p:spPr>
        <p:txBody>
          <a:bodyPr wrap="square" rtlCol="0">
            <a:spAutoFit/>
          </a:bodyPr>
          <a:lstStyle/>
          <a:p>
            <a:r>
              <a:rPr lang="en-US" sz="3600" dirty="0">
                <a:solidFill>
                  <a:schemeClr val="bg1"/>
                </a:solidFill>
              </a:rPr>
              <a:t>What Tools Can You Use To Tell Your Story?</a:t>
            </a:r>
          </a:p>
        </p:txBody>
      </p:sp>
      <p:pic>
        <p:nvPicPr>
          <p:cNvPr id="4" name="Picture 3" descr="Close-up of a gear wheel&#10;&#10;Description automatically generated">
            <a:extLst>
              <a:ext uri="{FF2B5EF4-FFF2-40B4-BE49-F238E27FC236}">
                <a16:creationId xmlns:a16="http://schemas.microsoft.com/office/drawing/2014/main" id="{547BCBFC-EC5F-0641-8236-6E3609F1D8E7}"/>
              </a:ext>
            </a:extLst>
          </p:cNvPr>
          <p:cNvPicPr>
            <a:picLocks noChangeAspect="1"/>
          </p:cNvPicPr>
          <p:nvPr/>
        </p:nvPicPr>
        <p:blipFill rotWithShape="1">
          <a:blip r:embed="rId4"/>
          <a:srcRect b="13899"/>
          <a:stretch/>
        </p:blipFill>
        <p:spPr>
          <a:xfrm>
            <a:off x="184396" y="991270"/>
            <a:ext cx="11817104" cy="5066630"/>
          </a:xfrm>
          <a:prstGeom prst="rect">
            <a:avLst/>
          </a:prstGeom>
        </p:spPr>
      </p:pic>
      <p:grpSp>
        <p:nvGrpSpPr>
          <p:cNvPr id="9" name="Group 8">
            <a:extLst>
              <a:ext uri="{FF2B5EF4-FFF2-40B4-BE49-F238E27FC236}">
                <a16:creationId xmlns:a16="http://schemas.microsoft.com/office/drawing/2014/main" id="{C8FE9B15-9534-644D-8857-AF991CB28BA9}"/>
              </a:ext>
            </a:extLst>
          </p:cNvPr>
          <p:cNvGrpSpPr/>
          <p:nvPr/>
        </p:nvGrpSpPr>
        <p:grpSpPr>
          <a:xfrm>
            <a:off x="0" y="5061300"/>
            <a:ext cx="4524497" cy="1141516"/>
            <a:chOff x="0" y="5061300"/>
            <a:chExt cx="4524497" cy="1141516"/>
          </a:xfrm>
        </p:grpSpPr>
        <p:sp>
          <p:nvSpPr>
            <p:cNvPr id="12" name="Rounded Rectangle 11">
              <a:extLst>
                <a:ext uri="{FF2B5EF4-FFF2-40B4-BE49-F238E27FC236}">
                  <a16:creationId xmlns:a16="http://schemas.microsoft.com/office/drawing/2014/main" id="{01BAA60C-7B4C-DD41-811E-96E9210F9160}"/>
                </a:ext>
              </a:extLst>
            </p:cNvPr>
            <p:cNvSpPr/>
            <p:nvPr/>
          </p:nvSpPr>
          <p:spPr>
            <a:xfrm>
              <a:off x="0" y="5061300"/>
              <a:ext cx="4429001" cy="1141516"/>
            </a:xfrm>
            <a:prstGeom prst="roundRect">
              <a:avLst/>
            </a:prstGeom>
            <a:solidFill>
              <a:srgbClr val="2F9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51AB3D0-A60A-2747-8F50-487D5F8C0295}"/>
                </a:ext>
              </a:extLst>
            </p:cNvPr>
            <p:cNvSpPr txBox="1"/>
            <p:nvPr/>
          </p:nvSpPr>
          <p:spPr>
            <a:xfrm>
              <a:off x="95496" y="5125303"/>
              <a:ext cx="4429001" cy="815608"/>
            </a:xfrm>
            <a:prstGeom prst="rect">
              <a:avLst/>
            </a:prstGeom>
            <a:noFill/>
          </p:spPr>
          <p:txBody>
            <a:bodyPr wrap="square" rtlCol="0">
              <a:spAutoFit/>
            </a:bodyPr>
            <a:lstStyle/>
            <a:p>
              <a:r>
                <a:rPr lang="en-US" sz="4700" b="1" dirty="0">
                  <a:solidFill>
                    <a:schemeClr val="bg1"/>
                  </a:solidFill>
                </a:rPr>
                <a:t>Your Story</a:t>
              </a:r>
            </a:p>
          </p:txBody>
        </p:sp>
      </p:grpSp>
      <p:sp>
        <p:nvSpPr>
          <p:cNvPr id="14" name="TextBox 13">
            <a:extLst>
              <a:ext uri="{FF2B5EF4-FFF2-40B4-BE49-F238E27FC236}">
                <a16:creationId xmlns:a16="http://schemas.microsoft.com/office/drawing/2014/main" id="{048FDC7F-107A-034C-B085-81984163C6F3}"/>
              </a:ext>
            </a:extLst>
          </p:cNvPr>
          <p:cNvSpPr txBox="1"/>
          <p:nvPr/>
        </p:nvSpPr>
        <p:spPr>
          <a:xfrm>
            <a:off x="215900" y="1166837"/>
            <a:ext cx="4047342" cy="461665"/>
          </a:xfrm>
          <a:prstGeom prst="rect">
            <a:avLst/>
          </a:prstGeom>
          <a:noFill/>
        </p:spPr>
        <p:txBody>
          <a:bodyPr wrap="square" rtlCol="0">
            <a:spAutoFit/>
          </a:bodyPr>
          <a:lstStyle/>
          <a:p>
            <a:r>
              <a:rPr lang="en-US" sz="2400" b="1" dirty="0" err="1">
                <a:latin typeface="Futura" panose="020B0602020204020303" pitchFamily="34" charset="-79"/>
                <a:cs typeface="Futura" panose="020B0602020204020303" pitchFamily="34" charset="-79"/>
              </a:rPr>
              <a:t>Kennected</a:t>
            </a:r>
            <a:r>
              <a:rPr lang="en-US" sz="2400" b="1" dirty="0">
                <a:latin typeface="Futura" panose="020B0602020204020303" pitchFamily="34" charset="-79"/>
                <a:cs typeface="Futura" panose="020B0602020204020303" pitchFamily="34" charset="-79"/>
              </a:rPr>
              <a:t> For LinkedIn</a:t>
            </a:r>
          </a:p>
        </p:txBody>
      </p:sp>
      <p:sp>
        <p:nvSpPr>
          <p:cNvPr id="18" name="TextBox 17">
            <a:extLst>
              <a:ext uri="{FF2B5EF4-FFF2-40B4-BE49-F238E27FC236}">
                <a16:creationId xmlns:a16="http://schemas.microsoft.com/office/drawing/2014/main" id="{B5B25418-AA9A-6946-8F35-7F24DAEB5415}"/>
              </a:ext>
            </a:extLst>
          </p:cNvPr>
          <p:cNvSpPr txBox="1"/>
          <p:nvPr/>
        </p:nvSpPr>
        <p:spPr>
          <a:xfrm>
            <a:off x="214581" y="1628502"/>
            <a:ext cx="4047342" cy="461665"/>
          </a:xfrm>
          <a:prstGeom prst="rect">
            <a:avLst/>
          </a:prstGeom>
          <a:noFill/>
        </p:spPr>
        <p:txBody>
          <a:bodyPr wrap="square" rtlCol="0">
            <a:spAutoFit/>
          </a:bodyPr>
          <a:lstStyle/>
          <a:p>
            <a:r>
              <a:rPr lang="en-US" sz="2400" b="1" dirty="0">
                <a:latin typeface="Futura" panose="020B0602020204020303" pitchFamily="34" charset="-79"/>
                <a:cs typeface="Futura" panose="020B0602020204020303" pitchFamily="34" charset="-79"/>
              </a:rPr>
              <a:t>Paid Social Media Ads</a:t>
            </a:r>
          </a:p>
        </p:txBody>
      </p:sp>
      <p:sp>
        <p:nvSpPr>
          <p:cNvPr id="19" name="TextBox 18">
            <a:extLst>
              <a:ext uri="{FF2B5EF4-FFF2-40B4-BE49-F238E27FC236}">
                <a16:creationId xmlns:a16="http://schemas.microsoft.com/office/drawing/2014/main" id="{EB57C3D7-B78D-E349-99F0-C477CECA1698}"/>
              </a:ext>
            </a:extLst>
          </p:cNvPr>
          <p:cNvSpPr txBox="1"/>
          <p:nvPr/>
        </p:nvSpPr>
        <p:spPr>
          <a:xfrm>
            <a:off x="198829" y="2087713"/>
            <a:ext cx="4047342" cy="461665"/>
          </a:xfrm>
          <a:prstGeom prst="rect">
            <a:avLst/>
          </a:prstGeom>
          <a:noFill/>
        </p:spPr>
        <p:txBody>
          <a:bodyPr wrap="square" rtlCol="0">
            <a:spAutoFit/>
          </a:bodyPr>
          <a:lstStyle/>
          <a:p>
            <a:r>
              <a:rPr lang="en-US" sz="2400" b="1" dirty="0">
                <a:latin typeface="Futura" panose="020B0602020204020303" pitchFamily="34" charset="-79"/>
                <a:cs typeface="Futura" panose="020B0602020204020303" pitchFamily="34" charset="-79"/>
              </a:rPr>
              <a:t>Paid Google Ads</a:t>
            </a:r>
          </a:p>
        </p:txBody>
      </p:sp>
      <p:sp>
        <p:nvSpPr>
          <p:cNvPr id="20" name="TextBox 19">
            <a:extLst>
              <a:ext uri="{FF2B5EF4-FFF2-40B4-BE49-F238E27FC236}">
                <a16:creationId xmlns:a16="http://schemas.microsoft.com/office/drawing/2014/main" id="{F0D7B658-6A0B-434F-9D45-2F345B1A490E}"/>
              </a:ext>
            </a:extLst>
          </p:cNvPr>
          <p:cNvSpPr txBox="1"/>
          <p:nvPr/>
        </p:nvSpPr>
        <p:spPr>
          <a:xfrm>
            <a:off x="214581" y="2546924"/>
            <a:ext cx="4047342" cy="461665"/>
          </a:xfrm>
          <a:prstGeom prst="rect">
            <a:avLst/>
          </a:prstGeom>
          <a:noFill/>
        </p:spPr>
        <p:txBody>
          <a:bodyPr wrap="square" rtlCol="0">
            <a:spAutoFit/>
          </a:bodyPr>
          <a:lstStyle/>
          <a:p>
            <a:r>
              <a:rPr lang="en-US" sz="2400" b="1" dirty="0" err="1">
                <a:latin typeface="Futura" panose="020B0602020204020303" pitchFamily="34" charset="-79"/>
                <a:cs typeface="Futura" panose="020B0602020204020303" pitchFamily="34" charset="-79"/>
              </a:rPr>
              <a:t>Substack</a:t>
            </a:r>
            <a:r>
              <a:rPr lang="en-US" sz="2400" b="1" dirty="0">
                <a:latin typeface="Futura" panose="020B0602020204020303" pitchFamily="34" charset="-79"/>
                <a:cs typeface="Futura" panose="020B0602020204020303" pitchFamily="34" charset="-79"/>
              </a:rPr>
              <a:t> (Newsletter)</a:t>
            </a:r>
          </a:p>
        </p:txBody>
      </p:sp>
      <p:sp>
        <p:nvSpPr>
          <p:cNvPr id="21" name="TextBox 20">
            <a:extLst>
              <a:ext uri="{FF2B5EF4-FFF2-40B4-BE49-F238E27FC236}">
                <a16:creationId xmlns:a16="http://schemas.microsoft.com/office/drawing/2014/main" id="{9EB6D35B-9239-B441-BBC1-8594E03CA73A}"/>
              </a:ext>
            </a:extLst>
          </p:cNvPr>
          <p:cNvSpPr txBox="1"/>
          <p:nvPr/>
        </p:nvSpPr>
        <p:spPr>
          <a:xfrm>
            <a:off x="214581" y="3003681"/>
            <a:ext cx="4047342" cy="461665"/>
          </a:xfrm>
          <a:prstGeom prst="rect">
            <a:avLst/>
          </a:prstGeom>
          <a:noFill/>
        </p:spPr>
        <p:txBody>
          <a:bodyPr wrap="square" rtlCol="0">
            <a:spAutoFit/>
          </a:bodyPr>
          <a:lstStyle/>
          <a:p>
            <a:r>
              <a:rPr lang="en-US" sz="2400" b="1" dirty="0" err="1">
                <a:latin typeface="Futura" panose="020B0602020204020303" pitchFamily="34" charset="-79"/>
                <a:cs typeface="Futura" panose="020B0602020204020303" pitchFamily="34" charset="-79"/>
              </a:rPr>
              <a:t>Caasie.co</a:t>
            </a:r>
            <a:r>
              <a:rPr lang="en-US" sz="2400" b="1" dirty="0">
                <a:latin typeface="Futura" panose="020B0602020204020303" pitchFamily="34" charset="-79"/>
                <a:cs typeface="Futura" panose="020B0602020204020303" pitchFamily="34" charset="-79"/>
              </a:rPr>
              <a:t> (Billboards)</a:t>
            </a:r>
          </a:p>
        </p:txBody>
      </p:sp>
      <p:sp>
        <p:nvSpPr>
          <p:cNvPr id="22" name="TextBox 21">
            <a:extLst>
              <a:ext uri="{FF2B5EF4-FFF2-40B4-BE49-F238E27FC236}">
                <a16:creationId xmlns:a16="http://schemas.microsoft.com/office/drawing/2014/main" id="{D74DBD85-1086-6E48-B84D-AB4042E1EA40}"/>
              </a:ext>
            </a:extLst>
          </p:cNvPr>
          <p:cNvSpPr txBox="1"/>
          <p:nvPr/>
        </p:nvSpPr>
        <p:spPr>
          <a:xfrm>
            <a:off x="214581" y="3462892"/>
            <a:ext cx="4214420" cy="461665"/>
          </a:xfrm>
          <a:prstGeom prst="rect">
            <a:avLst/>
          </a:prstGeom>
          <a:noFill/>
        </p:spPr>
        <p:txBody>
          <a:bodyPr wrap="square" rtlCol="0">
            <a:spAutoFit/>
          </a:bodyPr>
          <a:lstStyle/>
          <a:p>
            <a:r>
              <a:rPr lang="en-US" sz="2400" b="1" dirty="0" err="1">
                <a:latin typeface="Futura" panose="020B0602020204020303" pitchFamily="34" charset="-79"/>
                <a:cs typeface="Futura" panose="020B0602020204020303" pitchFamily="34" charset="-79"/>
              </a:rPr>
              <a:t>Capcut</a:t>
            </a:r>
            <a:r>
              <a:rPr lang="en-US" sz="2400" b="1" dirty="0">
                <a:latin typeface="Futura" panose="020B0602020204020303" pitchFamily="34" charset="-79"/>
                <a:cs typeface="Futura" panose="020B0602020204020303" pitchFamily="34" charset="-79"/>
              </a:rPr>
              <a:t> (Video Creation)</a:t>
            </a:r>
          </a:p>
        </p:txBody>
      </p:sp>
      <p:sp>
        <p:nvSpPr>
          <p:cNvPr id="23" name="TextBox 22">
            <a:extLst>
              <a:ext uri="{FF2B5EF4-FFF2-40B4-BE49-F238E27FC236}">
                <a16:creationId xmlns:a16="http://schemas.microsoft.com/office/drawing/2014/main" id="{3F8D89E7-DB65-9A46-AAE9-9D8706BCE767}"/>
              </a:ext>
            </a:extLst>
          </p:cNvPr>
          <p:cNvSpPr txBox="1"/>
          <p:nvPr/>
        </p:nvSpPr>
        <p:spPr>
          <a:xfrm>
            <a:off x="198829" y="3930228"/>
            <a:ext cx="5045857" cy="461665"/>
          </a:xfrm>
          <a:prstGeom prst="rect">
            <a:avLst/>
          </a:prstGeom>
          <a:noFill/>
        </p:spPr>
        <p:txBody>
          <a:bodyPr wrap="square" rtlCol="0">
            <a:spAutoFit/>
          </a:bodyPr>
          <a:lstStyle/>
          <a:p>
            <a:r>
              <a:rPr lang="en-US" sz="2400" b="1" dirty="0">
                <a:latin typeface="Futura" panose="020B0602020204020303" pitchFamily="34" charset="-79"/>
                <a:cs typeface="Futura" panose="020B0602020204020303" pitchFamily="34" charset="-79"/>
              </a:rPr>
              <a:t>Camtasia (Webinar Creation)</a:t>
            </a:r>
          </a:p>
        </p:txBody>
      </p:sp>
      <p:sp>
        <p:nvSpPr>
          <p:cNvPr id="24" name="TextBox 23">
            <a:extLst>
              <a:ext uri="{FF2B5EF4-FFF2-40B4-BE49-F238E27FC236}">
                <a16:creationId xmlns:a16="http://schemas.microsoft.com/office/drawing/2014/main" id="{AFFAF27A-A911-9A4F-AB53-000C14B2CE9F}"/>
              </a:ext>
            </a:extLst>
          </p:cNvPr>
          <p:cNvSpPr txBox="1"/>
          <p:nvPr/>
        </p:nvSpPr>
        <p:spPr>
          <a:xfrm>
            <a:off x="214581" y="4380348"/>
            <a:ext cx="4405412" cy="461665"/>
          </a:xfrm>
          <a:prstGeom prst="rect">
            <a:avLst/>
          </a:prstGeom>
          <a:noFill/>
        </p:spPr>
        <p:txBody>
          <a:bodyPr wrap="square" rtlCol="0">
            <a:spAutoFit/>
          </a:bodyPr>
          <a:lstStyle/>
          <a:p>
            <a:r>
              <a:rPr lang="en-US" sz="2400" b="1" dirty="0">
                <a:latin typeface="Futura" panose="020B0602020204020303" pitchFamily="34" charset="-79"/>
                <a:cs typeface="Futura" panose="020B0602020204020303" pitchFamily="34" charset="-79"/>
              </a:rPr>
              <a:t>Canva (Content Creation)</a:t>
            </a:r>
          </a:p>
        </p:txBody>
      </p:sp>
      <p:sp>
        <p:nvSpPr>
          <p:cNvPr id="30" name="TextBox 29">
            <a:extLst>
              <a:ext uri="{FF2B5EF4-FFF2-40B4-BE49-F238E27FC236}">
                <a16:creationId xmlns:a16="http://schemas.microsoft.com/office/drawing/2014/main" id="{E938C857-768E-2E41-AC69-C319BBADBFBF}"/>
              </a:ext>
            </a:extLst>
          </p:cNvPr>
          <p:cNvSpPr txBox="1"/>
          <p:nvPr/>
        </p:nvSpPr>
        <p:spPr>
          <a:xfrm>
            <a:off x="7044544" y="3918683"/>
            <a:ext cx="5045856" cy="461665"/>
          </a:xfrm>
          <a:prstGeom prst="rect">
            <a:avLst/>
          </a:prstGeom>
          <a:noFill/>
        </p:spPr>
        <p:txBody>
          <a:bodyPr wrap="square" rtlCol="0">
            <a:spAutoFit/>
          </a:bodyPr>
          <a:lstStyle/>
          <a:p>
            <a:r>
              <a:rPr lang="en-US" sz="2400" b="1" dirty="0" err="1">
                <a:latin typeface="Futura" panose="020B0602020204020303" pitchFamily="34" charset="-79"/>
                <a:cs typeface="Futura" panose="020B0602020204020303" pitchFamily="34" charset="-79"/>
              </a:rPr>
              <a:t>Leadpages</a:t>
            </a:r>
            <a:r>
              <a:rPr lang="en-US" sz="2400" b="1" dirty="0">
                <a:latin typeface="Futura" panose="020B0602020204020303" pitchFamily="34" charset="-79"/>
                <a:cs typeface="Futura" panose="020B0602020204020303" pitchFamily="34" charset="-79"/>
              </a:rPr>
              <a:t> (Landing Pages)</a:t>
            </a:r>
          </a:p>
        </p:txBody>
      </p:sp>
      <p:sp>
        <p:nvSpPr>
          <p:cNvPr id="31" name="TextBox 30">
            <a:extLst>
              <a:ext uri="{FF2B5EF4-FFF2-40B4-BE49-F238E27FC236}">
                <a16:creationId xmlns:a16="http://schemas.microsoft.com/office/drawing/2014/main" id="{F3BB29A4-B3DC-C64B-8CC0-4AC648D2F359}"/>
              </a:ext>
            </a:extLst>
          </p:cNvPr>
          <p:cNvSpPr txBox="1"/>
          <p:nvPr/>
        </p:nvSpPr>
        <p:spPr>
          <a:xfrm>
            <a:off x="7044544" y="4385833"/>
            <a:ext cx="4405412" cy="461665"/>
          </a:xfrm>
          <a:prstGeom prst="rect">
            <a:avLst/>
          </a:prstGeom>
          <a:noFill/>
        </p:spPr>
        <p:txBody>
          <a:bodyPr wrap="square" rtlCol="0">
            <a:spAutoFit/>
          </a:bodyPr>
          <a:lstStyle/>
          <a:p>
            <a:r>
              <a:rPr lang="en-US" sz="2400" b="1" dirty="0">
                <a:latin typeface="Futura" panose="020B0602020204020303" pitchFamily="34" charset="-79"/>
                <a:cs typeface="Futura" panose="020B0602020204020303" pitchFamily="34" charset="-79"/>
              </a:rPr>
              <a:t>Google Analytics</a:t>
            </a:r>
          </a:p>
        </p:txBody>
      </p:sp>
      <p:sp>
        <p:nvSpPr>
          <p:cNvPr id="32" name="TextBox 31">
            <a:extLst>
              <a:ext uri="{FF2B5EF4-FFF2-40B4-BE49-F238E27FC236}">
                <a16:creationId xmlns:a16="http://schemas.microsoft.com/office/drawing/2014/main" id="{C5EAF992-22E2-6E43-98A8-CDB2A8ADA49E}"/>
              </a:ext>
            </a:extLst>
          </p:cNvPr>
          <p:cNvSpPr txBox="1"/>
          <p:nvPr/>
        </p:nvSpPr>
        <p:spPr>
          <a:xfrm>
            <a:off x="7044544" y="4852983"/>
            <a:ext cx="4405412" cy="461665"/>
          </a:xfrm>
          <a:prstGeom prst="rect">
            <a:avLst/>
          </a:prstGeom>
          <a:noFill/>
        </p:spPr>
        <p:txBody>
          <a:bodyPr wrap="square" rtlCol="0">
            <a:spAutoFit/>
          </a:bodyPr>
          <a:lstStyle/>
          <a:p>
            <a:r>
              <a:rPr lang="en-US" sz="2400" b="1" dirty="0">
                <a:latin typeface="Futura" panose="020B0602020204020303" pitchFamily="34" charset="-79"/>
                <a:cs typeface="Futura" panose="020B0602020204020303" pitchFamily="34" charset="-79"/>
              </a:rPr>
              <a:t>Paid Leads</a:t>
            </a:r>
          </a:p>
        </p:txBody>
      </p:sp>
    </p:spTree>
    <p:extLst>
      <p:ext uri="{BB962C8B-B14F-4D97-AF65-F5344CB8AC3E}">
        <p14:creationId xmlns:p14="http://schemas.microsoft.com/office/powerpoint/2010/main" val="35569054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500"/>
                                        <p:tgtEl>
                                          <p:spTgt spid="3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19" grpId="0"/>
      <p:bldP spid="20" grpId="0"/>
      <p:bldP spid="21" grpId="0"/>
      <p:bldP spid="22" grpId="0"/>
      <p:bldP spid="23" grpId="0"/>
      <p:bldP spid="24" grpId="0"/>
      <p:bldP spid="30" grpId="0"/>
      <p:bldP spid="31"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F927E"/>
        </a:solidFill>
        <a:effectLst/>
      </p:bgPr>
    </p:bg>
    <p:spTree>
      <p:nvGrpSpPr>
        <p:cNvPr id="1" name=""/>
        <p:cNvGrpSpPr/>
        <p:nvPr/>
      </p:nvGrpSpPr>
      <p:grpSpPr>
        <a:xfrm>
          <a:off x="0" y="0"/>
          <a:ext cx="0" cy="0"/>
          <a:chOff x="0" y="0"/>
          <a:chExt cx="0" cy="0"/>
        </a:xfrm>
      </p:grpSpPr>
      <p:pic>
        <p:nvPicPr>
          <p:cNvPr id="5" name="Picture 4" descr="A green background with a white circle with a star in the center&#10;&#10;Description automatically generated">
            <a:extLst>
              <a:ext uri="{FF2B5EF4-FFF2-40B4-BE49-F238E27FC236}">
                <a16:creationId xmlns:a16="http://schemas.microsoft.com/office/drawing/2014/main" id="{1ADA8FB4-DFF0-9B4A-BCCC-AA2D45D36127}"/>
              </a:ext>
            </a:extLst>
          </p:cNvPr>
          <p:cNvPicPr>
            <a:picLocks noChangeAspect="1"/>
          </p:cNvPicPr>
          <p:nvPr/>
        </p:nvPicPr>
        <p:blipFill>
          <a:blip r:embed="rId2"/>
          <a:stretch>
            <a:fillRect/>
          </a:stretch>
        </p:blipFill>
        <p:spPr>
          <a:xfrm>
            <a:off x="190500" y="0"/>
            <a:ext cx="2933700" cy="991270"/>
          </a:xfrm>
          <a:prstGeom prst="rect">
            <a:avLst/>
          </a:prstGeom>
        </p:spPr>
      </p:pic>
      <p:sp>
        <p:nvSpPr>
          <p:cNvPr id="6" name="Rectangle 5">
            <a:extLst>
              <a:ext uri="{FF2B5EF4-FFF2-40B4-BE49-F238E27FC236}">
                <a16:creationId xmlns:a16="http://schemas.microsoft.com/office/drawing/2014/main" id="{65DD6979-C6BE-8D48-A080-840C4E410EFB}"/>
              </a:ext>
            </a:extLst>
          </p:cNvPr>
          <p:cNvSpPr/>
          <p:nvPr/>
        </p:nvSpPr>
        <p:spPr>
          <a:xfrm>
            <a:off x="190500" y="991270"/>
            <a:ext cx="11785600" cy="50666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logo with text on it&#10;&#10;Description automatically generated">
            <a:extLst>
              <a:ext uri="{FF2B5EF4-FFF2-40B4-BE49-F238E27FC236}">
                <a16:creationId xmlns:a16="http://schemas.microsoft.com/office/drawing/2014/main" id="{CF732BA1-C82F-8F4E-B653-CA56D80A01BF}"/>
              </a:ext>
            </a:extLst>
          </p:cNvPr>
          <p:cNvPicPr>
            <a:picLocks noChangeAspect="1"/>
          </p:cNvPicPr>
          <p:nvPr/>
        </p:nvPicPr>
        <p:blipFill>
          <a:blip r:embed="rId3"/>
          <a:stretch>
            <a:fillRect/>
          </a:stretch>
        </p:blipFill>
        <p:spPr>
          <a:xfrm>
            <a:off x="10147300" y="5956300"/>
            <a:ext cx="1828800" cy="914400"/>
          </a:xfrm>
          <a:prstGeom prst="rect">
            <a:avLst/>
          </a:prstGeom>
        </p:spPr>
      </p:pic>
      <p:sp>
        <p:nvSpPr>
          <p:cNvPr id="11" name="TextBox 10">
            <a:extLst>
              <a:ext uri="{FF2B5EF4-FFF2-40B4-BE49-F238E27FC236}">
                <a16:creationId xmlns:a16="http://schemas.microsoft.com/office/drawing/2014/main" id="{A372BC48-359D-CB4F-84A3-86EAD118733E}"/>
              </a:ext>
            </a:extLst>
          </p:cNvPr>
          <p:cNvSpPr txBox="1"/>
          <p:nvPr/>
        </p:nvSpPr>
        <p:spPr>
          <a:xfrm>
            <a:off x="184396" y="6090334"/>
            <a:ext cx="9962904" cy="646331"/>
          </a:xfrm>
          <a:prstGeom prst="rect">
            <a:avLst/>
          </a:prstGeom>
          <a:noFill/>
        </p:spPr>
        <p:txBody>
          <a:bodyPr wrap="square" rtlCol="0">
            <a:spAutoFit/>
          </a:bodyPr>
          <a:lstStyle/>
          <a:p>
            <a:r>
              <a:rPr lang="en-US" sz="3600" dirty="0">
                <a:solidFill>
                  <a:schemeClr val="bg1"/>
                </a:solidFill>
              </a:rPr>
              <a:t>Your Why, Story, and Strategy Culminate In Leads</a:t>
            </a:r>
          </a:p>
        </p:txBody>
      </p:sp>
      <p:pic>
        <p:nvPicPr>
          <p:cNvPr id="3" name="Picture 2" descr="A group of people smiling&#10;&#10;Description automatically generated">
            <a:extLst>
              <a:ext uri="{FF2B5EF4-FFF2-40B4-BE49-F238E27FC236}">
                <a16:creationId xmlns:a16="http://schemas.microsoft.com/office/drawing/2014/main" id="{5046EF83-F406-274F-80ED-BAF2FCFE9326}"/>
              </a:ext>
            </a:extLst>
          </p:cNvPr>
          <p:cNvPicPr>
            <a:picLocks noChangeAspect="1"/>
          </p:cNvPicPr>
          <p:nvPr/>
        </p:nvPicPr>
        <p:blipFill rotWithShape="1">
          <a:blip r:embed="rId4"/>
          <a:srcRect t="1" b="38795"/>
          <a:stretch/>
        </p:blipFill>
        <p:spPr>
          <a:xfrm>
            <a:off x="184395" y="991270"/>
            <a:ext cx="11785600" cy="5066630"/>
          </a:xfrm>
          <a:prstGeom prst="rect">
            <a:avLst/>
          </a:prstGeom>
        </p:spPr>
      </p:pic>
      <p:grpSp>
        <p:nvGrpSpPr>
          <p:cNvPr id="9" name="Group 8">
            <a:extLst>
              <a:ext uri="{FF2B5EF4-FFF2-40B4-BE49-F238E27FC236}">
                <a16:creationId xmlns:a16="http://schemas.microsoft.com/office/drawing/2014/main" id="{C8FE9B15-9534-644D-8857-AF991CB28BA9}"/>
              </a:ext>
            </a:extLst>
          </p:cNvPr>
          <p:cNvGrpSpPr/>
          <p:nvPr/>
        </p:nvGrpSpPr>
        <p:grpSpPr>
          <a:xfrm>
            <a:off x="0" y="5061300"/>
            <a:ext cx="4524497" cy="1141516"/>
            <a:chOff x="0" y="5061300"/>
            <a:chExt cx="4524497" cy="1141516"/>
          </a:xfrm>
        </p:grpSpPr>
        <p:sp>
          <p:nvSpPr>
            <p:cNvPr id="12" name="Rounded Rectangle 11">
              <a:extLst>
                <a:ext uri="{FF2B5EF4-FFF2-40B4-BE49-F238E27FC236}">
                  <a16:creationId xmlns:a16="http://schemas.microsoft.com/office/drawing/2014/main" id="{01BAA60C-7B4C-DD41-811E-96E9210F9160}"/>
                </a:ext>
              </a:extLst>
            </p:cNvPr>
            <p:cNvSpPr/>
            <p:nvPr/>
          </p:nvSpPr>
          <p:spPr>
            <a:xfrm>
              <a:off x="0" y="5061300"/>
              <a:ext cx="4429001" cy="1141516"/>
            </a:xfrm>
            <a:prstGeom prst="roundRect">
              <a:avLst/>
            </a:prstGeom>
            <a:solidFill>
              <a:srgbClr val="2F9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51AB3D0-A60A-2747-8F50-487D5F8C0295}"/>
                </a:ext>
              </a:extLst>
            </p:cNvPr>
            <p:cNvSpPr txBox="1"/>
            <p:nvPr/>
          </p:nvSpPr>
          <p:spPr>
            <a:xfrm>
              <a:off x="95496" y="5125303"/>
              <a:ext cx="4429001" cy="815608"/>
            </a:xfrm>
            <a:prstGeom prst="rect">
              <a:avLst/>
            </a:prstGeom>
            <a:noFill/>
          </p:spPr>
          <p:txBody>
            <a:bodyPr wrap="square" rtlCol="0">
              <a:spAutoFit/>
            </a:bodyPr>
            <a:lstStyle/>
            <a:p>
              <a:r>
                <a:rPr lang="en-US" sz="4700" b="1" dirty="0">
                  <a:solidFill>
                    <a:schemeClr val="bg1"/>
                  </a:solidFill>
                </a:rPr>
                <a:t>All About Leads</a:t>
              </a:r>
            </a:p>
          </p:txBody>
        </p:sp>
      </p:grpSp>
      <p:sp>
        <p:nvSpPr>
          <p:cNvPr id="33" name="Rectangle 32">
            <a:extLst>
              <a:ext uri="{FF2B5EF4-FFF2-40B4-BE49-F238E27FC236}">
                <a16:creationId xmlns:a16="http://schemas.microsoft.com/office/drawing/2014/main" id="{26618622-7B20-104A-AD63-7BA0D062A317}"/>
              </a:ext>
            </a:extLst>
          </p:cNvPr>
          <p:cNvSpPr/>
          <p:nvPr/>
        </p:nvSpPr>
        <p:spPr>
          <a:xfrm>
            <a:off x="7923488" y="989733"/>
            <a:ext cx="4046508" cy="5099063"/>
          </a:xfrm>
          <a:prstGeom prst="rect">
            <a:avLst/>
          </a:prstGeom>
          <a:solidFill>
            <a:schemeClr val="tx1">
              <a:alpha val="63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a:extLst>
              <a:ext uri="{FF2B5EF4-FFF2-40B4-BE49-F238E27FC236}">
                <a16:creationId xmlns:a16="http://schemas.microsoft.com/office/drawing/2014/main" id="{F42F83F4-6A26-1540-A20E-B7096107314A}"/>
              </a:ext>
            </a:extLst>
          </p:cNvPr>
          <p:cNvGrpSpPr/>
          <p:nvPr/>
        </p:nvGrpSpPr>
        <p:grpSpPr>
          <a:xfrm>
            <a:off x="7977494" y="1391563"/>
            <a:ext cx="3736203" cy="1216983"/>
            <a:chOff x="7977494" y="1391563"/>
            <a:chExt cx="3736203" cy="1216983"/>
          </a:xfrm>
        </p:grpSpPr>
        <p:sp>
          <p:nvSpPr>
            <p:cNvPr id="14" name="TextBox 13">
              <a:extLst>
                <a:ext uri="{FF2B5EF4-FFF2-40B4-BE49-F238E27FC236}">
                  <a16:creationId xmlns:a16="http://schemas.microsoft.com/office/drawing/2014/main" id="{048FDC7F-107A-034C-B085-81984163C6F3}"/>
                </a:ext>
              </a:extLst>
            </p:cNvPr>
            <p:cNvSpPr txBox="1"/>
            <p:nvPr/>
          </p:nvSpPr>
          <p:spPr>
            <a:xfrm>
              <a:off x="7983601" y="2146881"/>
              <a:ext cx="3730096" cy="461665"/>
            </a:xfrm>
            <a:prstGeom prst="rect">
              <a:avLst/>
            </a:prstGeom>
            <a:noFill/>
          </p:spPr>
          <p:txBody>
            <a:bodyPr wrap="square" rtlCol="0">
              <a:spAutoFit/>
            </a:bodyPr>
            <a:lstStyle/>
            <a:p>
              <a:r>
                <a:rPr lang="en-US" sz="2400" b="1" dirty="0">
                  <a:solidFill>
                    <a:schemeClr val="bg1"/>
                  </a:solidFill>
                  <a:latin typeface="Futura" panose="020B0602020204020303" pitchFamily="34" charset="-79"/>
                  <a:cs typeface="Futura" panose="020B0602020204020303" pitchFamily="34" charset="-79"/>
                </a:rPr>
                <a:t>3,650 Leads Per Year</a:t>
              </a:r>
            </a:p>
          </p:txBody>
        </p:sp>
        <p:sp>
          <p:nvSpPr>
            <p:cNvPr id="25" name="TextBox 24">
              <a:extLst>
                <a:ext uri="{FF2B5EF4-FFF2-40B4-BE49-F238E27FC236}">
                  <a16:creationId xmlns:a16="http://schemas.microsoft.com/office/drawing/2014/main" id="{50CAF049-4BD2-A342-90E6-1A9641EF1C9A}"/>
                </a:ext>
              </a:extLst>
            </p:cNvPr>
            <p:cNvSpPr txBox="1"/>
            <p:nvPr/>
          </p:nvSpPr>
          <p:spPr>
            <a:xfrm>
              <a:off x="7977494" y="1782013"/>
              <a:ext cx="3727043" cy="461665"/>
            </a:xfrm>
            <a:prstGeom prst="rect">
              <a:avLst/>
            </a:prstGeom>
            <a:noFill/>
          </p:spPr>
          <p:txBody>
            <a:bodyPr wrap="square" rtlCol="0">
              <a:spAutoFit/>
            </a:bodyPr>
            <a:lstStyle/>
            <a:p>
              <a:r>
                <a:rPr lang="en-US" sz="2400" b="1" dirty="0">
                  <a:solidFill>
                    <a:schemeClr val="bg1"/>
                  </a:solidFill>
                  <a:latin typeface="Futura" panose="020B0602020204020303" pitchFamily="34" charset="-79"/>
                  <a:cs typeface="Futura" panose="020B0602020204020303" pitchFamily="34" charset="-79"/>
                </a:rPr>
                <a:t>300 Leads Per Month</a:t>
              </a:r>
            </a:p>
          </p:txBody>
        </p:sp>
        <p:sp>
          <p:nvSpPr>
            <p:cNvPr id="26" name="TextBox 25">
              <a:extLst>
                <a:ext uri="{FF2B5EF4-FFF2-40B4-BE49-F238E27FC236}">
                  <a16:creationId xmlns:a16="http://schemas.microsoft.com/office/drawing/2014/main" id="{522E38AC-D219-4848-9EB6-C901457944D2}"/>
                </a:ext>
              </a:extLst>
            </p:cNvPr>
            <p:cNvSpPr txBox="1"/>
            <p:nvPr/>
          </p:nvSpPr>
          <p:spPr>
            <a:xfrm>
              <a:off x="7977495" y="1391563"/>
              <a:ext cx="3085440" cy="461665"/>
            </a:xfrm>
            <a:prstGeom prst="rect">
              <a:avLst/>
            </a:prstGeom>
            <a:noFill/>
          </p:spPr>
          <p:txBody>
            <a:bodyPr wrap="square" rtlCol="0">
              <a:spAutoFit/>
            </a:bodyPr>
            <a:lstStyle/>
            <a:p>
              <a:r>
                <a:rPr lang="en-US" sz="2400" b="1" dirty="0">
                  <a:solidFill>
                    <a:schemeClr val="bg1"/>
                  </a:solidFill>
                  <a:latin typeface="Futura" panose="020B0602020204020303" pitchFamily="34" charset="-79"/>
                  <a:cs typeface="Futura" panose="020B0602020204020303" pitchFamily="34" charset="-79"/>
                </a:rPr>
                <a:t>10 Leads Per Day</a:t>
              </a:r>
            </a:p>
          </p:txBody>
        </p:sp>
      </p:grpSp>
      <p:grpSp>
        <p:nvGrpSpPr>
          <p:cNvPr id="15" name="Group 14">
            <a:extLst>
              <a:ext uri="{FF2B5EF4-FFF2-40B4-BE49-F238E27FC236}">
                <a16:creationId xmlns:a16="http://schemas.microsoft.com/office/drawing/2014/main" id="{523657E0-C8E3-8148-B513-7F3881B743B4}"/>
              </a:ext>
            </a:extLst>
          </p:cNvPr>
          <p:cNvGrpSpPr/>
          <p:nvPr/>
        </p:nvGrpSpPr>
        <p:grpSpPr>
          <a:xfrm>
            <a:off x="7987891" y="2779686"/>
            <a:ext cx="3085440" cy="852115"/>
            <a:chOff x="7987891" y="2779686"/>
            <a:chExt cx="3085440" cy="852115"/>
          </a:xfrm>
        </p:grpSpPr>
        <p:sp>
          <p:nvSpPr>
            <p:cNvPr id="36" name="TextBox 35">
              <a:extLst>
                <a:ext uri="{FF2B5EF4-FFF2-40B4-BE49-F238E27FC236}">
                  <a16:creationId xmlns:a16="http://schemas.microsoft.com/office/drawing/2014/main" id="{9B07C414-CEB3-E140-8414-27830FF073ED}"/>
                </a:ext>
              </a:extLst>
            </p:cNvPr>
            <p:cNvSpPr txBox="1"/>
            <p:nvPr/>
          </p:nvSpPr>
          <p:spPr>
            <a:xfrm>
              <a:off x="7987891" y="3170136"/>
              <a:ext cx="3085440" cy="461665"/>
            </a:xfrm>
            <a:prstGeom prst="rect">
              <a:avLst/>
            </a:prstGeom>
            <a:noFill/>
          </p:spPr>
          <p:txBody>
            <a:bodyPr wrap="square" rtlCol="0">
              <a:spAutoFit/>
            </a:bodyPr>
            <a:lstStyle/>
            <a:p>
              <a:r>
                <a:rPr lang="en-US" sz="2400" b="1" dirty="0">
                  <a:solidFill>
                    <a:schemeClr val="bg1"/>
                  </a:solidFill>
                  <a:latin typeface="Futura" panose="020B0602020204020303" pitchFamily="34" charset="-79"/>
                  <a:cs typeface="Futura" panose="020B0602020204020303" pitchFamily="34" charset="-79"/>
                </a:rPr>
                <a:t>1/2%</a:t>
              </a:r>
            </a:p>
          </p:txBody>
        </p:sp>
        <p:sp>
          <p:nvSpPr>
            <p:cNvPr id="37" name="TextBox 36">
              <a:extLst>
                <a:ext uri="{FF2B5EF4-FFF2-40B4-BE49-F238E27FC236}">
                  <a16:creationId xmlns:a16="http://schemas.microsoft.com/office/drawing/2014/main" id="{F1D4CA3E-2844-8E4C-8513-245A1249B082}"/>
                </a:ext>
              </a:extLst>
            </p:cNvPr>
            <p:cNvSpPr txBox="1"/>
            <p:nvPr/>
          </p:nvSpPr>
          <p:spPr>
            <a:xfrm>
              <a:off x="7987891" y="2779686"/>
              <a:ext cx="3085440" cy="461665"/>
            </a:xfrm>
            <a:prstGeom prst="rect">
              <a:avLst/>
            </a:prstGeom>
            <a:noFill/>
          </p:spPr>
          <p:txBody>
            <a:bodyPr wrap="square" rtlCol="0">
              <a:spAutoFit/>
            </a:bodyPr>
            <a:lstStyle/>
            <a:p>
              <a:r>
                <a:rPr lang="en-US" sz="2400" b="1" dirty="0">
                  <a:solidFill>
                    <a:schemeClr val="bg1"/>
                  </a:solidFill>
                  <a:latin typeface="Futura" panose="020B0602020204020303" pitchFamily="34" charset="-79"/>
                  <a:cs typeface="Futura" panose="020B0602020204020303" pitchFamily="34" charset="-79"/>
                </a:rPr>
                <a:t>Conversion Rate</a:t>
              </a:r>
            </a:p>
          </p:txBody>
        </p:sp>
      </p:grpSp>
      <p:grpSp>
        <p:nvGrpSpPr>
          <p:cNvPr id="16" name="Group 15">
            <a:extLst>
              <a:ext uri="{FF2B5EF4-FFF2-40B4-BE49-F238E27FC236}">
                <a16:creationId xmlns:a16="http://schemas.microsoft.com/office/drawing/2014/main" id="{273EBA8B-7DE9-D949-86C6-157C1D3BF199}"/>
              </a:ext>
            </a:extLst>
          </p:cNvPr>
          <p:cNvGrpSpPr/>
          <p:nvPr/>
        </p:nvGrpSpPr>
        <p:grpSpPr>
          <a:xfrm>
            <a:off x="7974442" y="3802941"/>
            <a:ext cx="3730096" cy="852115"/>
            <a:chOff x="7974442" y="3802941"/>
            <a:chExt cx="3730096" cy="852115"/>
          </a:xfrm>
        </p:grpSpPr>
        <p:sp>
          <p:nvSpPr>
            <p:cNvPr id="40" name="TextBox 39">
              <a:extLst>
                <a:ext uri="{FF2B5EF4-FFF2-40B4-BE49-F238E27FC236}">
                  <a16:creationId xmlns:a16="http://schemas.microsoft.com/office/drawing/2014/main" id="{678F9B48-1827-394C-8F6B-1D7C557DEBEE}"/>
                </a:ext>
              </a:extLst>
            </p:cNvPr>
            <p:cNvSpPr txBox="1"/>
            <p:nvPr/>
          </p:nvSpPr>
          <p:spPr>
            <a:xfrm>
              <a:off x="7974442" y="4193391"/>
              <a:ext cx="3085440" cy="461665"/>
            </a:xfrm>
            <a:prstGeom prst="rect">
              <a:avLst/>
            </a:prstGeom>
            <a:noFill/>
          </p:spPr>
          <p:txBody>
            <a:bodyPr wrap="square" rtlCol="0">
              <a:spAutoFit/>
            </a:bodyPr>
            <a:lstStyle/>
            <a:p>
              <a:r>
                <a:rPr lang="en-US" sz="2400" b="1" dirty="0">
                  <a:solidFill>
                    <a:schemeClr val="bg1"/>
                  </a:solidFill>
                  <a:latin typeface="Futura" panose="020B0602020204020303" pitchFamily="34" charset="-79"/>
                  <a:cs typeface="Futura" panose="020B0602020204020303" pitchFamily="34" charset="-79"/>
                </a:rPr>
                <a:t>18</a:t>
              </a:r>
            </a:p>
          </p:txBody>
        </p:sp>
        <p:sp>
          <p:nvSpPr>
            <p:cNvPr id="41" name="TextBox 40">
              <a:extLst>
                <a:ext uri="{FF2B5EF4-FFF2-40B4-BE49-F238E27FC236}">
                  <a16:creationId xmlns:a16="http://schemas.microsoft.com/office/drawing/2014/main" id="{19E55570-9721-364D-9A78-BB70B3725FA7}"/>
                </a:ext>
              </a:extLst>
            </p:cNvPr>
            <p:cNvSpPr txBox="1"/>
            <p:nvPr/>
          </p:nvSpPr>
          <p:spPr>
            <a:xfrm>
              <a:off x="7974442" y="3802941"/>
              <a:ext cx="3730096" cy="461665"/>
            </a:xfrm>
            <a:prstGeom prst="rect">
              <a:avLst/>
            </a:prstGeom>
            <a:noFill/>
          </p:spPr>
          <p:txBody>
            <a:bodyPr wrap="square" rtlCol="0">
              <a:spAutoFit/>
            </a:bodyPr>
            <a:lstStyle/>
            <a:p>
              <a:r>
                <a:rPr lang="en-US" sz="2400" b="1" dirty="0">
                  <a:solidFill>
                    <a:schemeClr val="bg1"/>
                  </a:solidFill>
                  <a:latin typeface="Futura" panose="020B0602020204020303" pitchFamily="34" charset="-79"/>
                  <a:cs typeface="Futura" panose="020B0602020204020303" pitchFamily="34" charset="-79"/>
                </a:rPr>
                <a:t>Annual Closed Deals</a:t>
              </a:r>
            </a:p>
          </p:txBody>
        </p:sp>
      </p:grpSp>
      <p:grpSp>
        <p:nvGrpSpPr>
          <p:cNvPr id="17" name="Group 16">
            <a:extLst>
              <a:ext uri="{FF2B5EF4-FFF2-40B4-BE49-F238E27FC236}">
                <a16:creationId xmlns:a16="http://schemas.microsoft.com/office/drawing/2014/main" id="{9E61E33E-448A-9048-93ED-A89D97C9998C}"/>
              </a:ext>
            </a:extLst>
          </p:cNvPr>
          <p:cNvGrpSpPr/>
          <p:nvPr/>
        </p:nvGrpSpPr>
        <p:grpSpPr>
          <a:xfrm>
            <a:off x="8026327" y="4826196"/>
            <a:ext cx="3730096" cy="852115"/>
            <a:chOff x="8026327" y="4826196"/>
            <a:chExt cx="3730096" cy="852115"/>
          </a:xfrm>
        </p:grpSpPr>
        <p:sp>
          <p:nvSpPr>
            <p:cNvPr id="46" name="TextBox 45">
              <a:extLst>
                <a:ext uri="{FF2B5EF4-FFF2-40B4-BE49-F238E27FC236}">
                  <a16:creationId xmlns:a16="http://schemas.microsoft.com/office/drawing/2014/main" id="{63A5FD97-A1BC-1F49-8707-7AB2B9F5746B}"/>
                </a:ext>
              </a:extLst>
            </p:cNvPr>
            <p:cNvSpPr txBox="1"/>
            <p:nvPr/>
          </p:nvSpPr>
          <p:spPr>
            <a:xfrm>
              <a:off x="8026327" y="5216646"/>
              <a:ext cx="3085440" cy="461665"/>
            </a:xfrm>
            <a:prstGeom prst="rect">
              <a:avLst/>
            </a:prstGeom>
            <a:noFill/>
          </p:spPr>
          <p:txBody>
            <a:bodyPr wrap="square" rtlCol="0">
              <a:spAutoFit/>
            </a:bodyPr>
            <a:lstStyle/>
            <a:p>
              <a:r>
                <a:rPr lang="en-US" sz="2400" b="1" dirty="0">
                  <a:solidFill>
                    <a:schemeClr val="bg1"/>
                  </a:solidFill>
                  <a:latin typeface="Futura" panose="020B0602020204020303" pitchFamily="34" charset="-79"/>
                  <a:cs typeface="Futura" panose="020B0602020204020303" pitchFamily="34" charset="-79"/>
                </a:rPr>
                <a:t>$360,000 Annual</a:t>
              </a:r>
            </a:p>
          </p:txBody>
        </p:sp>
        <p:sp>
          <p:nvSpPr>
            <p:cNvPr id="47" name="TextBox 46">
              <a:extLst>
                <a:ext uri="{FF2B5EF4-FFF2-40B4-BE49-F238E27FC236}">
                  <a16:creationId xmlns:a16="http://schemas.microsoft.com/office/drawing/2014/main" id="{315CA6E2-7972-7E48-9B88-75FE915EBD58}"/>
                </a:ext>
              </a:extLst>
            </p:cNvPr>
            <p:cNvSpPr txBox="1"/>
            <p:nvPr/>
          </p:nvSpPr>
          <p:spPr>
            <a:xfrm>
              <a:off x="8026327" y="4826196"/>
              <a:ext cx="3730096" cy="461665"/>
            </a:xfrm>
            <a:prstGeom prst="rect">
              <a:avLst/>
            </a:prstGeom>
            <a:noFill/>
          </p:spPr>
          <p:txBody>
            <a:bodyPr wrap="square" rtlCol="0">
              <a:spAutoFit/>
            </a:bodyPr>
            <a:lstStyle/>
            <a:p>
              <a:r>
                <a:rPr lang="en-US" sz="2400" b="1" dirty="0">
                  <a:solidFill>
                    <a:schemeClr val="bg1"/>
                  </a:solidFill>
                  <a:latin typeface="Futura" panose="020B0602020204020303" pitchFamily="34" charset="-79"/>
                  <a:cs typeface="Futura" panose="020B0602020204020303" pitchFamily="34" charset="-79"/>
                </a:rPr>
                <a:t>Average Commission</a:t>
              </a:r>
            </a:p>
          </p:txBody>
        </p:sp>
      </p:grpSp>
    </p:spTree>
    <p:extLst>
      <p:ext uri="{BB962C8B-B14F-4D97-AF65-F5344CB8AC3E}">
        <p14:creationId xmlns:p14="http://schemas.microsoft.com/office/powerpoint/2010/main" val="233206928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F927E"/>
        </a:solidFill>
        <a:effectLst/>
      </p:bgPr>
    </p:bg>
    <p:spTree>
      <p:nvGrpSpPr>
        <p:cNvPr id="1" name=""/>
        <p:cNvGrpSpPr/>
        <p:nvPr/>
      </p:nvGrpSpPr>
      <p:grpSpPr>
        <a:xfrm>
          <a:off x="0" y="0"/>
          <a:ext cx="0" cy="0"/>
          <a:chOff x="0" y="0"/>
          <a:chExt cx="0" cy="0"/>
        </a:xfrm>
      </p:grpSpPr>
      <p:pic>
        <p:nvPicPr>
          <p:cNvPr id="5" name="Picture 4" descr="A green background with a white circle with a star in the center&#10;&#10;Description automatically generated">
            <a:extLst>
              <a:ext uri="{FF2B5EF4-FFF2-40B4-BE49-F238E27FC236}">
                <a16:creationId xmlns:a16="http://schemas.microsoft.com/office/drawing/2014/main" id="{1ADA8FB4-DFF0-9B4A-BCCC-AA2D45D36127}"/>
              </a:ext>
            </a:extLst>
          </p:cNvPr>
          <p:cNvPicPr>
            <a:picLocks noChangeAspect="1"/>
          </p:cNvPicPr>
          <p:nvPr/>
        </p:nvPicPr>
        <p:blipFill>
          <a:blip r:embed="rId2"/>
          <a:stretch>
            <a:fillRect/>
          </a:stretch>
        </p:blipFill>
        <p:spPr>
          <a:xfrm>
            <a:off x="190500" y="0"/>
            <a:ext cx="2933700" cy="991270"/>
          </a:xfrm>
          <a:prstGeom prst="rect">
            <a:avLst/>
          </a:prstGeom>
        </p:spPr>
      </p:pic>
      <p:sp>
        <p:nvSpPr>
          <p:cNvPr id="6" name="Rectangle 5">
            <a:extLst>
              <a:ext uri="{FF2B5EF4-FFF2-40B4-BE49-F238E27FC236}">
                <a16:creationId xmlns:a16="http://schemas.microsoft.com/office/drawing/2014/main" id="{65DD6979-C6BE-8D48-A080-840C4E410EFB}"/>
              </a:ext>
            </a:extLst>
          </p:cNvPr>
          <p:cNvSpPr/>
          <p:nvPr/>
        </p:nvSpPr>
        <p:spPr>
          <a:xfrm>
            <a:off x="190500" y="991270"/>
            <a:ext cx="11785600" cy="50666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logo with text on it&#10;&#10;Description automatically generated">
            <a:extLst>
              <a:ext uri="{FF2B5EF4-FFF2-40B4-BE49-F238E27FC236}">
                <a16:creationId xmlns:a16="http://schemas.microsoft.com/office/drawing/2014/main" id="{CF732BA1-C82F-8F4E-B653-CA56D80A01BF}"/>
              </a:ext>
            </a:extLst>
          </p:cNvPr>
          <p:cNvPicPr>
            <a:picLocks noChangeAspect="1"/>
          </p:cNvPicPr>
          <p:nvPr/>
        </p:nvPicPr>
        <p:blipFill>
          <a:blip r:embed="rId3"/>
          <a:stretch>
            <a:fillRect/>
          </a:stretch>
        </p:blipFill>
        <p:spPr>
          <a:xfrm>
            <a:off x="10147300" y="5956300"/>
            <a:ext cx="1828800" cy="914400"/>
          </a:xfrm>
          <a:prstGeom prst="rect">
            <a:avLst/>
          </a:prstGeom>
        </p:spPr>
      </p:pic>
      <p:sp>
        <p:nvSpPr>
          <p:cNvPr id="11" name="TextBox 10">
            <a:extLst>
              <a:ext uri="{FF2B5EF4-FFF2-40B4-BE49-F238E27FC236}">
                <a16:creationId xmlns:a16="http://schemas.microsoft.com/office/drawing/2014/main" id="{A372BC48-359D-CB4F-84A3-86EAD118733E}"/>
              </a:ext>
            </a:extLst>
          </p:cNvPr>
          <p:cNvSpPr txBox="1"/>
          <p:nvPr/>
        </p:nvSpPr>
        <p:spPr>
          <a:xfrm>
            <a:off x="184396" y="6090334"/>
            <a:ext cx="9962904" cy="584775"/>
          </a:xfrm>
          <a:prstGeom prst="rect">
            <a:avLst/>
          </a:prstGeom>
          <a:noFill/>
        </p:spPr>
        <p:txBody>
          <a:bodyPr wrap="square" rtlCol="0">
            <a:spAutoFit/>
          </a:bodyPr>
          <a:lstStyle/>
          <a:p>
            <a:r>
              <a:rPr lang="en-US" sz="3200" dirty="0">
                <a:solidFill>
                  <a:schemeClr val="bg1"/>
                </a:solidFill>
              </a:rPr>
              <a:t>What is your story and what are your first-year goals?</a:t>
            </a:r>
          </a:p>
        </p:txBody>
      </p:sp>
      <p:pic>
        <p:nvPicPr>
          <p:cNvPr id="4" name="Picture 3" descr="A person in a suit smiling&#10;&#10;Description automatically generated">
            <a:extLst>
              <a:ext uri="{FF2B5EF4-FFF2-40B4-BE49-F238E27FC236}">
                <a16:creationId xmlns:a16="http://schemas.microsoft.com/office/drawing/2014/main" id="{83A14902-248D-7F4A-AC95-0554A1094C27}"/>
              </a:ext>
            </a:extLst>
          </p:cNvPr>
          <p:cNvPicPr>
            <a:picLocks noChangeAspect="1"/>
          </p:cNvPicPr>
          <p:nvPr/>
        </p:nvPicPr>
        <p:blipFill rotWithShape="1">
          <a:blip r:embed="rId4"/>
          <a:srcRect b="22602"/>
          <a:stretch/>
        </p:blipFill>
        <p:spPr>
          <a:xfrm>
            <a:off x="190501" y="917089"/>
            <a:ext cx="11810999" cy="5140811"/>
          </a:xfrm>
          <a:prstGeom prst="rect">
            <a:avLst/>
          </a:prstGeom>
        </p:spPr>
      </p:pic>
      <p:grpSp>
        <p:nvGrpSpPr>
          <p:cNvPr id="9" name="Group 8">
            <a:extLst>
              <a:ext uri="{FF2B5EF4-FFF2-40B4-BE49-F238E27FC236}">
                <a16:creationId xmlns:a16="http://schemas.microsoft.com/office/drawing/2014/main" id="{C8FE9B15-9534-644D-8857-AF991CB28BA9}"/>
              </a:ext>
            </a:extLst>
          </p:cNvPr>
          <p:cNvGrpSpPr/>
          <p:nvPr/>
        </p:nvGrpSpPr>
        <p:grpSpPr>
          <a:xfrm>
            <a:off x="0" y="5061300"/>
            <a:ext cx="4524497" cy="1141516"/>
            <a:chOff x="0" y="5061300"/>
            <a:chExt cx="4524497" cy="1141516"/>
          </a:xfrm>
        </p:grpSpPr>
        <p:sp>
          <p:nvSpPr>
            <p:cNvPr id="12" name="Rounded Rectangle 11">
              <a:extLst>
                <a:ext uri="{FF2B5EF4-FFF2-40B4-BE49-F238E27FC236}">
                  <a16:creationId xmlns:a16="http://schemas.microsoft.com/office/drawing/2014/main" id="{01BAA60C-7B4C-DD41-811E-96E9210F9160}"/>
                </a:ext>
              </a:extLst>
            </p:cNvPr>
            <p:cNvSpPr/>
            <p:nvPr/>
          </p:nvSpPr>
          <p:spPr>
            <a:xfrm>
              <a:off x="0" y="5061300"/>
              <a:ext cx="4429001" cy="1141516"/>
            </a:xfrm>
            <a:prstGeom prst="roundRect">
              <a:avLst/>
            </a:prstGeom>
            <a:solidFill>
              <a:srgbClr val="2F9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51AB3D0-A60A-2747-8F50-487D5F8C0295}"/>
                </a:ext>
              </a:extLst>
            </p:cNvPr>
            <p:cNvSpPr txBox="1"/>
            <p:nvPr/>
          </p:nvSpPr>
          <p:spPr>
            <a:xfrm>
              <a:off x="95496" y="5125303"/>
              <a:ext cx="4429001" cy="815608"/>
            </a:xfrm>
            <a:prstGeom prst="rect">
              <a:avLst/>
            </a:prstGeom>
            <a:noFill/>
          </p:spPr>
          <p:txBody>
            <a:bodyPr wrap="square" rtlCol="0">
              <a:spAutoFit/>
            </a:bodyPr>
            <a:lstStyle/>
            <a:p>
              <a:r>
                <a:rPr lang="en-US" sz="4700" b="1" dirty="0">
                  <a:solidFill>
                    <a:schemeClr val="bg1"/>
                  </a:solidFill>
                </a:rPr>
                <a:t>Your Turn</a:t>
              </a:r>
            </a:p>
          </p:txBody>
        </p:sp>
      </p:grpSp>
      <p:sp>
        <p:nvSpPr>
          <p:cNvPr id="14" name="TextBox 13">
            <a:extLst>
              <a:ext uri="{FF2B5EF4-FFF2-40B4-BE49-F238E27FC236}">
                <a16:creationId xmlns:a16="http://schemas.microsoft.com/office/drawing/2014/main" id="{54B507BF-D1FE-4C40-B44D-09BF85B9475A}"/>
              </a:ext>
            </a:extLst>
          </p:cNvPr>
          <p:cNvSpPr txBox="1"/>
          <p:nvPr/>
        </p:nvSpPr>
        <p:spPr>
          <a:xfrm>
            <a:off x="8075221" y="1754870"/>
            <a:ext cx="3728852" cy="1754326"/>
          </a:xfrm>
          <a:prstGeom prst="rect">
            <a:avLst/>
          </a:prstGeom>
          <a:noFill/>
        </p:spPr>
        <p:txBody>
          <a:bodyPr wrap="square" rtlCol="0">
            <a:spAutoFit/>
          </a:bodyPr>
          <a:lstStyle/>
          <a:p>
            <a:pPr algn="ctr"/>
            <a:r>
              <a:rPr lang="en-US" sz="5400" b="1" dirty="0">
                <a:solidFill>
                  <a:schemeClr val="bg1"/>
                </a:solidFill>
                <a:effectLst/>
              </a:rPr>
              <a:t>How Big Is</a:t>
            </a:r>
          </a:p>
          <a:p>
            <a:pPr algn="ctr"/>
            <a:r>
              <a:rPr lang="en-US" sz="5400" b="1" dirty="0">
                <a:solidFill>
                  <a:schemeClr val="bg1"/>
                </a:solidFill>
              </a:rPr>
              <a:t>Your Brave?</a:t>
            </a:r>
          </a:p>
        </p:txBody>
      </p:sp>
    </p:spTree>
    <p:extLst>
      <p:ext uri="{BB962C8B-B14F-4D97-AF65-F5344CB8AC3E}">
        <p14:creationId xmlns:p14="http://schemas.microsoft.com/office/powerpoint/2010/main" val="39843994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4597</TotalTime>
  <Words>528</Words>
  <Application>Microsoft Macintosh PowerPoint</Application>
  <PresentationFormat>Widescreen</PresentationFormat>
  <Paragraphs>99</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Futura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Huffhine</dc:creator>
  <cp:lastModifiedBy>Bill Huffhine</cp:lastModifiedBy>
  <cp:revision>2</cp:revision>
  <dcterms:created xsi:type="dcterms:W3CDTF">2024-01-27T13:31:36Z</dcterms:created>
  <dcterms:modified xsi:type="dcterms:W3CDTF">2024-02-02T21:00:03Z</dcterms:modified>
</cp:coreProperties>
</file>