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4"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5143500" type="screen16x9"/>
  <p:notesSz cx="6858000" cy="9144000"/>
  <p:embeddedFontLst>
    <p:embeddedFont>
      <p:font typeface="Lato" panose="020F0502020204030203" pitchFamily="34" charset="0"/>
      <p:regular r:id="rId13"/>
      <p:bold r:id="rId14"/>
      <p:italic r:id="rId15"/>
      <p:boldItalic r:id="rId16"/>
    </p:embeddedFont>
    <p:embeddedFont>
      <p:font typeface="Raleway" panose="020B0503030101060003" pitchFamily="34" charset="77"/>
      <p:regular r:id="rId17"/>
      <p:bold r:id="rId18"/>
      <p:italic r:id="rId19"/>
      <p:boldItalic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61" d="100"/>
          <a:sy n="161" d="100"/>
        </p:scale>
        <p:origin x="784" y="20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1f88252dc4_0_16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1f88252dc4_0_1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1f88252dc4_0_2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1f88252dc4_0_2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1f88252dc4_0_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1f88252dc4_0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1f88252dc4_0_20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 name="Google Shape;207;g1f88252dc4_0_2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2311bdb8423_1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2311bdb8423_1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2776bab7a61_4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2776bab7a61_4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1f88252dc4_0_10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 name="Google Shape;240;g1f88252dc4_0_10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1f88252dc4_0_11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1f88252dc4_0_1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2311bdb8423_1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 name="Google Shape;276;g2311bdb8423_1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2"/>
        </a:solidFill>
        <a:effectLst/>
      </p:bgPr>
    </p:bg>
    <p:spTree>
      <p:nvGrpSpPr>
        <p:cNvPr id="1"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l="13176" r="13169"/>
          <a:stretch/>
        </p:blipFill>
        <p:spPr>
          <a:xfrm>
            <a:off x="0" y="487825"/>
            <a:ext cx="9144003" cy="4655676"/>
          </a:xfrm>
          <a:prstGeom prst="rect">
            <a:avLst/>
          </a:prstGeom>
          <a:noFill/>
          <a:ln>
            <a:noFill/>
          </a:ln>
        </p:spPr>
      </p:pic>
      <p:sp>
        <p:nvSpPr>
          <p:cNvPr id="11" name="Google Shape;11;p2"/>
          <p:cNvSpPr/>
          <p:nvPr/>
        </p:nvSpPr>
        <p:spPr>
          <a:xfrm>
            <a:off x="0" y="0"/>
            <a:ext cx="9144000" cy="4878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 name="Google Shape;12;p2"/>
          <p:cNvGrpSpPr/>
          <p:nvPr/>
        </p:nvGrpSpPr>
        <p:grpSpPr>
          <a:xfrm>
            <a:off x="830392" y="1191256"/>
            <a:ext cx="745763" cy="45826"/>
            <a:chOff x="4580561" y="2589004"/>
            <a:chExt cx="1064464" cy="25200"/>
          </a:xfrm>
        </p:grpSpPr>
        <p:sp>
          <p:nvSpPr>
            <p:cNvPr id="13" name="Google Shape;13;p2"/>
            <p:cNvSpPr/>
            <p:nvPr/>
          </p:nvSpPr>
          <p:spPr>
            <a:xfrm rot="-5400000">
              <a:off x="5366325" y="2335504"/>
              <a:ext cx="25200" cy="532200"/>
            </a:xfrm>
            <a:prstGeom prst="rect">
              <a:avLst/>
            </a:prstGeom>
            <a:solidFill>
              <a:srgbClr val="AED8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rot="-5400000">
              <a:off x="4836311" y="2333254"/>
              <a:ext cx="25200" cy="536700"/>
            </a:xfrm>
            <a:prstGeom prst="rect">
              <a:avLst/>
            </a:prstGeom>
            <a:solidFill>
              <a:srgbClr val="2A2D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 name="Google Shape;15;p2"/>
          <p:cNvSpPr txBox="1">
            <a:spLocks noGrp="1"/>
          </p:cNvSpPr>
          <p:nvPr>
            <p:ph type="ctrTitle"/>
          </p:nvPr>
        </p:nvSpPr>
        <p:spPr>
          <a:xfrm>
            <a:off x="729450" y="1322450"/>
            <a:ext cx="7688100" cy="16647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4200"/>
              <a:buNone/>
              <a:defRPr sz="4200">
                <a:solidFill>
                  <a:schemeClr val="dk2"/>
                </a:solidFill>
              </a:defRPr>
            </a:lvl1pPr>
            <a:lvl2pPr lvl="1">
              <a:spcBef>
                <a:spcPts val="0"/>
              </a:spcBef>
              <a:spcAft>
                <a:spcPts val="0"/>
              </a:spcAft>
              <a:buClr>
                <a:schemeClr val="dk2"/>
              </a:buClr>
              <a:buSzPts val="4200"/>
              <a:buNone/>
              <a:defRPr sz="4200">
                <a:solidFill>
                  <a:schemeClr val="dk2"/>
                </a:solidFill>
              </a:defRPr>
            </a:lvl2pPr>
            <a:lvl3pPr lvl="2">
              <a:spcBef>
                <a:spcPts val="0"/>
              </a:spcBef>
              <a:spcAft>
                <a:spcPts val="0"/>
              </a:spcAft>
              <a:buClr>
                <a:schemeClr val="dk2"/>
              </a:buClr>
              <a:buSzPts val="4200"/>
              <a:buNone/>
              <a:defRPr sz="4200">
                <a:solidFill>
                  <a:schemeClr val="dk2"/>
                </a:solidFill>
              </a:defRPr>
            </a:lvl3pPr>
            <a:lvl4pPr lvl="3">
              <a:spcBef>
                <a:spcPts val="0"/>
              </a:spcBef>
              <a:spcAft>
                <a:spcPts val="0"/>
              </a:spcAft>
              <a:buClr>
                <a:schemeClr val="dk2"/>
              </a:buClr>
              <a:buSzPts val="4200"/>
              <a:buNone/>
              <a:defRPr sz="4200">
                <a:solidFill>
                  <a:schemeClr val="dk2"/>
                </a:solidFill>
              </a:defRPr>
            </a:lvl4pPr>
            <a:lvl5pPr lvl="4">
              <a:spcBef>
                <a:spcPts val="0"/>
              </a:spcBef>
              <a:spcAft>
                <a:spcPts val="0"/>
              </a:spcAft>
              <a:buClr>
                <a:schemeClr val="dk2"/>
              </a:buClr>
              <a:buSzPts val="4200"/>
              <a:buNone/>
              <a:defRPr sz="4200">
                <a:solidFill>
                  <a:schemeClr val="dk2"/>
                </a:solidFill>
              </a:defRPr>
            </a:lvl5pPr>
            <a:lvl6pPr lvl="5">
              <a:spcBef>
                <a:spcPts val="0"/>
              </a:spcBef>
              <a:spcAft>
                <a:spcPts val="0"/>
              </a:spcAft>
              <a:buClr>
                <a:schemeClr val="dk2"/>
              </a:buClr>
              <a:buSzPts val="4200"/>
              <a:buNone/>
              <a:defRPr sz="4200">
                <a:solidFill>
                  <a:schemeClr val="dk2"/>
                </a:solidFill>
              </a:defRPr>
            </a:lvl6pPr>
            <a:lvl7pPr lvl="6">
              <a:spcBef>
                <a:spcPts val="0"/>
              </a:spcBef>
              <a:spcAft>
                <a:spcPts val="0"/>
              </a:spcAft>
              <a:buClr>
                <a:schemeClr val="dk2"/>
              </a:buClr>
              <a:buSzPts val="4200"/>
              <a:buNone/>
              <a:defRPr sz="4200">
                <a:solidFill>
                  <a:schemeClr val="dk2"/>
                </a:solidFill>
              </a:defRPr>
            </a:lvl7pPr>
            <a:lvl8pPr lvl="7">
              <a:spcBef>
                <a:spcPts val="0"/>
              </a:spcBef>
              <a:spcAft>
                <a:spcPts val="0"/>
              </a:spcAft>
              <a:buClr>
                <a:schemeClr val="dk2"/>
              </a:buClr>
              <a:buSzPts val="4200"/>
              <a:buNone/>
              <a:defRPr sz="4200">
                <a:solidFill>
                  <a:schemeClr val="dk2"/>
                </a:solidFill>
              </a:defRPr>
            </a:lvl8pPr>
            <a:lvl9pPr lvl="8">
              <a:spcBef>
                <a:spcPts val="0"/>
              </a:spcBef>
              <a:spcAft>
                <a:spcPts val="0"/>
              </a:spcAft>
              <a:buClr>
                <a:schemeClr val="dk2"/>
              </a:buClr>
              <a:buSzPts val="4200"/>
              <a:buNone/>
              <a:defRPr sz="4200">
                <a:solidFill>
                  <a:schemeClr val="dk2"/>
                </a:solidFill>
              </a:defRPr>
            </a:lvl9pPr>
          </a:lstStyle>
          <a:p>
            <a:endParaRPr/>
          </a:p>
        </p:txBody>
      </p:sp>
      <p:sp>
        <p:nvSpPr>
          <p:cNvPr id="16" name="Google Shape;16;p2"/>
          <p:cNvSpPr txBox="1">
            <a:spLocks noGrp="1"/>
          </p:cNvSpPr>
          <p:nvPr>
            <p:ph type="subTitle" idx="1"/>
          </p:nvPr>
        </p:nvSpPr>
        <p:spPr>
          <a:xfrm>
            <a:off x="729627" y="3172900"/>
            <a:ext cx="7688100" cy="541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17" name="Google Shape;17;p2"/>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
        <p:nvSpPr>
          <p:cNvPr id="18" name="Google Shape;18;p2"/>
          <p:cNvSpPr txBox="1"/>
          <p:nvPr/>
        </p:nvSpPr>
        <p:spPr>
          <a:xfrm>
            <a:off x="226550" y="78500"/>
            <a:ext cx="998100" cy="321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600">
                <a:latin typeface="Raleway"/>
                <a:ea typeface="Raleway"/>
                <a:cs typeface="Raleway"/>
                <a:sym typeface="Raleway"/>
              </a:rPr>
              <a:t>Reeder CPA Group</a:t>
            </a:r>
            <a:endParaRPr sz="600" b="1">
              <a:latin typeface="Raleway"/>
              <a:ea typeface="Raleway"/>
              <a:cs typeface="Raleway"/>
              <a:sym typeface="Raleway"/>
            </a:endParaRPr>
          </a:p>
        </p:txBody>
      </p:sp>
      <p:sp>
        <p:nvSpPr>
          <p:cNvPr id="19" name="Google Shape;19;p2"/>
          <p:cNvSpPr txBox="1"/>
          <p:nvPr/>
        </p:nvSpPr>
        <p:spPr>
          <a:xfrm>
            <a:off x="1296767" y="78500"/>
            <a:ext cx="2100600" cy="321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600">
                <a:latin typeface="Raleway"/>
                <a:ea typeface="Raleway"/>
                <a:cs typeface="Raleway"/>
                <a:sym typeface="Raleway"/>
              </a:rPr>
              <a:t>FBA Webinar</a:t>
            </a:r>
            <a:endParaRPr sz="600">
              <a:latin typeface="Raleway"/>
              <a:ea typeface="Raleway"/>
              <a:cs typeface="Raleway"/>
              <a:sym typeface="Raleway"/>
            </a:endParaRPr>
          </a:p>
        </p:txBody>
      </p:sp>
      <p:sp>
        <p:nvSpPr>
          <p:cNvPr id="20" name="Google Shape;20;p2"/>
          <p:cNvSpPr txBox="1"/>
          <p:nvPr/>
        </p:nvSpPr>
        <p:spPr>
          <a:xfrm>
            <a:off x="7850245" y="78500"/>
            <a:ext cx="1069500" cy="3219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GB" sz="600">
                <a:latin typeface="Raleway"/>
                <a:ea typeface="Raleway"/>
                <a:cs typeface="Raleway"/>
                <a:sym typeface="Raleway"/>
              </a:rPr>
              <a:t>March 2024</a:t>
            </a:r>
            <a:endParaRPr sz="600" b="1">
              <a:latin typeface="Raleway"/>
              <a:ea typeface="Raleway"/>
              <a:cs typeface="Raleway"/>
              <a:sym typeface="Raleway"/>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_alt1">
  <p:cSld name="TITLE_1">
    <p:bg>
      <p:bgPr>
        <a:solidFill>
          <a:schemeClr val="lt2"/>
        </a:solidFill>
        <a:effectLst/>
      </p:bgPr>
    </p:bg>
    <p:spTree>
      <p:nvGrpSpPr>
        <p:cNvPr id="1" name="Shape 21"/>
        <p:cNvGrpSpPr/>
        <p:nvPr/>
      </p:nvGrpSpPr>
      <p:grpSpPr>
        <a:xfrm>
          <a:off x="0" y="0"/>
          <a:ext cx="0" cy="0"/>
          <a:chOff x="0" y="0"/>
          <a:chExt cx="0" cy="0"/>
        </a:xfrm>
      </p:grpSpPr>
      <p:pic>
        <p:nvPicPr>
          <p:cNvPr id="22" name="Google Shape;22;p3"/>
          <p:cNvPicPr preferRelativeResize="0"/>
          <p:nvPr/>
        </p:nvPicPr>
        <p:blipFill rotWithShape="1">
          <a:blip r:embed="rId2">
            <a:alphaModFix/>
          </a:blip>
          <a:srcRect l="13176" r="13169"/>
          <a:stretch/>
        </p:blipFill>
        <p:spPr>
          <a:xfrm>
            <a:off x="0" y="487825"/>
            <a:ext cx="9144003" cy="4655676"/>
          </a:xfrm>
          <a:prstGeom prst="rect">
            <a:avLst/>
          </a:prstGeom>
          <a:noFill/>
          <a:ln>
            <a:noFill/>
          </a:ln>
        </p:spPr>
      </p:pic>
      <p:sp>
        <p:nvSpPr>
          <p:cNvPr id="23" name="Google Shape;23;p3"/>
          <p:cNvSpPr/>
          <p:nvPr/>
        </p:nvSpPr>
        <p:spPr>
          <a:xfrm>
            <a:off x="0" y="0"/>
            <a:ext cx="9144000" cy="4878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 name="Google Shape;24;p3"/>
          <p:cNvGrpSpPr/>
          <p:nvPr/>
        </p:nvGrpSpPr>
        <p:grpSpPr>
          <a:xfrm>
            <a:off x="830392" y="1191256"/>
            <a:ext cx="745763" cy="45826"/>
            <a:chOff x="4580561" y="2589004"/>
            <a:chExt cx="1064464" cy="25200"/>
          </a:xfrm>
        </p:grpSpPr>
        <p:sp>
          <p:nvSpPr>
            <p:cNvPr id="25" name="Google Shape;25;p3"/>
            <p:cNvSpPr/>
            <p:nvPr/>
          </p:nvSpPr>
          <p:spPr>
            <a:xfrm rot="-5400000">
              <a:off x="5366325" y="2335504"/>
              <a:ext cx="25200" cy="532200"/>
            </a:xfrm>
            <a:prstGeom prst="rect">
              <a:avLst/>
            </a:prstGeom>
            <a:solidFill>
              <a:srgbClr val="D9F0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3"/>
            <p:cNvSpPr/>
            <p:nvPr/>
          </p:nvSpPr>
          <p:spPr>
            <a:xfrm rot="-5400000">
              <a:off x="4836311" y="2333254"/>
              <a:ext cx="25200" cy="536700"/>
            </a:xfrm>
            <a:prstGeom prst="rect">
              <a:avLst/>
            </a:prstGeom>
            <a:solidFill>
              <a:srgbClr val="2A2D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 name="Google Shape;27;p3"/>
          <p:cNvSpPr txBox="1">
            <a:spLocks noGrp="1"/>
          </p:cNvSpPr>
          <p:nvPr>
            <p:ph type="ctrTitle"/>
          </p:nvPr>
        </p:nvSpPr>
        <p:spPr>
          <a:xfrm>
            <a:off x="729450" y="1322450"/>
            <a:ext cx="7688100" cy="1664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4200"/>
              <a:buNone/>
              <a:defRPr sz="4200">
                <a:solidFill>
                  <a:schemeClr val="dk2"/>
                </a:solidFill>
              </a:defRPr>
            </a:lvl1pPr>
            <a:lvl2pPr lvl="1" rtl="0">
              <a:spcBef>
                <a:spcPts val="0"/>
              </a:spcBef>
              <a:spcAft>
                <a:spcPts val="0"/>
              </a:spcAft>
              <a:buClr>
                <a:schemeClr val="dk2"/>
              </a:buClr>
              <a:buSzPts val="4200"/>
              <a:buNone/>
              <a:defRPr sz="4200">
                <a:solidFill>
                  <a:schemeClr val="dk2"/>
                </a:solidFill>
              </a:defRPr>
            </a:lvl2pPr>
            <a:lvl3pPr lvl="2" rtl="0">
              <a:spcBef>
                <a:spcPts val="0"/>
              </a:spcBef>
              <a:spcAft>
                <a:spcPts val="0"/>
              </a:spcAft>
              <a:buClr>
                <a:schemeClr val="dk2"/>
              </a:buClr>
              <a:buSzPts val="4200"/>
              <a:buNone/>
              <a:defRPr sz="4200">
                <a:solidFill>
                  <a:schemeClr val="dk2"/>
                </a:solidFill>
              </a:defRPr>
            </a:lvl3pPr>
            <a:lvl4pPr lvl="3" rtl="0">
              <a:spcBef>
                <a:spcPts val="0"/>
              </a:spcBef>
              <a:spcAft>
                <a:spcPts val="0"/>
              </a:spcAft>
              <a:buClr>
                <a:schemeClr val="dk2"/>
              </a:buClr>
              <a:buSzPts val="4200"/>
              <a:buNone/>
              <a:defRPr sz="4200">
                <a:solidFill>
                  <a:schemeClr val="dk2"/>
                </a:solidFill>
              </a:defRPr>
            </a:lvl4pPr>
            <a:lvl5pPr lvl="4" rtl="0">
              <a:spcBef>
                <a:spcPts val="0"/>
              </a:spcBef>
              <a:spcAft>
                <a:spcPts val="0"/>
              </a:spcAft>
              <a:buClr>
                <a:schemeClr val="dk2"/>
              </a:buClr>
              <a:buSzPts val="4200"/>
              <a:buNone/>
              <a:defRPr sz="4200">
                <a:solidFill>
                  <a:schemeClr val="dk2"/>
                </a:solidFill>
              </a:defRPr>
            </a:lvl5pPr>
            <a:lvl6pPr lvl="5" rtl="0">
              <a:spcBef>
                <a:spcPts val="0"/>
              </a:spcBef>
              <a:spcAft>
                <a:spcPts val="0"/>
              </a:spcAft>
              <a:buClr>
                <a:schemeClr val="dk2"/>
              </a:buClr>
              <a:buSzPts val="4200"/>
              <a:buNone/>
              <a:defRPr sz="4200">
                <a:solidFill>
                  <a:schemeClr val="dk2"/>
                </a:solidFill>
              </a:defRPr>
            </a:lvl6pPr>
            <a:lvl7pPr lvl="6" rtl="0">
              <a:spcBef>
                <a:spcPts val="0"/>
              </a:spcBef>
              <a:spcAft>
                <a:spcPts val="0"/>
              </a:spcAft>
              <a:buClr>
                <a:schemeClr val="dk2"/>
              </a:buClr>
              <a:buSzPts val="4200"/>
              <a:buNone/>
              <a:defRPr sz="4200">
                <a:solidFill>
                  <a:schemeClr val="dk2"/>
                </a:solidFill>
              </a:defRPr>
            </a:lvl7pPr>
            <a:lvl8pPr lvl="7" rtl="0">
              <a:spcBef>
                <a:spcPts val="0"/>
              </a:spcBef>
              <a:spcAft>
                <a:spcPts val="0"/>
              </a:spcAft>
              <a:buClr>
                <a:schemeClr val="dk2"/>
              </a:buClr>
              <a:buSzPts val="4200"/>
              <a:buNone/>
              <a:defRPr sz="4200">
                <a:solidFill>
                  <a:schemeClr val="dk2"/>
                </a:solidFill>
              </a:defRPr>
            </a:lvl8pPr>
            <a:lvl9pPr lvl="8" rtl="0">
              <a:spcBef>
                <a:spcPts val="0"/>
              </a:spcBef>
              <a:spcAft>
                <a:spcPts val="0"/>
              </a:spcAft>
              <a:buClr>
                <a:schemeClr val="dk2"/>
              </a:buClr>
              <a:buSzPts val="4200"/>
              <a:buNone/>
              <a:defRPr sz="4200">
                <a:solidFill>
                  <a:schemeClr val="dk2"/>
                </a:solidFill>
              </a:defRPr>
            </a:lvl9pPr>
          </a:lstStyle>
          <a:p>
            <a:endParaRPr/>
          </a:p>
        </p:txBody>
      </p:sp>
      <p:sp>
        <p:nvSpPr>
          <p:cNvPr id="28" name="Google Shape;28;p3"/>
          <p:cNvSpPr txBox="1">
            <a:spLocks noGrp="1"/>
          </p:cNvSpPr>
          <p:nvPr>
            <p:ph type="subTitle" idx="1"/>
          </p:nvPr>
        </p:nvSpPr>
        <p:spPr>
          <a:xfrm>
            <a:off x="729627" y="3172900"/>
            <a:ext cx="7688100" cy="541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a:endParaRPr/>
          </a:p>
        </p:txBody>
      </p:sp>
      <p:sp>
        <p:nvSpPr>
          <p:cNvPr id="29" name="Google Shape;29;p3"/>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
        <p:nvSpPr>
          <p:cNvPr id="30" name="Google Shape;30;p3">
            <a:hlinkClick r:id="rId3" action="ppaction://hlinksldjump"/>
          </p:cNvPr>
          <p:cNvSpPr/>
          <p:nvPr/>
        </p:nvSpPr>
        <p:spPr>
          <a:xfrm>
            <a:off x="8280450" y="0"/>
            <a:ext cx="863400" cy="454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1" name="Google Shape;31;p3">
            <a:hlinkClick r:id="rId3" action="ppaction://hlinksldjump"/>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32" name="Google Shape;32;p3">
            <a:hlinkClick r:id="rId3" action="ppaction://hlinksldjump"/>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33" name="Google Shape;33;p3">
            <a:hlinkClick r:id="rId3" action="ppaction://hlinksldjump"/>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34"/>
        <p:cNvGrpSpPr/>
        <p:nvPr/>
      </p:nvGrpSpPr>
      <p:grpSpPr>
        <a:xfrm>
          <a:off x="0" y="0"/>
          <a:ext cx="0" cy="0"/>
          <a:chOff x="0" y="0"/>
          <a:chExt cx="0" cy="0"/>
        </a:xfrm>
      </p:grpSpPr>
      <p:grpSp>
        <p:nvGrpSpPr>
          <p:cNvPr id="35" name="Google Shape;35;p4"/>
          <p:cNvGrpSpPr/>
          <p:nvPr/>
        </p:nvGrpSpPr>
        <p:grpSpPr>
          <a:xfrm>
            <a:off x="830392" y="1191256"/>
            <a:ext cx="745763" cy="45826"/>
            <a:chOff x="4580561" y="2589004"/>
            <a:chExt cx="1064464" cy="25200"/>
          </a:xfrm>
        </p:grpSpPr>
        <p:sp>
          <p:nvSpPr>
            <p:cNvPr id="36" name="Google Shape;36;p4"/>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4"/>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 name="Google Shape;38;p4"/>
          <p:cNvSpPr txBox="1">
            <a:spLocks noGrp="1"/>
          </p:cNvSpPr>
          <p:nvPr>
            <p:ph type="title"/>
          </p:nvPr>
        </p:nvSpPr>
        <p:spPr>
          <a:xfrm>
            <a:off x="729450" y="1322450"/>
            <a:ext cx="7688400" cy="15186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39" name="Google Shape;39;p4"/>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GB"/>
              <a:t>‹#›</a:t>
            </a:fld>
            <a:endParaRPr/>
          </a:p>
        </p:txBody>
      </p:sp>
      <p:sp>
        <p:nvSpPr>
          <p:cNvPr id="40" name="Google Shape;40;p4">
            <a:hlinkClick r:id="rId2" action="ppaction://hlinksldjump"/>
          </p:cNvPr>
          <p:cNvSpPr/>
          <p:nvPr/>
        </p:nvSpPr>
        <p:spPr>
          <a:xfrm>
            <a:off x="8280450" y="0"/>
            <a:ext cx="863400" cy="4542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1" name="Google Shape;41;p4">
            <a:hlinkClick r:id="rId2" action="ppaction://hlinksldjump"/>
          </p:cNvPr>
          <p:cNvCxnSpPr/>
          <p:nvPr/>
        </p:nvCxnSpPr>
        <p:spPr>
          <a:xfrm>
            <a:off x="8598817" y="216350"/>
            <a:ext cx="216300" cy="0"/>
          </a:xfrm>
          <a:prstGeom prst="straightConnector1">
            <a:avLst/>
          </a:prstGeom>
          <a:noFill/>
          <a:ln w="9525" cap="flat" cmpd="sng">
            <a:solidFill>
              <a:schemeClr val="lt2"/>
            </a:solidFill>
            <a:prstDash val="solid"/>
            <a:round/>
            <a:headEnd type="none" w="med" len="med"/>
            <a:tailEnd type="none" w="med" len="med"/>
          </a:ln>
        </p:spPr>
      </p:cxnSp>
      <p:cxnSp>
        <p:nvCxnSpPr>
          <p:cNvPr id="42" name="Google Shape;42;p4">
            <a:hlinkClick r:id="rId2" action="ppaction://hlinksldjump"/>
          </p:cNvPr>
          <p:cNvCxnSpPr/>
          <p:nvPr/>
        </p:nvCxnSpPr>
        <p:spPr>
          <a:xfrm>
            <a:off x="8598817" y="250138"/>
            <a:ext cx="216300" cy="0"/>
          </a:xfrm>
          <a:prstGeom prst="straightConnector1">
            <a:avLst/>
          </a:prstGeom>
          <a:noFill/>
          <a:ln w="9525" cap="flat" cmpd="sng">
            <a:solidFill>
              <a:schemeClr val="lt2"/>
            </a:solidFill>
            <a:prstDash val="solid"/>
            <a:round/>
            <a:headEnd type="none" w="med" len="med"/>
            <a:tailEnd type="none" w="med" len="med"/>
          </a:ln>
        </p:spPr>
      </p:cxnSp>
      <p:cxnSp>
        <p:nvCxnSpPr>
          <p:cNvPr id="43" name="Google Shape;43;p4">
            <a:hlinkClick r:id="rId2" action="ppaction://hlinksldjump"/>
          </p:cNvPr>
          <p:cNvCxnSpPr/>
          <p:nvPr/>
        </p:nvCxnSpPr>
        <p:spPr>
          <a:xfrm>
            <a:off x="8598817" y="283925"/>
            <a:ext cx="216300" cy="0"/>
          </a:xfrm>
          <a:prstGeom prst="straightConnector1">
            <a:avLst/>
          </a:prstGeom>
          <a:noFill/>
          <a:ln w="9525" cap="flat" cmpd="sng">
            <a:solidFill>
              <a:schemeClr val="lt2"/>
            </a:solidFill>
            <a:prstDash val="solid"/>
            <a:round/>
            <a:headEnd type="none" w="med" len="med"/>
            <a:tailEnd type="none" w="med" len="med"/>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4"/>
        <p:cNvGrpSpPr/>
        <p:nvPr/>
      </p:nvGrpSpPr>
      <p:grpSpPr>
        <a:xfrm>
          <a:off x="0" y="0"/>
          <a:ext cx="0" cy="0"/>
          <a:chOff x="0" y="0"/>
          <a:chExt cx="0" cy="0"/>
        </a:xfrm>
      </p:grpSpPr>
      <p:sp>
        <p:nvSpPr>
          <p:cNvPr id="45" name="Google Shape;45;p5"/>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6" name="Google Shape;46;p5"/>
          <p:cNvGrpSpPr/>
          <p:nvPr/>
        </p:nvGrpSpPr>
        <p:grpSpPr>
          <a:xfrm>
            <a:off x="830392" y="1191256"/>
            <a:ext cx="745763" cy="45826"/>
            <a:chOff x="4580561" y="2589004"/>
            <a:chExt cx="1064464" cy="25200"/>
          </a:xfrm>
        </p:grpSpPr>
        <p:sp>
          <p:nvSpPr>
            <p:cNvPr id="47" name="Google Shape;47;p5"/>
            <p:cNvSpPr/>
            <p:nvPr/>
          </p:nvSpPr>
          <p:spPr>
            <a:xfrm rot="-5400000">
              <a:off x="5366325" y="2335504"/>
              <a:ext cx="25200" cy="532200"/>
            </a:xfrm>
            <a:prstGeom prst="rect">
              <a:avLst/>
            </a:prstGeom>
            <a:solidFill>
              <a:srgbClr val="D9F0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5"/>
            <p:cNvSpPr/>
            <p:nvPr/>
          </p:nvSpPr>
          <p:spPr>
            <a:xfrm rot="-5400000">
              <a:off x="4836311" y="2333254"/>
              <a:ext cx="25200" cy="536700"/>
            </a:xfrm>
            <a:prstGeom prst="rect">
              <a:avLst/>
            </a:prstGeom>
            <a:solidFill>
              <a:srgbClr val="2A2D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9" name="Google Shape;49;p5"/>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50" name="Google Shape;50;p5"/>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51" name="Google Shape;51;p5"/>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cxnSp>
        <p:nvCxnSpPr>
          <p:cNvPr id="52" name="Google Shape;52;p5">
            <a:hlinkClick r:id="rId2" action="ppaction://hlinksldjump"/>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53" name="Google Shape;53;p5">
            <a:hlinkClick r:id="rId2" action="ppaction://hlinksldjump"/>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54" name="Google Shape;54;p5">
            <a:hlinkClick r:id="rId2" action="ppaction://hlinksldjump"/>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ody only">
  <p:cSld name="TITLE_AND_BODY_1">
    <p:spTree>
      <p:nvGrpSpPr>
        <p:cNvPr id="1" name="Shape 55"/>
        <p:cNvGrpSpPr/>
        <p:nvPr/>
      </p:nvGrpSpPr>
      <p:grpSpPr>
        <a:xfrm>
          <a:off x="0" y="0"/>
          <a:ext cx="0" cy="0"/>
          <a:chOff x="0" y="0"/>
          <a:chExt cx="0" cy="0"/>
        </a:xfrm>
      </p:grpSpPr>
      <p:sp>
        <p:nvSpPr>
          <p:cNvPr id="56" name="Google Shape;56;p6"/>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6"/>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
        <p:nvSpPr>
          <p:cNvPr id="58" name="Google Shape;58;p6">
            <a:hlinkClick r:id="rId2" action="ppaction://hlinksldjump"/>
          </p:cNvPr>
          <p:cNvSpPr/>
          <p:nvPr/>
        </p:nvSpPr>
        <p:spPr>
          <a:xfrm>
            <a:off x="8280450" y="0"/>
            <a:ext cx="863400" cy="454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9" name="Google Shape;59;p6">
            <a:hlinkClick r:id="rId2" action="ppaction://hlinksldjump"/>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60" name="Google Shape;60;p6">
            <a:hlinkClick r:id="rId2" action="ppaction://hlinksldjump"/>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61" name="Google Shape;61;p6">
            <a:hlinkClick r:id="rId2" action="ppaction://hlinksldjump"/>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
        <p:nvSpPr>
          <p:cNvPr id="62" name="Google Shape;62;p6"/>
          <p:cNvSpPr txBox="1">
            <a:spLocks noGrp="1"/>
          </p:cNvSpPr>
          <p:nvPr>
            <p:ph type="body" idx="1"/>
          </p:nvPr>
        </p:nvSpPr>
        <p:spPr>
          <a:xfrm>
            <a:off x="729450" y="1068650"/>
            <a:ext cx="7688700" cy="1034400"/>
          </a:xfrm>
          <a:prstGeom prst="rect">
            <a:avLst/>
          </a:prstGeom>
        </p:spPr>
        <p:txBody>
          <a:bodyPr spcFirstLastPara="1" wrap="square" lIns="91425" tIns="91425" rIns="91425" bIns="91425" anchor="t" anchorCtr="0">
            <a:noAutofit/>
          </a:bodyPr>
          <a:lstStyle>
            <a:lvl1pPr marL="457200" lvl="0" indent="-311150" rtl="0">
              <a:spcBef>
                <a:spcPts val="0"/>
              </a:spcBef>
              <a:spcAft>
                <a:spcPts val="0"/>
              </a:spcAft>
              <a:buSzPts val="1300"/>
              <a:buChar char="●"/>
              <a:defRPr/>
            </a:lvl1pPr>
            <a:lvl2pPr marL="914400" lvl="1" indent="-298450" rtl="0">
              <a:spcBef>
                <a:spcPts val="1600"/>
              </a:spcBef>
              <a:spcAft>
                <a:spcPts val="0"/>
              </a:spcAft>
              <a:buSzPts val="1100"/>
              <a:buChar char="○"/>
              <a:defRPr/>
            </a:lvl2pPr>
            <a:lvl3pPr marL="1371600" lvl="2" indent="-298450" rtl="0">
              <a:spcBef>
                <a:spcPts val="1600"/>
              </a:spcBef>
              <a:spcAft>
                <a:spcPts val="0"/>
              </a:spcAft>
              <a:buSzPts val="1100"/>
              <a:buChar char="■"/>
              <a:defRPr/>
            </a:lvl3pPr>
            <a:lvl4pPr marL="1828800" lvl="3" indent="-298450" rtl="0">
              <a:spcBef>
                <a:spcPts val="1600"/>
              </a:spcBef>
              <a:spcAft>
                <a:spcPts val="0"/>
              </a:spcAft>
              <a:buSzPts val="1100"/>
              <a:buChar char="●"/>
              <a:defRPr/>
            </a:lvl4pPr>
            <a:lvl5pPr marL="2286000" lvl="4" indent="-298450" rtl="0">
              <a:spcBef>
                <a:spcPts val="1600"/>
              </a:spcBef>
              <a:spcAft>
                <a:spcPts val="0"/>
              </a:spcAft>
              <a:buSzPts val="1100"/>
              <a:buChar char="○"/>
              <a:defRPr/>
            </a:lvl5pPr>
            <a:lvl6pPr marL="2743200" lvl="5" indent="-298450" rtl="0">
              <a:spcBef>
                <a:spcPts val="1600"/>
              </a:spcBef>
              <a:spcAft>
                <a:spcPts val="0"/>
              </a:spcAft>
              <a:buSzPts val="1100"/>
              <a:buChar char="■"/>
              <a:defRPr/>
            </a:lvl6pPr>
            <a:lvl7pPr marL="3200400" lvl="6" indent="-298450" rtl="0">
              <a:spcBef>
                <a:spcPts val="1600"/>
              </a:spcBef>
              <a:spcAft>
                <a:spcPts val="0"/>
              </a:spcAft>
              <a:buSzPts val="1100"/>
              <a:buChar char="●"/>
              <a:defRPr/>
            </a:lvl7pPr>
            <a:lvl8pPr marL="3657600" lvl="7" indent="-298450" rtl="0">
              <a:spcBef>
                <a:spcPts val="1600"/>
              </a:spcBef>
              <a:spcAft>
                <a:spcPts val="0"/>
              </a:spcAft>
              <a:buSzPts val="1100"/>
              <a:buChar char="○"/>
              <a:defRPr/>
            </a:lvl8pPr>
            <a:lvl9pPr marL="4114800" lvl="8" indent="-298450" rtl="0">
              <a:spcBef>
                <a:spcPts val="1600"/>
              </a:spcBef>
              <a:spcAft>
                <a:spcPts val="1600"/>
              </a:spcAft>
              <a:buSzPts val="11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_alt2">
  <p:cSld name="TITLE_AND_BODY_1_1">
    <p:spTree>
      <p:nvGrpSpPr>
        <p:cNvPr id="1" name="Shape 63"/>
        <p:cNvGrpSpPr/>
        <p:nvPr/>
      </p:nvGrpSpPr>
      <p:grpSpPr>
        <a:xfrm>
          <a:off x="0" y="0"/>
          <a:ext cx="0" cy="0"/>
          <a:chOff x="0" y="0"/>
          <a:chExt cx="0" cy="0"/>
        </a:xfrm>
      </p:grpSpPr>
      <p:pic>
        <p:nvPicPr>
          <p:cNvPr id="64" name="Google Shape;64;p7" descr="shutterstock_31891705.jpg"/>
          <p:cNvPicPr preferRelativeResize="0"/>
          <p:nvPr/>
        </p:nvPicPr>
        <p:blipFill rotWithShape="1">
          <a:blip r:embed="rId2">
            <a:alphaModFix/>
          </a:blip>
          <a:srcRect t="11971" b="11971"/>
          <a:stretch/>
        </p:blipFill>
        <p:spPr>
          <a:xfrm>
            <a:off x="0" y="487825"/>
            <a:ext cx="9143999" cy="4655673"/>
          </a:xfrm>
          <a:prstGeom prst="rect">
            <a:avLst/>
          </a:prstGeom>
          <a:noFill/>
          <a:ln>
            <a:noFill/>
          </a:ln>
        </p:spPr>
      </p:pic>
      <p:sp>
        <p:nvSpPr>
          <p:cNvPr id="65" name="Google Shape;65;p7"/>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7"/>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marL="0" lvl="0" indent="0" algn="r" rtl="0">
              <a:spcBef>
                <a:spcPts val="0"/>
              </a:spcBef>
              <a:spcAft>
                <a:spcPts val="0"/>
              </a:spcAft>
              <a:buNone/>
            </a:pPr>
            <a:fld id="{00000000-1234-1234-1234-123412341234}" type="slidenum">
              <a:rPr lang="en-GB"/>
              <a:t>‹#›</a:t>
            </a:fld>
            <a:endParaRPr/>
          </a:p>
        </p:txBody>
      </p:sp>
      <p:sp>
        <p:nvSpPr>
          <p:cNvPr id="67" name="Google Shape;67;p7">
            <a:hlinkClick r:id="rId3" action="ppaction://hlinksldjump"/>
          </p:cNvPr>
          <p:cNvSpPr/>
          <p:nvPr/>
        </p:nvSpPr>
        <p:spPr>
          <a:xfrm>
            <a:off x="8280450" y="0"/>
            <a:ext cx="863400" cy="454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8" name="Google Shape;68;p7">
            <a:hlinkClick r:id="rId3" action="ppaction://hlinksldjump"/>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69" name="Google Shape;69;p7">
            <a:hlinkClick r:id="rId3" action="ppaction://hlinksldjump"/>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70" name="Google Shape;70;p7">
            <a:hlinkClick r:id="rId3" action="ppaction://hlinksldjump"/>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
        <p:nvSpPr>
          <p:cNvPr id="71" name="Google Shape;71;p7"/>
          <p:cNvSpPr txBox="1">
            <a:spLocks noGrp="1"/>
          </p:cNvSpPr>
          <p:nvPr>
            <p:ph type="title"/>
          </p:nvPr>
        </p:nvSpPr>
        <p:spPr>
          <a:xfrm>
            <a:off x="729450" y="2056375"/>
            <a:ext cx="5887500" cy="1518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2"/>
        <p:cNvGrpSpPr/>
        <p:nvPr/>
      </p:nvGrpSpPr>
      <p:grpSpPr>
        <a:xfrm>
          <a:off x="0" y="0"/>
          <a:ext cx="0" cy="0"/>
          <a:chOff x="0" y="0"/>
          <a:chExt cx="0" cy="0"/>
        </a:xfrm>
      </p:grpSpPr>
      <p:sp>
        <p:nvSpPr>
          <p:cNvPr id="73" name="Google Shape;73;p8"/>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4" name="Google Shape;74;p8"/>
          <p:cNvGrpSpPr/>
          <p:nvPr/>
        </p:nvGrpSpPr>
        <p:grpSpPr>
          <a:xfrm>
            <a:off x="830392" y="1191256"/>
            <a:ext cx="745763" cy="45826"/>
            <a:chOff x="4580561" y="2589004"/>
            <a:chExt cx="1064464" cy="25200"/>
          </a:xfrm>
        </p:grpSpPr>
        <p:sp>
          <p:nvSpPr>
            <p:cNvPr id="75" name="Google Shape;75;p8"/>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8"/>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7" name="Google Shape;77;p8"/>
          <p:cNvSpPr txBox="1">
            <a:spLocks noGrp="1"/>
          </p:cNvSpPr>
          <p:nvPr>
            <p:ph type="title"/>
          </p:nvPr>
        </p:nvSpPr>
        <p:spPr>
          <a:xfrm>
            <a:off x="729450" y="1318650"/>
            <a:ext cx="7688400" cy="5352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78" name="Google Shape;78;p8"/>
          <p:cNvSpPr txBox="1">
            <a:spLocks noGrp="1"/>
          </p:cNvSpPr>
          <p:nvPr>
            <p:ph type="body" idx="1"/>
          </p:nvPr>
        </p:nvSpPr>
        <p:spPr>
          <a:xfrm>
            <a:off x="729325" y="2078875"/>
            <a:ext cx="3774300" cy="22611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79" name="Google Shape;79;p8"/>
          <p:cNvSpPr txBox="1">
            <a:spLocks noGrp="1"/>
          </p:cNvSpPr>
          <p:nvPr>
            <p:ph type="body" idx="2"/>
          </p:nvPr>
        </p:nvSpPr>
        <p:spPr>
          <a:xfrm>
            <a:off x="4643604" y="2078875"/>
            <a:ext cx="3774300" cy="22611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80" name="Google Shape;80;p8"/>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
        <p:nvSpPr>
          <p:cNvPr id="81" name="Google Shape;81;p8">
            <a:hlinkClick r:id="rId2" action="ppaction://hlinksldjump"/>
          </p:cNvPr>
          <p:cNvSpPr/>
          <p:nvPr/>
        </p:nvSpPr>
        <p:spPr>
          <a:xfrm>
            <a:off x="8280450" y="0"/>
            <a:ext cx="863400" cy="454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2" name="Google Shape;82;p8">
            <a:hlinkClick r:id="rId2" action="ppaction://hlinksldjump"/>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83" name="Google Shape;83;p8">
            <a:hlinkClick r:id="rId2" action="ppaction://hlinksldjump"/>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84" name="Google Shape;84;p8">
            <a:hlinkClick r:id="rId2" action="ppaction://hlinksldjump"/>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5"/>
        <p:cNvGrpSpPr/>
        <p:nvPr/>
      </p:nvGrpSpPr>
      <p:grpSpPr>
        <a:xfrm>
          <a:off x="0" y="0"/>
          <a:ext cx="0" cy="0"/>
          <a:chOff x="0" y="0"/>
          <a:chExt cx="0" cy="0"/>
        </a:xfrm>
      </p:grpSpPr>
      <p:sp>
        <p:nvSpPr>
          <p:cNvPr id="86" name="Google Shape;86;p9"/>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7" name="Google Shape;87;p9"/>
          <p:cNvGrpSpPr/>
          <p:nvPr/>
        </p:nvGrpSpPr>
        <p:grpSpPr>
          <a:xfrm>
            <a:off x="830392" y="1191256"/>
            <a:ext cx="745763" cy="45826"/>
            <a:chOff x="4580561" y="2589004"/>
            <a:chExt cx="1064464" cy="25200"/>
          </a:xfrm>
        </p:grpSpPr>
        <p:sp>
          <p:nvSpPr>
            <p:cNvPr id="88" name="Google Shape;88;p9"/>
            <p:cNvSpPr/>
            <p:nvPr/>
          </p:nvSpPr>
          <p:spPr>
            <a:xfrm rot="-5400000">
              <a:off x="5366325" y="2335504"/>
              <a:ext cx="25200" cy="532200"/>
            </a:xfrm>
            <a:prstGeom prst="rect">
              <a:avLst/>
            </a:prstGeom>
            <a:solidFill>
              <a:srgbClr val="D9F0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9"/>
            <p:cNvSpPr/>
            <p:nvPr/>
          </p:nvSpPr>
          <p:spPr>
            <a:xfrm rot="-5400000">
              <a:off x="4836311" y="2333254"/>
              <a:ext cx="25200" cy="536700"/>
            </a:xfrm>
            <a:prstGeom prst="rect">
              <a:avLst/>
            </a:prstGeom>
            <a:solidFill>
              <a:srgbClr val="2A2D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0" name="Google Shape;90;p9"/>
          <p:cNvSpPr txBox="1">
            <a:spLocks noGrp="1"/>
          </p:cNvSpPr>
          <p:nvPr>
            <p:ph type="title"/>
          </p:nvPr>
        </p:nvSpPr>
        <p:spPr>
          <a:xfrm>
            <a:off x="729450" y="1318650"/>
            <a:ext cx="7688400" cy="5352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91" name="Google Shape;91;p9"/>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
        <p:nvSpPr>
          <p:cNvPr id="92" name="Google Shape;92;p9">
            <a:hlinkClick r:id="rId2" action="ppaction://hlinksldjump"/>
          </p:cNvPr>
          <p:cNvSpPr/>
          <p:nvPr/>
        </p:nvSpPr>
        <p:spPr>
          <a:xfrm>
            <a:off x="8280450" y="0"/>
            <a:ext cx="863400" cy="454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93" name="Google Shape;93;p9">
            <a:hlinkClick r:id="rId2" action="ppaction://hlinksldjump"/>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94" name="Google Shape;94;p9">
            <a:hlinkClick r:id="rId2" action="ppaction://hlinksldjump"/>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95" name="Google Shape;95;p9">
            <a:hlinkClick r:id="rId2" action="ppaction://hlinksldjump"/>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96"/>
        <p:cNvGrpSpPr/>
        <p:nvPr/>
      </p:nvGrpSpPr>
      <p:grpSpPr>
        <a:xfrm>
          <a:off x="0" y="0"/>
          <a:ext cx="0" cy="0"/>
          <a:chOff x="0" y="0"/>
          <a:chExt cx="0" cy="0"/>
        </a:xfrm>
      </p:grpSpPr>
      <p:sp>
        <p:nvSpPr>
          <p:cNvPr id="97" name="Google Shape;97;p10"/>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8" name="Google Shape;98;p10"/>
          <p:cNvGrpSpPr/>
          <p:nvPr/>
        </p:nvGrpSpPr>
        <p:grpSpPr>
          <a:xfrm>
            <a:off x="830392" y="1191256"/>
            <a:ext cx="745763" cy="45826"/>
            <a:chOff x="4580561" y="2589004"/>
            <a:chExt cx="1064464" cy="25200"/>
          </a:xfrm>
        </p:grpSpPr>
        <p:sp>
          <p:nvSpPr>
            <p:cNvPr id="99" name="Google Shape;99;p10"/>
            <p:cNvSpPr/>
            <p:nvPr/>
          </p:nvSpPr>
          <p:spPr>
            <a:xfrm rot="-5400000">
              <a:off x="5366325" y="2335504"/>
              <a:ext cx="25200" cy="532200"/>
            </a:xfrm>
            <a:prstGeom prst="rect">
              <a:avLst/>
            </a:prstGeom>
            <a:solidFill>
              <a:srgbClr val="D9F0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10"/>
            <p:cNvSpPr/>
            <p:nvPr/>
          </p:nvSpPr>
          <p:spPr>
            <a:xfrm rot="-5400000">
              <a:off x="4836311" y="2333254"/>
              <a:ext cx="25200" cy="536700"/>
            </a:xfrm>
            <a:prstGeom prst="rect">
              <a:avLst/>
            </a:prstGeom>
            <a:solidFill>
              <a:srgbClr val="2A2D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1" name="Google Shape;101;p10"/>
          <p:cNvSpPr txBox="1">
            <a:spLocks noGrp="1"/>
          </p:cNvSpPr>
          <p:nvPr>
            <p:ph type="title"/>
          </p:nvPr>
        </p:nvSpPr>
        <p:spPr>
          <a:xfrm>
            <a:off x="730000" y="1318650"/>
            <a:ext cx="3300900" cy="13815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102" name="Google Shape;102;p10"/>
          <p:cNvSpPr txBox="1">
            <a:spLocks noGrp="1"/>
          </p:cNvSpPr>
          <p:nvPr>
            <p:ph type="body" idx="1"/>
          </p:nvPr>
        </p:nvSpPr>
        <p:spPr>
          <a:xfrm>
            <a:off x="721225" y="2781725"/>
            <a:ext cx="3300900" cy="15975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03" name="Google Shape;103;p10"/>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
        <p:nvSpPr>
          <p:cNvPr id="104" name="Google Shape;104;p10">
            <a:hlinkClick r:id="rId2" action="ppaction://hlinksldjump"/>
          </p:cNvPr>
          <p:cNvSpPr/>
          <p:nvPr/>
        </p:nvSpPr>
        <p:spPr>
          <a:xfrm>
            <a:off x="8280450" y="0"/>
            <a:ext cx="863400" cy="454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05" name="Google Shape;105;p10">
            <a:hlinkClick r:id="rId2" action="ppaction://hlinksldjump"/>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106" name="Google Shape;106;p10">
            <a:hlinkClick r:id="rId2" action="ppaction://hlinksldjump"/>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107" name="Google Shape;107;p10">
            <a:hlinkClick r:id="rId2" action="ppaction://hlinksldjump"/>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108"/>
        <p:cNvGrpSpPr/>
        <p:nvPr/>
      </p:nvGrpSpPr>
      <p:grpSpPr>
        <a:xfrm>
          <a:off x="0" y="0"/>
          <a:ext cx="0" cy="0"/>
          <a:chOff x="0" y="0"/>
          <a:chExt cx="0" cy="0"/>
        </a:xfrm>
      </p:grpSpPr>
      <p:grpSp>
        <p:nvGrpSpPr>
          <p:cNvPr id="109" name="Google Shape;109;p11"/>
          <p:cNvGrpSpPr/>
          <p:nvPr/>
        </p:nvGrpSpPr>
        <p:grpSpPr>
          <a:xfrm>
            <a:off x="830392" y="4169130"/>
            <a:ext cx="745763" cy="45826"/>
            <a:chOff x="4580561" y="2589004"/>
            <a:chExt cx="1064464" cy="25200"/>
          </a:xfrm>
        </p:grpSpPr>
        <p:sp>
          <p:nvSpPr>
            <p:cNvPr id="110" name="Google Shape;110;p11"/>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1"/>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2" name="Google Shape;112;p11"/>
          <p:cNvSpPr txBox="1">
            <a:spLocks noGrp="1"/>
          </p:cNvSpPr>
          <p:nvPr>
            <p:ph type="title"/>
          </p:nvPr>
        </p:nvSpPr>
        <p:spPr>
          <a:xfrm>
            <a:off x="729450" y="864300"/>
            <a:ext cx="7021200" cy="2985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113" name="Google Shape;113;p11"/>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GB"/>
              <a:t>‹#›</a:t>
            </a:fld>
            <a:endParaRPr/>
          </a:p>
        </p:txBody>
      </p:sp>
      <p:sp>
        <p:nvSpPr>
          <p:cNvPr id="114" name="Google Shape;114;p11">
            <a:hlinkClick r:id="rId2" action="ppaction://hlinksldjump"/>
          </p:cNvPr>
          <p:cNvSpPr/>
          <p:nvPr/>
        </p:nvSpPr>
        <p:spPr>
          <a:xfrm>
            <a:off x="8280450" y="0"/>
            <a:ext cx="863400" cy="454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15" name="Google Shape;115;p11">
            <a:hlinkClick r:id="rId2" action="ppaction://hlinksldjump"/>
          </p:cNvPr>
          <p:cNvCxnSpPr/>
          <p:nvPr/>
        </p:nvCxnSpPr>
        <p:spPr>
          <a:xfrm>
            <a:off x="8598817" y="216350"/>
            <a:ext cx="216300" cy="0"/>
          </a:xfrm>
          <a:prstGeom prst="straightConnector1">
            <a:avLst/>
          </a:prstGeom>
          <a:noFill/>
          <a:ln w="9525" cap="flat" cmpd="sng">
            <a:solidFill>
              <a:schemeClr val="lt2"/>
            </a:solidFill>
            <a:prstDash val="solid"/>
            <a:round/>
            <a:headEnd type="none" w="med" len="med"/>
            <a:tailEnd type="none" w="med" len="med"/>
          </a:ln>
        </p:spPr>
      </p:cxnSp>
      <p:cxnSp>
        <p:nvCxnSpPr>
          <p:cNvPr id="116" name="Google Shape;116;p11">
            <a:hlinkClick r:id="rId2" action="ppaction://hlinksldjump"/>
          </p:cNvPr>
          <p:cNvCxnSpPr/>
          <p:nvPr/>
        </p:nvCxnSpPr>
        <p:spPr>
          <a:xfrm>
            <a:off x="8598817" y="250138"/>
            <a:ext cx="216300" cy="0"/>
          </a:xfrm>
          <a:prstGeom prst="straightConnector1">
            <a:avLst/>
          </a:prstGeom>
          <a:noFill/>
          <a:ln w="9525" cap="flat" cmpd="sng">
            <a:solidFill>
              <a:schemeClr val="lt2"/>
            </a:solidFill>
            <a:prstDash val="solid"/>
            <a:round/>
            <a:headEnd type="none" w="med" len="med"/>
            <a:tailEnd type="none" w="med" len="med"/>
          </a:ln>
        </p:spPr>
      </p:cxnSp>
      <p:cxnSp>
        <p:nvCxnSpPr>
          <p:cNvPr id="117" name="Google Shape;117;p11">
            <a:hlinkClick r:id="rId2" action="ppaction://hlinksldjump"/>
          </p:cNvPr>
          <p:cNvCxnSpPr/>
          <p:nvPr/>
        </p:nvCxnSpPr>
        <p:spPr>
          <a:xfrm>
            <a:off x="8598817" y="283925"/>
            <a:ext cx="216300" cy="0"/>
          </a:xfrm>
          <a:prstGeom prst="straightConnector1">
            <a:avLst/>
          </a:prstGeom>
          <a:noFill/>
          <a:ln w="9525" cap="flat" cmpd="sng">
            <a:solidFill>
              <a:schemeClr val="lt2"/>
            </a:solidFill>
            <a:prstDash val="solid"/>
            <a:round/>
            <a:headEnd type="none" w="med" len="med"/>
            <a:tailEnd type="none" w="med" len="med"/>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18"/>
        <p:cNvGrpSpPr/>
        <p:nvPr/>
      </p:nvGrpSpPr>
      <p:grpSpPr>
        <a:xfrm>
          <a:off x="0" y="0"/>
          <a:ext cx="0" cy="0"/>
          <a:chOff x="0" y="0"/>
          <a:chExt cx="0" cy="0"/>
        </a:xfrm>
      </p:grpSpPr>
      <p:sp>
        <p:nvSpPr>
          <p:cNvPr id="119" name="Google Shape;119;p12"/>
          <p:cNvSpPr/>
          <p:nvPr/>
        </p:nvSpPr>
        <p:spPr>
          <a:xfrm>
            <a:off x="0" y="0"/>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0" name="Google Shape;120;p12"/>
          <p:cNvGrpSpPr/>
          <p:nvPr/>
        </p:nvGrpSpPr>
        <p:grpSpPr>
          <a:xfrm>
            <a:off x="830392" y="1191256"/>
            <a:ext cx="745763" cy="45826"/>
            <a:chOff x="4580561" y="2589004"/>
            <a:chExt cx="1064464" cy="25200"/>
          </a:xfrm>
        </p:grpSpPr>
        <p:sp>
          <p:nvSpPr>
            <p:cNvPr id="121" name="Google Shape;121;p12"/>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2"/>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3" name="Google Shape;123;p12"/>
          <p:cNvSpPr txBox="1">
            <a:spLocks noGrp="1"/>
          </p:cNvSpPr>
          <p:nvPr>
            <p:ph type="title"/>
          </p:nvPr>
        </p:nvSpPr>
        <p:spPr>
          <a:xfrm>
            <a:off x="730000" y="1318650"/>
            <a:ext cx="3300900" cy="16872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124" name="Google Shape;124;p12"/>
          <p:cNvSpPr txBox="1">
            <a:spLocks noGrp="1"/>
          </p:cNvSpPr>
          <p:nvPr>
            <p:ph type="subTitle" idx="1"/>
          </p:nvPr>
        </p:nvSpPr>
        <p:spPr>
          <a:xfrm>
            <a:off x="724950" y="3161525"/>
            <a:ext cx="3300900" cy="7590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125" name="Google Shape;125;p12"/>
          <p:cNvSpPr txBox="1">
            <a:spLocks noGrp="1"/>
          </p:cNvSpPr>
          <p:nvPr>
            <p:ph type="body" idx="2"/>
          </p:nvPr>
        </p:nvSpPr>
        <p:spPr>
          <a:xfrm>
            <a:off x="5174225" y="1352625"/>
            <a:ext cx="3374400" cy="30255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26" name="Google Shape;126;p12"/>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
        <p:nvSpPr>
          <p:cNvPr id="127" name="Google Shape;127;p12">
            <a:hlinkClick r:id="rId2" action="ppaction://hlinksldjump"/>
          </p:cNvPr>
          <p:cNvSpPr/>
          <p:nvPr/>
        </p:nvSpPr>
        <p:spPr>
          <a:xfrm>
            <a:off x="8280450" y="0"/>
            <a:ext cx="863400" cy="454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28" name="Google Shape;128;p12">
            <a:hlinkClick r:id="rId2" action="ppaction://hlinksldjump"/>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129" name="Google Shape;129;p12">
            <a:hlinkClick r:id="rId2" action="ppaction://hlinksldjump"/>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130" name="Google Shape;130;p12">
            <a:hlinkClick r:id="rId2" action="ppaction://hlinksldjump"/>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31"/>
        <p:cNvGrpSpPr/>
        <p:nvPr/>
      </p:nvGrpSpPr>
      <p:grpSpPr>
        <a:xfrm>
          <a:off x="0" y="0"/>
          <a:ext cx="0" cy="0"/>
          <a:chOff x="0" y="0"/>
          <a:chExt cx="0" cy="0"/>
        </a:xfrm>
      </p:grpSpPr>
      <p:sp>
        <p:nvSpPr>
          <p:cNvPr id="132" name="Google Shape;132;p13"/>
          <p:cNvSpPr txBox="1">
            <a:spLocks noGrp="1"/>
          </p:cNvSpPr>
          <p:nvPr>
            <p:ph type="body" idx="1"/>
          </p:nvPr>
        </p:nvSpPr>
        <p:spPr>
          <a:xfrm>
            <a:off x="724950" y="4372551"/>
            <a:ext cx="7697400" cy="4605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300"/>
              <a:buNone/>
              <a:defRPr/>
            </a:lvl1pPr>
          </a:lstStyle>
          <a:p>
            <a:endParaRPr/>
          </a:p>
        </p:txBody>
      </p:sp>
      <p:sp>
        <p:nvSpPr>
          <p:cNvPr id="133" name="Google Shape;133;p13"/>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
        <p:nvSpPr>
          <p:cNvPr id="134" name="Google Shape;134;p13">
            <a:hlinkClick r:id="rId2" action="ppaction://hlinksldjump"/>
          </p:cNvPr>
          <p:cNvSpPr/>
          <p:nvPr/>
        </p:nvSpPr>
        <p:spPr>
          <a:xfrm>
            <a:off x="8280450" y="0"/>
            <a:ext cx="863400" cy="454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35" name="Google Shape;135;p13">
            <a:hlinkClick r:id="rId2" action="ppaction://hlinksldjump"/>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136" name="Google Shape;136;p13">
            <a:hlinkClick r:id="rId2" action="ppaction://hlinksldjump"/>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137" name="Google Shape;137;p13">
            <a:hlinkClick r:id="rId2" action="ppaction://hlinksldjump"/>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138"/>
        <p:cNvGrpSpPr/>
        <p:nvPr/>
      </p:nvGrpSpPr>
      <p:grpSpPr>
        <a:xfrm>
          <a:off x="0" y="0"/>
          <a:ext cx="0" cy="0"/>
          <a:chOff x="0" y="0"/>
          <a:chExt cx="0" cy="0"/>
        </a:xfrm>
      </p:grpSpPr>
      <p:grpSp>
        <p:nvGrpSpPr>
          <p:cNvPr id="139" name="Google Shape;139;p14"/>
          <p:cNvGrpSpPr/>
          <p:nvPr/>
        </p:nvGrpSpPr>
        <p:grpSpPr>
          <a:xfrm>
            <a:off x="830392" y="4169130"/>
            <a:ext cx="745763" cy="45826"/>
            <a:chOff x="4580561" y="2589004"/>
            <a:chExt cx="1064464" cy="25200"/>
          </a:xfrm>
        </p:grpSpPr>
        <p:sp>
          <p:nvSpPr>
            <p:cNvPr id="140" name="Google Shape;140;p14"/>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14"/>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2" name="Google Shape;142;p14"/>
          <p:cNvSpPr txBox="1">
            <a:spLocks noGrp="1"/>
          </p:cNvSpPr>
          <p:nvPr>
            <p:ph type="title" hasCustomPrompt="1"/>
          </p:nvPr>
        </p:nvSpPr>
        <p:spPr>
          <a:xfrm>
            <a:off x="729450" y="733950"/>
            <a:ext cx="7688400" cy="1244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r>
              <a:t>xx%</a:t>
            </a:r>
          </a:p>
        </p:txBody>
      </p:sp>
      <p:sp>
        <p:nvSpPr>
          <p:cNvPr id="143" name="Google Shape;143;p14"/>
          <p:cNvSpPr txBox="1">
            <a:spLocks noGrp="1"/>
          </p:cNvSpPr>
          <p:nvPr>
            <p:ph type="body" idx="1"/>
          </p:nvPr>
        </p:nvSpPr>
        <p:spPr>
          <a:xfrm>
            <a:off x="729450" y="2272888"/>
            <a:ext cx="7688400" cy="15804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Clr>
                <a:schemeClr val="lt1"/>
              </a:buClr>
              <a:buSzPts val="1300"/>
              <a:buChar char="●"/>
              <a:defRPr>
                <a:solidFill>
                  <a:schemeClr val="lt1"/>
                </a:solidFill>
              </a:defRPr>
            </a:lvl1pPr>
            <a:lvl2pPr marL="914400" lvl="1" indent="-298450">
              <a:spcBef>
                <a:spcPts val="1600"/>
              </a:spcBef>
              <a:spcAft>
                <a:spcPts val="0"/>
              </a:spcAft>
              <a:buClr>
                <a:schemeClr val="lt1"/>
              </a:buClr>
              <a:buSzPts val="1100"/>
              <a:buChar char="○"/>
              <a:defRPr>
                <a:solidFill>
                  <a:schemeClr val="lt1"/>
                </a:solidFill>
              </a:defRPr>
            </a:lvl2pPr>
            <a:lvl3pPr marL="1371600" lvl="2" indent="-298450">
              <a:spcBef>
                <a:spcPts val="1600"/>
              </a:spcBef>
              <a:spcAft>
                <a:spcPts val="0"/>
              </a:spcAft>
              <a:buClr>
                <a:schemeClr val="lt1"/>
              </a:buClr>
              <a:buSzPts val="1100"/>
              <a:buChar char="■"/>
              <a:defRPr>
                <a:solidFill>
                  <a:schemeClr val="lt1"/>
                </a:solidFill>
              </a:defRPr>
            </a:lvl3pPr>
            <a:lvl4pPr marL="1828800" lvl="3" indent="-298450">
              <a:spcBef>
                <a:spcPts val="1600"/>
              </a:spcBef>
              <a:spcAft>
                <a:spcPts val="0"/>
              </a:spcAft>
              <a:buClr>
                <a:schemeClr val="lt1"/>
              </a:buClr>
              <a:buSzPts val="1100"/>
              <a:buChar char="●"/>
              <a:defRPr>
                <a:solidFill>
                  <a:schemeClr val="lt1"/>
                </a:solidFill>
              </a:defRPr>
            </a:lvl4pPr>
            <a:lvl5pPr marL="2286000" lvl="4" indent="-298450">
              <a:spcBef>
                <a:spcPts val="1600"/>
              </a:spcBef>
              <a:spcAft>
                <a:spcPts val="0"/>
              </a:spcAft>
              <a:buClr>
                <a:schemeClr val="lt1"/>
              </a:buClr>
              <a:buSzPts val="1100"/>
              <a:buChar char="○"/>
              <a:defRPr>
                <a:solidFill>
                  <a:schemeClr val="lt1"/>
                </a:solidFill>
              </a:defRPr>
            </a:lvl5pPr>
            <a:lvl6pPr marL="2743200" lvl="5" indent="-298450">
              <a:spcBef>
                <a:spcPts val="1600"/>
              </a:spcBef>
              <a:spcAft>
                <a:spcPts val="0"/>
              </a:spcAft>
              <a:buClr>
                <a:schemeClr val="lt1"/>
              </a:buClr>
              <a:buSzPts val="1100"/>
              <a:buChar char="■"/>
              <a:defRPr>
                <a:solidFill>
                  <a:schemeClr val="lt1"/>
                </a:solidFill>
              </a:defRPr>
            </a:lvl6pPr>
            <a:lvl7pPr marL="3200400" lvl="6" indent="-298450">
              <a:spcBef>
                <a:spcPts val="1600"/>
              </a:spcBef>
              <a:spcAft>
                <a:spcPts val="0"/>
              </a:spcAft>
              <a:buClr>
                <a:schemeClr val="lt1"/>
              </a:buClr>
              <a:buSzPts val="1100"/>
              <a:buChar char="●"/>
              <a:defRPr>
                <a:solidFill>
                  <a:schemeClr val="lt1"/>
                </a:solidFill>
              </a:defRPr>
            </a:lvl7pPr>
            <a:lvl8pPr marL="3657600" lvl="7" indent="-298450">
              <a:spcBef>
                <a:spcPts val="1600"/>
              </a:spcBef>
              <a:spcAft>
                <a:spcPts val="0"/>
              </a:spcAft>
              <a:buClr>
                <a:schemeClr val="lt1"/>
              </a:buClr>
              <a:buSzPts val="1100"/>
              <a:buChar char="○"/>
              <a:defRPr>
                <a:solidFill>
                  <a:schemeClr val="lt1"/>
                </a:solidFill>
              </a:defRPr>
            </a:lvl8pPr>
            <a:lvl9pPr marL="4114800" lvl="8" indent="-298450">
              <a:spcBef>
                <a:spcPts val="1600"/>
              </a:spcBef>
              <a:spcAft>
                <a:spcPts val="1600"/>
              </a:spcAft>
              <a:buClr>
                <a:schemeClr val="lt1"/>
              </a:buClr>
              <a:buSzPts val="1100"/>
              <a:buChar char="■"/>
              <a:defRPr>
                <a:solidFill>
                  <a:schemeClr val="lt1"/>
                </a:solidFill>
              </a:defRPr>
            </a:lvl9pPr>
          </a:lstStyle>
          <a:p>
            <a:endParaRPr/>
          </a:p>
        </p:txBody>
      </p:sp>
      <p:sp>
        <p:nvSpPr>
          <p:cNvPr id="144" name="Google Shape;144;p14"/>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GB"/>
              <a:t>‹#›</a:t>
            </a:fld>
            <a:endParaRPr/>
          </a:p>
        </p:txBody>
      </p:sp>
      <p:sp>
        <p:nvSpPr>
          <p:cNvPr id="145" name="Google Shape;145;p14">
            <a:hlinkClick r:id="rId2" action="ppaction://hlinksldjump"/>
          </p:cNvPr>
          <p:cNvSpPr/>
          <p:nvPr/>
        </p:nvSpPr>
        <p:spPr>
          <a:xfrm>
            <a:off x="8280450" y="0"/>
            <a:ext cx="863400" cy="4542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46" name="Google Shape;146;p14">
            <a:hlinkClick r:id="rId2" action="ppaction://hlinksldjump"/>
          </p:cNvPr>
          <p:cNvCxnSpPr/>
          <p:nvPr/>
        </p:nvCxnSpPr>
        <p:spPr>
          <a:xfrm>
            <a:off x="8598817" y="216350"/>
            <a:ext cx="216300" cy="0"/>
          </a:xfrm>
          <a:prstGeom prst="straightConnector1">
            <a:avLst/>
          </a:prstGeom>
          <a:noFill/>
          <a:ln w="9525" cap="flat" cmpd="sng">
            <a:solidFill>
              <a:schemeClr val="lt2"/>
            </a:solidFill>
            <a:prstDash val="solid"/>
            <a:round/>
            <a:headEnd type="none" w="med" len="med"/>
            <a:tailEnd type="none" w="med" len="med"/>
          </a:ln>
        </p:spPr>
      </p:cxnSp>
      <p:cxnSp>
        <p:nvCxnSpPr>
          <p:cNvPr id="147" name="Google Shape;147;p14">
            <a:hlinkClick r:id="rId2" action="ppaction://hlinksldjump"/>
          </p:cNvPr>
          <p:cNvCxnSpPr/>
          <p:nvPr/>
        </p:nvCxnSpPr>
        <p:spPr>
          <a:xfrm>
            <a:off x="8598817" y="250138"/>
            <a:ext cx="216300" cy="0"/>
          </a:xfrm>
          <a:prstGeom prst="straightConnector1">
            <a:avLst/>
          </a:prstGeom>
          <a:noFill/>
          <a:ln w="9525" cap="flat" cmpd="sng">
            <a:solidFill>
              <a:schemeClr val="lt2"/>
            </a:solidFill>
            <a:prstDash val="solid"/>
            <a:round/>
            <a:headEnd type="none" w="med" len="med"/>
            <a:tailEnd type="none" w="med" len="med"/>
          </a:ln>
        </p:spPr>
      </p:cxnSp>
      <p:cxnSp>
        <p:nvCxnSpPr>
          <p:cNvPr id="148" name="Google Shape;148;p14">
            <a:hlinkClick r:id="rId2" action="ppaction://hlinksldjump"/>
          </p:cNvPr>
          <p:cNvCxnSpPr/>
          <p:nvPr/>
        </p:nvCxnSpPr>
        <p:spPr>
          <a:xfrm>
            <a:off x="8598817" y="283925"/>
            <a:ext cx="216300" cy="0"/>
          </a:xfrm>
          <a:prstGeom prst="straightConnector1">
            <a:avLst/>
          </a:prstGeom>
          <a:noFill/>
          <a:ln w="9525" cap="flat" cmpd="sng">
            <a:solidFill>
              <a:schemeClr val="lt2"/>
            </a:solidFill>
            <a:prstDash val="solid"/>
            <a:round/>
            <a:headEnd type="none" w="med" len="med"/>
            <a:tailEnd type="none" w="med" len="med"/>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49"/>
        <p:cNvGrpSpPr/>
        <p:nvPr/>
      </p:nvGrpSpPr>
      <p:grpSpPr>
        <a:xfrm>
          <a:off x="0" y="0"/>
          <a:ext cx="0" cy="0"/>
          <a:chOff x="0" y="0"/>
          <a:chExt cx="0" cy="0"/>
        </a:xfrm>
      </p:grpSpPr>
      <p:sp>
        <p:nvSpPr>
          <p:cNvPr id="150" name="Google Shape;150;p15"/>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
        <p:nvSpPr>
          <p:cNvPr id="151" name="Google Shape;151;p15">
            <a:hlinkClick r:id="rId2" action="ppaction://hlinksldjump"/>
          </p:cNvPr>
          <p:cNvSpPr/>
          <p:nvPr/>
        </p:nvSpPr>
        <p:spPr>
          <a:xfrm>
            <a:off x="8280450" y="0"/>
            <a:ext cx="863400" cy="454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52" name="Google Shape;152;p15">
            <a:hlinkClick r:id="rId2" action="ppaction://hlinksldjump"/>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153" name="Google Shape;153;p15">
            <a:hlinkClick r:id="rId2" action="ppaction://hlinksldjump"/>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154" name="Google Shape;154;p15">
            <a:hlinkClick r:id="rId2" action="ppaction://hlinksldjump"/>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OC">
  <p:cSld name="SECTION_HEADER_1">
    <p:bg>
      <p:bgPr>
        <a:solidFill>
          <a:schemeClr val="dk1"/>
        </a:solidFill>
        <a:effectLst/>
      </p:bgPr>
    </p:bg>
    <p:spTree>
      <p:nvGrpSpPr>
        <p:cNvPr id="1" name="Shape 155"/>
        <p:cNvGrpSpPr/>
        <p:nvPr/>
      </p:nvGrpSpPr>
      <p:grpSpPr>
        <a:xfrm>
          <a:off x="0" y="0"/>
          <a:ext cx="0" cy="0"/>
          <a:chOff x="0" y="0"/>
          <a:chExt cx="0" cy="0"/>
        </a:xfrm>
      </p:grpSpPr>
      <p:sp>
        <p:nvSpPr>
          <p:cNvPr id="156" name="Google Shape;156;p16"/>
          <p:cNvSpPr txBox="1">
            <a:spLocks noGrp="1"/>
          </p:cNvSpPr>
          <p:nvPr>
            <p:ph type="title"/>
          </p:nvPr>
        </p:nvSpPr>
        <p:spPr>
          <a:xfrm>
            <a:off x="1308150" y="1318650"/>
            <a:ext cx="7110000" cy="5352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FFFFFF"/>
              </a:buClr>
              <a:buSzPts val="2600"/>
              <a:buNone/>
              <a:defRPr sz="2600">
                <a:solidFill>
                  <a:srgbClr val="FFFFFF"/>
                </a:solidFill>
              </a:defRPr>
            </a:lvl1pPr>
            <a:lvl2pPr lvl="1" rtl="0">
              <a:spcBef>
                <a:spcPts val="0"/>
              </a:spcBef>
              <a:spcAft>
                <a:spcPts val="0"/>
              </a:spcAft>
              <a:buClr>
                <a:srgbClr val="FFFFFF"/>
              </a:buClr>
              <a:buSzPts val="2600"/>
              <a:buNone/>
              <a:defRPr sz="2600">
                <a:solidFill>
                  <a:srgbClr val="FFFFFF"/>
                </a:solidFill>
              </a:defRPr>
            </a:lvl2pPr>
            <a:lvl3pPr lvl="2" rtl="0">
              <a:spcBef>
                <a:spcPts val="0"/>
              </a:spcBef>
              <a:spcAft>
                <a:spcPts val="0"/>
              </a:spcAft>
              <a:buClr>
                <a:srgbClr val="FFFFFF"/>
              </a:buClr>
              <a:buSzPts val="2600"/>
              <a:buNone/>
              <a:defRPr sz="2600">
                <a:solidFill>
                  <a:srgbClr val="FFFFFF"/>
                </a:solidFill>
              </a:defRPr>
            </a:lvl3pPr>
            <a:lvl4pPr lvl="3" rtl="0">
              <a:spcBef>
                <a:spcPts val="0"/>
              </a:spcBef>
              <a:spcAft>
                <a:spcPts val="0"/>
              </a:spcAft>
              <a:buClr>
                <a:srgbClr val="FFFFFF"/>
              </a:buClr>
              <a:buSzPts val="2600"/>
              <a:buNone/>
              <a:defRPr sz="2600">
                <a:solidFill>
                  <a:srgbClr val="FFFFFF"/>
                </a:solidFill>
              </a:defRPr>
            </a:lvl4pPr>
            <a:lvl5pPr lvl="4" rtl="0">
              <a:spcBef>
                <a:spcPts val="0"/>
              </a:spcBef>
              <a:spcAft>
                <a:spcPts val="0"/>
              </a:spcAft>
              <a:buClr>
                <a:srgbClr val="FFFFFF"/>
              </a:buClr>
              <a:buSzPts val="2600"/>
              <a:buNone/>
              <a:defRPr sz="2600">
                <a:solidFill>
                  <a:srgbClr val="FFFFFF"/>
                </a:solidFill>
              </a:defRPr>
            </a:lvl5pPr>
            <a:lvl6pPr lvl="5" rtl="0">
              <a:spcBef>
                <a:spcPts val="0"/>
              </a:spcBef>
              <a:spcAft>
                <a:spcPts val="0"/>
              </a:spcAft>
              <a:buClr>
                <a:srgbClr val="FFFFFF"/>
              </a:buClr>
              <a:buSzPts val="2600"/>
              <a:buNone/>
              <a:defRPr sz="2600">
                <a:solidFill>
                  <a:srgbClr val="FFFFFF"/>
                </a:solidFill>
              </a:defRPr>
            </a:lvl6pPr>
            <a:lvl7pPr lvl="6" rtl="0">
              <a:spcBef>
                <a:spcPts val="0"/>
              </a:spcBef>
              <a:spcAft>
                <a:spcPts val="0"/>
              </a:spcAft>
              <a:buClr>
                <a:srgbClr val="FFFFFF"/>
              </a:buClr>
              <a:buSzPts val="2600"/>
              <a:buNone/>
              <a:defRPr sz="2600">
                <a:solidFill>
                  <a:srgbClr val="FFFFFF"/>
                </a:solidFill>
              </a:defRPr>
            </a:lvl7pPr>
            <a:lvl8pPr lvl="7" rtl="0">
              <a:spcBef>
                <a:spcPts val="0"/>
              </a:spcBef>
              <a:spcAft>
                <a:spcPts val="0"/>
              </a:spcAft>
              <a:buClr>
                <a:srgbClr val="FFFFFF"/>
              </a:buClr>
              <a:buSzPts val="2600"/>
              <a:buNone/>
              <a:defRPr sz="2600">
                <a:solidFill>
                  <a:srgbClr val="FFFFFF"/>
                </a:solidFill>
              </a:defRPr>
            </a:lvl8pPr>
            <a:lvl9pPr lvl="8" rtl="0">
              <a:spcBef>
                <a:spcPts val="0"/>
              </a:spcBef>
              <a:spcAft>
                <a:spcPts val="0"/>
              </a:spcAft>
              <a:buClr>
                <a:srgbClr val="FFFFFF"/>
              </a:buClr>
              <a:buSzPts val="2600"/>
              <a:buNone/>
              <a:defRPr sz="2600">
                <a:solidFill>
                  <a:srgbClr val="FFFFFF"/>
                </a:solidFill>
              </a:defRPr>
            </a:lvl9pPr>
          </a:lstStyle>
          <a:p>
            <a:endParaRPr/>
          </a:p>
        </p:txBody>
      </p:sp>
      <p:sp>
        <p:nvSpPr>
          <p:cNvPr id="157" name="Google Shape;157;p16"/>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_alt1">
  <p:cSld name="SECTION_HEADER_2">
    <p:bg>
      <p:bgPr>
        <a:solidFill>
          <a:srgbClr val="F3F3F3"/>
        </a:solidFill>
        <a:effectLst/>
      </p:bgPr>
    </p:bg>
    <p:spTree>
      <p:nvGrpSpPr>
        <p:cNvPr id="1" name="Shape 158"/>
        <p:cNvGrpSpPr/>
        <p:nvPr/>
      </p:nvGrpSpPr>
      <p:grpSpPr>
        <a:xfrm>
          <a:off x="0" y="0"/>
          <a:ext cx="0" cy="0"/>
          <a:chOff x="0" y="0"/>
          <a:chExt cx="0" cy="0"/>
        </a:xfrm>
      </p:grpSpPr>
      <p:grpSp>
        <p:nvGrpSpPr>
          <p:cNvPr id="159" name="Google Shape;159;p17"/>
          <p:cNvGrpSpPr/>
          <p:nvPr/>
        </p:nvGrpSpPr>
        <p:grpSpPr>
          <a:xfrm>
            <a:off x="830392" y="1191256"/>
            <a:ext cx="745763" cy="45826"/>
            <a:chOff x="4580561" y="2589004"/>
            <a:chExt cx="1064464" cy="25200"/>
          </a:xfrm>
        </p:grpSpPr>
        <p:sp>
          <p:nvSpPr>
            <p:cNvPr id="160" name="Google Shape;160;p17"/>
            <p:cNvSpPr/>
            <p:nvPr/>
          </p:nvSpPr>
          <p:spPr>
            <a:xfrm rot="-5400000">
              <a:off x="5366325" y="2335504"/>
              <a:ext cx="25200" cy="532200"/>
            </a:xfrm>
            <a:prstGeom prst="rect">
              <a:avLst/>
            </a:prstGeom>
            <a:solidFill>
              <a:srgbClr val="D9F0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7"/>
            <p:cNvSpPr/>
            <p:nvPr/>
          </p:nvSpPr>
          <p:spPr>
            <a:xfrm rot="-5400000">
              <a:off x="4836311" y="2333254"/>
              <a:ext cx="25200" cy="536700"/>
            </a:xfrm>
            <a:prstGeom prst="rect">
              <a:avLst/>
            </a:prstGeom>
            <a:solidFill>
              <a:srgbClr val="D9F0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2" name="Google Shape;162;p17"/>
          <p:cNvSpPr txBox="1">
            <a:spLocks noGrp="1"/>
          </p:cNvSpPr>
          <p:nvPr>
            <p:ph type="title"/>
          </p:nvPr>
        </p:nvSpPr>
        <p:spPr>
          <a:xfrm>
            <a:off x="729450" y="1322450"/>
            <a:ext cx="7688400" cy="1518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3600"/>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a:endParaRPr/>
          </a:p>
        </p:txBody>
      </p:sp>
      <p:sp>
        <p:nvSpPr>
          <p:cNvPr id="163" name="Google Shape;163;p17"/>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treamline">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SzPts val="2800"/>
              <a:buFont typeface="Raleway"/>
              <a:buNone/>
              <a:defRPr sz="2800" b="1">
                <a:latin typeface="Raleway"/>
                <a:ea typeface="Raleway"/>
                <a:cs typeface="Raleway"/>
                <a:sym typeface="Raleway"/>
              </a:defRPr>
            </a:lvl1pPr>
            <a:lvl2pPr lvl="1">
              <a:spcBef>
                <a:spcPts val="0"/>
              </a:spcBef>
              <a:spcAft>
                <a:spcPts val="0"/>
              </a:spcAft>
              <a:buSzPts val="2800"/>
              <a:buFont typeface="Raleway"/>
              <a:buNone/>
              <a:defRPr sz="2800" b="1">
                <a:latin typeface="Raleway"/>
                <a:ea typeface="Raleway"/>
                <a:cs typeface="Raleway"/>
                <a:sym typeface="Raleway"/>
              </a:defRPr>
            </a:lvl2pPr>
            <a:lvl3pPr lvl="2">
              <a:spcBef>
                <a:spcPts val="0"/>
              </a:spcBef>
              <a:spcAft>
                <a:spcPts val="0"/>
              </a:spcAft>
              <a:buSzPts val="2800"/>
              <a:buFont typeface="Raleway"/>
              <a:buNone/>
              <a:defRPr sz="2800" b="1">
                <a:latin typeface="Raleway"/>
                <a:ea typeface="Raleway"/>
                <a:cs typeface="Raleway"/>
                <a:sym typeface="Raleway"/>
              </a:defRPr>
            </a:lvl3pPr>
            <a:lvl4pPr lvl="3">
              <a:spcBef>
                <a:spcPts val="0"/>
              </a:spcBef>
              <a:spcAft>
                <a:spcPts val="0"/>
              </a:spcAft>
              <a:buSzPts val="2800"/>
              <a:buFont typeface="Raleway"/>
              <a:buNone/>
              <a:defRPr sz="2800" b="1">
                <a:latin typeface="Raleway"/>
                <a:ea typeface="Raleway"/>
                <a:cs typeface="Raleway"/>
                <a:sym typeface="Raleway"/>
              </a:defRPr>
            </a:lvl4pPr>
            <a:lvl5pPr lvl="4">
              <a:spcBef>
                <a:spcPts val="0"/>
              </a:spcBef>
              <a:spcAft>
                <a:spcPts val="0"/>
              </a:spcAft>
              <a:buSzPts val="2800"/>
              <a:buFont typeface="Raleway"/>
              <a:buNone/>
              <a:defRPr sz="2800" b="1">
                <a:latin typeface="Raleway"/>
                <a:ea typeface="Raleway"/>
                <a:cs typeface="Raleway"/>
                <a:sym typeface="Raleway"/>
              </a:defRPr>
            </a:lvl5pPr>
            <a:lvl6pPr lvl="5">
              <a:spcBef>
                <a:spcPts val="0"/>
              </a:spcBef>
              <a:spcAft>
                <a:spcPts val="0"/>
              </a:spcAft>
              <a:buSzPts val="2800"/>
              <a:buFont typeface="Raleway"/>
              <a:buNone/>
              <a:defRPr sz="2800" b="1">
                <a:latin typeface="Raleway"/>
                <a:ea typeface="Raleway"/>
                <a:cs typeface="Raleway"/>
                <a:sym typeface="Raleway"/>
              </a:defRPr>
            </a:lvl6pPr>
            <a:lvl7pPr lvl="6">
              <a:spcBef>
                <a:spcPts val="0"/>
              </a:spcBef>
              <a:spcAft>
                <a:spcPts val="0"/>
              </a:spcAft>
              <a:buSzPts val="2800"/>
              <a:buFont typeface="Raleway"/>
              <a:buNone/>
              <a:defRPr sz="2800" b="1">
                <a:latin typeface="Raleway"/>
                <a:ea typeface="Raleway"/>
                <a:cs typeface="Raleway"/>
                <a:sym typeface="Raleway"/>
              </a:defRPr>
            </a:lvl7pPr>
            <a:lvl8pPr lvl="7">
              <a:spcBef>
                <a:spcPts val="0"/>
              </a:spcBef>
              <a:spcAft>
                <a:spcPts val="0"/>
              </a:spcAft>
              <a:buSzPts val="2800"/>
              <a:buFont typeface="Raleway"/>
              <a:buNone/>
              <a:defRPr sz="2800" b="1">
                <a:latin typeface="Raleway"/>
                <a:ea typeface="Raleway"/>
                <a:cs typeface="Raleway"/>
                <a:sym typeface="Raleway"/>
              </a:defRPr>
            </a:lvl8pPr>
            <a:lvl9pPr lvl="8">
              <a:spcBef>
                <a:spcPts val="0"/>
              </a:spcBef>
              <a:spcAft>
                <a:spcPts val="0"/>
              </a:spcAft>
              <a:buSzPts val="2800"/>
              <a:buFont typeface="Raleway"/>
              <a:buNone/>
              <a:defRPr sz="2800" b="1">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115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marL="914400" lvl="1"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marL="1371600" lvl="2"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marL="1828800" lvl="3"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marL="2286000" lvl="4"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marL="2743200" lvl="5"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marL="3200400" lvl="6"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marL="3657600" lvl="7"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marL="4114800" lvl="8" indent="-298450">
              <a:lnSpc>
                <a:spcPct val="115000"/>
              </a:lnSpc>
              <a:spcBef>
                <a:spcPts val="1600"/>
              </a:spcBef>
              <a:spcAft>
                <a:spcPts val="1600"/>
              </a:spcAft>
              <a:buClr>
                <a:schemeClr val="accent1"/>
              </a:buClr>
              <a:buSzPts val="1100"/>
              <a:buFont typeface="Lato"/>
              <a:buChar char="■"/>
              <a:defRPr sz="1100">
                <a:solidFill>
                  <a:schemeClr val="accent1"/>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536302" y="4749851"/>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4.png"/><Relationship Id="rId5" Type="http://schemas.openxmlformats.org/officeDocument/2006/relationships/image" Target="../media/image9.jpg"/><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18"/>
          <p:cNvSpPr txBox="1">
            <a:spLocks noGrp="1"/>
          </p:cNvSpPr>
          <p:nvPr>
            <p:ph type="ctrTitle"/>
          </p:nvPr>
        </p:nvSpPr>
        <p:spPr>
          <a:xfrm>
            <a:off x="729450" y="1322450"/>
            <a:ext cx="7688100" cy="1737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3700">
                <a:solidFill>
                  <a:srgbClr val="000000"/>
                </a:solidFill>
              </a:rPr>
              <a:t>Reeder CPA Group: </a:t>
            </a:r>
            <a:endParaRPr sz="3700">
              <a:solidFill>
                <a:srgbClr val="000000"/>
              </a:solidFill>
            </a:endParaRPr>
          </a:p>
          <a:p>
            <a:pPr marL="0" lvl="0" indent="0" algn="l" rtl="0">
              <a:spcBef>
                <a:spcPts val="0"/>
              </a:spcBef>
              <a:spcAft>
                <a:spcPts val="0"/>
              </a:spcAft>
              <a:buNone/>
            </a:pPr>
            <a:r>
              <a:rPr lang="en-GB" sz="3700">
                <a:solidFill>
                  <a:srgbClr val="000000"/>
                </a:solidFill>
              </a:rPr>
              <a:t>A Strategic Resource for Franchise Consultants</a:t>
            </a:r>
            <a:endParaRPr sz="3700">
              <a:solidFill>
                <a:srgbClr val="000000"/>
              </a:solidFill>
            </a:endParaRPr>
          </a:p>
        </p:txBody>
      </p:sp>
      <p:sp>
        <p:nvSpPr>
          <p:cNvPr id="169" name="Google Shape;169;p18"/>
          <p:cNvSpPr txBox="1">
            <a:spLocks noGrp="1"/>
          </p:cNvSpPr>
          <p:nvPr>
            <p:ph type="subTitle" idx="1"/>
          </p:nvPr>
        </p:nvSpPr>
        <p:spPr>
          <a:xfrm>
            <a:off x="729452" y="3206400"/>
            <a:ext cx="7688100" cy="541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400" b="1"/>
              <a:t>Facilitated by Michael Reeder, CPA &amp; Managing Partner of Reeder CPA Group</a:t>
            </a:r>
            <a:endParaRPr sz="1400" b="1"/>
          </a:p>
        </p:txBody>
      </p:sp>
      <p:sp>
        <p:nvSpPr>
          <p:cNvPr id="170" name="Google Shape;170;p18"/>
          <p:cNvSpPr txBox="1">
            <a:spLocks noGrp="1"/>
          </p:cNvSpPr>
          <p:nvPr>
            <p:ph type="body" idx="4294967295"/>
          </p:nvPr>
        </p:nvSpPr>
        <p:spPr>
          <a:xfrm>
            <a:off x="729450" y="4171200"/>
            <a:ext cx="5594100" cy="7581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sz="1100" b="1" i="1"/>
              <a:t>Reeder CPA Group is proud to be part of the FBA community. </a:t>
            </a:r>
            <a:endParaRPr sz="1100" b="1" i="1"/>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19"/>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Reeder CPA Group: At a Glance</a:t>
            </a:r>
            <a:endParaRPr/>
          </a:p>
        </p:txBody>
      </p:sp>
      <p:pic>
        <p:nvPicPr>
          <p:cNvPr id="176" name="Google Shape;176;p19"/>
          <p:cNvPicPr preferRelativeResize="0"/>
          <p:nvPr/>
        </p:nvPicPr>
        <p:blipFill rotWithShape="1">
          <a:blip r:embed="rId3">
            <a:alphaModFix/>
          </a:blip>
          <a:srcRect t="53618" b="32421"/>
          <a:stretch/>
        </p:blipFill>
        <p:spPr>
          <a:xfrm>
            <a:off x="0" y="4311775"/>
            <a:ext cx="9144003" cy="850801"/>
          </a:xfrm>
          <a:prstGeom prst="rect">
            <a:avLst/>
          </a:prstGeom>
          <a:noFill/>
          <a:ln>
            <a:noFill/>
          </a:ln>
        </p:spPr>
      </p:pic>
      <p:pic>
        <p:nvPicPr>
          <p:cNvPr id="177" name="Google Shape;177;p19"/>
          <p:cNvPicPr preferRelativeResize="0"/>
          <p:nvPr/>
        </p:nvPicPr>
        <p:blipFill>
          <a:blip r:embed="rId4">
            <a:alphaModFix/>
          </a:blip>
          <a:stretch>
            <a:fillRect/>
          </a:stretch>
        </p:blipFill>
        <p:spPr>
          <a:xfrm>
            <a:off x="8527700" y="68325"/>
            <a:ext cx="352900" cy="352900"/>
          </a:xfrm>
          <a:prstGeom prst="rect">
            <a:avLst/>
          </a:prstGeom>
          <a:noFill/>
          <a:ln>
            <a:noFill/>
          </a:ln>
        </p:spPr>
      </p:pic>
      <p:sp>
        <p:nvSpPr>
          <p:cNvPr id="178" name="Google Shape;178;p19"/>
          <p:cNvSpPr txBox="1">
            <a:spLocks noGrp="1"/>
          </p:cNvSpPr>
          <p:nvPr>
            <p:ph type="body" idx="1"/>
          </p:nvPr>
        </p:nvSpPr>
        <p:spPr>
          <a:xfrm>
            <a:off x="822094" y="1953800"/>
            <a:ext cx="1954500" cy="850800"/>
          </a:xfrm>
          <a:prstGeom prst="rect">
            <a:avLst/>
          </a:prstGeom>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en-GB" sz="1200" b="1">
                <a:solidFill>
                  <a:srgbClr val="2A2D7C"/>
                </a:solidFill>
              </a:rPr>
              <a:t>Entrepreneurial CPA Firm</a:t>
            </a:r>
            <a:endParaRPr sz="1200" b="1">
              <a:solidFill>
                <a:srgbClr val="2A2D7C"/>
              </a:solidFill>
            </a:endParaRPr>
          </a:p>
          <a:p>
            <a:pPr marL="0" lvl="0" indent="0" algn="ctr" rtl="0">
              <a:lnSpc>
                <a:spcPct val="100000"/>
              </a:lnSpc>
              <a:spcBef>
                <a:spcPts val="600"/>
              </a:spcBef>
              <a:spcAft>
                <a:spcPts val="0"/>
              </a:spcAft>
              <a:buNone/>
            </a:pPr>
            <a:r>
              <a:rPr lang="en-GB" sz="1100"/>
              <a:t>Focused on small businesses (60+ industries served)</a:t>
            </a:r>
            <a:endParaRPr sz="1100"/>
          </a:p>
          <a:p>
            <a:pPr marL="0" lvl="0" indent="0" algn="l" rtl="0">
              <a:lnSpc>
                <a:spcPct val="115000"/>
              </a:lnSpc>
              <a:spcBef>
                <a:spcPts val="1600"/>
              </a:spcBef>
              <a:spcAft>
                <a:spcPts val="1600"/>
              </a:spcAft>
              <a:buNone/>
            </a:pPr>
            <a:endParaRPr sz="1100" b="1"/>
          </a:p>
        </p:txBody>
      </p:sp>
      <p:sp>
        <p:nvSpPr>
          <p:cNvPr id="179" name="Google Shape;179;p19"/>
          <p:cNvSpPr txBox="1">
            <a:spLocks noGrp="1"/>
          </p:cNvSpPr>
          <p:nvPr>
            <p:ph type="body" idx="1"/>
          </p:nvPr>
        </p:nvSpPr>
        <p:spPr>
          <a:xfrm>
            <a:off x="3360563" y="1953800"/>
            <a:ext cx="1954500" cy="850800"/>
          </a:xfrm>
          <a:prstGeom prst="rect">
            <a:avLst/>
          </a:prstGeom>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en-GB" sz="1200" b="1">
                <a:solidFill>
                  <a:srgbClr val="2A2D7C"/>
                </a:solidFill>
              </a:rPr>
              <a:t>45+ Years of Experience</a:t>
            </a:r>
            <a:endParaRPr sz="1200" b="1">
              <a:solidFill>
                <a:srgbClr val="2A2D7C"/>
              </a:solidFill>
            </a:endParaRPr>
          </a:p>
          <a:p>
            <a:pPr marL="0" lvl="0" indent="0" algn="ctr" rtl="0">
              <a:lnSpc>
                <a:spcPct val="100000"/>
              </a:lnSpc>
              <a:spcBef>
                <a:spcPts val="600"/>
              </a:spcBef>
              <a:spcAft>
                <a:spcPts val="0"/>
              </a:spcAft>
              <a:buNone/>
            </a:pPr>
            <a:r>
              <a:rPr lang="en-GB" sz="1100"/>
              <a:t>National remote team with physical roots in Chicago and Maine</a:t>
            </a:r>
            <a:endParaRPr sz="1100"/>
          </a:p>
          <a:p>
            <a:pPr marL="0" lvl="0" indent="0" algn="l" rtl="0">
              <a:lnSpc>
                <a:spcPct val="115000"/>
              </a:lnSpc>
              <a:spcBef>
                <a:spcPts val="1600"/>
              </a:spcBef>
              <a:spcAft>
                <a:spcPts val="1600"/>
              </a:spcAft>
              <a:buNone/>
            </a:pPr>
            <a:endParaRPr sz="1100" b="1"/>
          </a:p>
        </p:txBody>
      </p:sp>
      <p:sp>
        <p:nvSpPr>
          <p:cNvPr id="180" name="Google Shape;180;p19"/>
          <p:cNvSpPr txBox="1">
            <a:spLocks noGrp="1"/>
          </p:cNvSpPr>
          <p:nvPr>
            <p:ph type="body" idx="1"/>
          </p:nvPr>
        </p:nvSpPr>
        <p:spPr>
          <a:xfrm>
            <a:off x="5962751" y="1953800"/>
            <a:ext cx="2146200" cy="1296900"/>
          </a:xfrm>
          <a:prstGeom prst="rect">
            <a:avLst/>
          </a:prstGeom>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en-GB" sz="1200" b="1">
                <a:solidFill>
                  <a:srgbClr val="2A2D7C"/>
                </a:solidFill>
              </a:rPr>
              <a:t>Franchise Services</a:t>
            </a:r>
            <a:endParaRPr sz="1200" b="1">
              <a:solidFill>
                <a:srgbClr val="2A2D7C"/>
              </a:solidFill>
            </a:endParaRPr>
          </a:p>
          <a:p>
            <a:pPr marL="0" lvl="0" indent="0" algn="ctr" rtl="0">
              <a:lnSpc>
                <a:spcPct val="100000"/>
              </a:lnSpc>
              <a:spcBef>
                <a:spcPts val="600"/>
              </a:spcBef>
              <a:spcAft>
                <a:spcPts val="0"/>
              </a:spcAft>
              <a:buNone/>
            </a:pPr>
            <a:r>
              <a:rPr lang="en-GB" sz="1100"/>
              <a:t>Specialized experience working with consultants, business buyers, and franchisors</a:t>
            </a:r>
            <a:endParaRPr sz="1100"/>
          </a:p>
          <a:p>
            <a:pPr marL="0" lvl="0" indent="0" algn="l" rtl="0">
              <a:lnSpc>
                <a:spcPct val="115000"/>
              </a:lnSpc>
              <a:spcBef>
                <a:spcPts val="1600"/>
              </a:spcBef>
              <a:spcAft>
                <a:spcPts val="1600"/>
              </a:spcAft>
              <a:buNone/>
            </a:pPr>
            <a:endParaRPr sz="1100" b="1"/>
          </a:p>
        </p:txBody>
      </p:sp>
      <p:sp>
        <p:nvSpPr>
          <p:cNvPr id="181" name="Google Shape;181;p19"/>
          <p:cNvSpPr txBox="1">
            <a:spLocks noGrp="1"/>
          </p:cNvSpPr>
          <p:nvPr>
            <p:ph type="body" idx="1"/>
          </p:nvPr>
        </p:nvSpPr>
        <p:spPr>
          <a:xfrm>
            <a:off x="5962751" y="3092250"/>
            <a:ext cx="2146200" cy="1296900"/>
          </a:xfrm>
          <a:prstGeom prst="rect">
            <a:avLst/>
          </a:prstGeom>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en-GB" sz="1200" b="1">
                <a:solidFill>
                  <a:srgbClr val="2A2D7C"/>
                </a:solidFill>
              </a:rPr>
              <a:t>Family Business Management Team</a:t>
            </a:r>
            <a:endParaRPr sz="1200" b="1">
              <a:solidFill>
                <a:srgbClr val="2A2D7C"/>
              </a:solidFill>
            </a:endParaRPr>
          </a:p>
          <a:p>
            <a:pPr marL="0" lvl="0" indent="0" algn="ctr" rtl="0">
              <a:lnSpc>
                <a:spcPct val="100000"/>
              </a:lnSpc>
              <a:spcBef>
                <a:spcPts val="600"/>
              </a:spcBef>
              <a:spcAft>
                <a:spcPts val="0"/>
              </a:spcAft>
              <a:buNone/>
            </a:pPr>
            <a:r>
              <a:rPr lang="en-GB" sz="1100"/>
              <a:t>Access to expanded tax, accounting, financial, and other professional service providers</a:t>
            </a:r>
            <a:endParaRPr sz="1100"/>
          </a:p>
          <a:p>
            <a:pPr marL="0" lvl="0" indent="0" algn="l" rtl="0">
              <a:lnSpc>
                <a:spcPct val="115000"/>
              </a:lnSpc>
              <a:spcBef>
                <a:spcPts val="1600"/>
              </a:spcBef>
              <a:spcAft>
                <a:spcPts val="1600"/>
              </a:spcAft>
              <a:buNone/>
            </a:pPr>
            <a:endParaRPr sz="1100" b="1"/>
          </a:p>
        </p:txBody>
      </p:sp>
      <p:sp>
        <p:nvSpPr>
          <p:cNvPr id="182" name="Google Shape;182;p19"/>
          <p:cNvSpPr txBox="1">
            <a:spLocks noGrp="1"/>
          </p:cNvSpPr>
          <p:nvPr>
            <p:ph type="body" idx="1"/>
          </p:nvPr>
        </p:nvSpPr>
        <p:spPr>
          <a:xfrm>
            <a:off x="3360563" y="3092250"/>
            <a:ext cx="1954500" cy="1296900"/>
          </a:xfrm>
          <a:prstGeom prst="rect">
            <a:avLst/>
          </a:prstGeom>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en-GB" sz="1200" b="1">
                <a:solidFill>
                  <a:srgbClr val="2A2D7C"/>
                </a:solidFill>
              </a:rPr>
              <a:t>Business Development</a:t>
            </a:r>
            <a:endParaRPr sz="1200" b="1">
              <a:solidFill>
                <a:srgbClr val="2A2D7C"/>
              </a:solidFill>
            </a:endParaRPr>
          </a:p>
          <a:p>
            <a:pPr marL="0" lvl="0" indent="0" algn="ctr" rtl="0">
              <a:lnSpc>
                <a:spcPct val="100000"/>
              </a:lnSpc>
              <a:spcBef>
                <a:spcPts val="600"/>
              </a:spcBef>
              <a:spcAft>
                <a:spcPts val="0"/>
              </a:spcAft>
              <a:buNone/>
            </a:pPr>
            <a:r>
              <a:rPr lang="en-GB" sz="1100"/>
              <a:t>We offer business development resources as part of our expanded services</a:t>
            </a:r>
            <a:endParaRPr sz="1100"/>
          </a:p>
          <a:p>
            <a:pPr marL="0" lvl="0" indent="0" algn="l" rtl="0">
              <a:lnSpc>
                <a:spcPct val="115000"/>
              </a:lnSpc>
              <a:spcBef>
                <a:spcPts val="1600"/>
              </a:spcBef>
              <a:spcAft>
                <a:spcPts val="1600"/>
              </a:spcAft>
              <a:buNone/>
            </a:pPr>
            <a:endParaRPr sz="1100" b="1"/>
          </a:p>
        </p:txBody>
      </p:sp>
      <p:sp>
        <p:nvSpPr>
          <p:cNvPr id="183" name="Google Shape;183;p19"/>
          <p:cNvSpPr txBox="1">
            <a:spLocks noGrp="1"/>
          </p:cNvSpPr>
          <p:nvPr>
            <p:ph type="body" idx="1"/>
          </p:nvPr>
        </p:nvSpPr>
        <p:spPr>
          <a:xfrm>
            <a:off x="822094" y="3092250"/>
            <a:ext cx="1954500" cy="1296900"/>
          </a:xfrm>
          <a:prstGeom prst="rect">
            <a:avLst/>
          </a:prstGeom>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en-GB" sz="1200" b="1">
                <a:solidFill>
                  <a:srgbClr val="2A2D7C"/>
                </a:solidFill>
              </a:rPr>
              <a:t>Strategic Tax Mitigation and Implementation</a:t>
            </a:r>
            <a:endParaRPr sz="1200" b="1">
              <a:solidFill>
                <a:srgbClr val="2A2D7C"/>
              </a:solidFill>
            </a:endParaRPr>
          </a:p>
          <a:p>
            <a:pPr marL="0" lvl="0" indent="0" algn="ctr" rtl="0">
              <a:lnSpc>
                <a:spcPct val="100000"/>
              </a:lnSpc>
              <a:spcBef>
                <a:spcPts val="600"/>
              </a:spcBef>
              <a:spcAft>
                <a:spcPts val="0"/>
              </a:spcAft>
              <a:buNone/>
            </a:pPr>
            <a:r>
              <a:rPr lang="en-GB" sz="1100"/>
              <a:t>A forward-thinking approach to managing tax obligations</a:t>
            </a:r>
            <a:endParaRPr sz="1100"/>
          </a:p>
          <a:p>
            <a:pPr marL="0" lvl="0" indent="0" algn="l" rtl="0">
              <a:lnSpc>
                <a:spcPct val="115000"/>
              </a:lnSpc>
              <a:spcBef>
                <a:spcPts val="1600"/>
              </a:spcBef>
              <a:spcAft>
                <a:spcPts val="1600"/>
              </a:spcAft>
              <a:buNone/>
            </a:pPr>
            <a:endParaRPr sz="1100" b="1"/>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A2D7C"/>
        </a:solidFill>
        <a:effectLst/>
      </p:bgPr>
    </p:bg>
    <p:spTree>
      <p:nvGrpSpPr>
        <p:cNvPr id="1" name="Shape 187"/>
        <p:cNvGrpSpPr/>
        <p:nvPr/>
      </p:nvGrpSpPr>
      <p:grpSpPr>
        <a:xfrm>
          <a:off x="0" y="0"/>
          <a:ext cx="0" cy="0"/>
          <a:chOff x="0" y="0"/>
          <a:chExt cx="0" cy="0"/>
        </a:xfrm>
      </p:grpSpPr>
      <p:sp>
        <p:nvSpPr>
          <p:cNvPr id="188" name="Google Shape;188;p20"/>
          <p:cNvSpPr txBox="1">
            <a:spLocks noGrp="1"/>
          </p:cNvSpPr>
          <p:nvPr>
            <p:ph type="body" idx="4294967295"/>
          </p:nvPr>
        </p:nvSpPr>
        <p:spPr>
          <a:xfrm>
            <a:off x="729450" y="1368350"/>
            <a:ext cx="7424700" cy="6939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sz="1800">
                <a:solidFill>
                  <a:srgbClr val="FFFFFF"/>
                </a:solidFill>
              </a:rPr>
              <a:t>Franchise candidates often face complex financial questions on their journey to find a successful franchise match. </a:t>
            </a:r>
            <a:endParaRPr sz="1800">
              <a:solidFill>
                <a:srgbClr val="FFFFFF"/>
              </a:solidFill>
            </a:endParaRPr>
          </a:p>
        </p:txBody>
      </p:sp>
      <p:sp>
        <p:nvSpPr>
          <p:cNvPr id="189" name="Google Shape;189;p20"/>
          <p:cNvSpPr txBox="1">
            <a:spLocks noGrp="1"/>
          </p:cNvSpPr>
          <p:nvPr>
            <p:ph type="body" idx="4294967295"/>
          </p:nvPr>
        </p:nvSpPr>
        <p:spPr>
          <a:xfrm>
            <a:off x="729450" y="2310050"/>
            <a:ext cx="7424700" cy="3256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800" b="1">
                <a:solidFill>
                  <a:srgbClr val="2A2D7C"/>
                </a:solidFill>
                <a:highlight>
                  <a:srgbClr val="D9F0FF"/>
                </a:highlight>
              </a:rPr>
              <a:t>However, many candidates either don’t have a CPA or have one who does not have franchise experience. </a:t>
            </a:r>
            <a:endParaRPr sz="1800" b="1">
              <a:solidFill>
                <a:srgbClr val="2A2D7C"/>
              </a:solidFill>
              <a:highlight>
                <a:srgbClr val="D9F0FF"/>
              </a:highlight>
            </a:endParaRPr>
          </a:p>
          <a:p>
            <a:pPr marL="0" lvl="0" indent="0" algn="l" rtl="0">
              <a:spcBef>
                <a:spcPts val="1600"/>
              </a:spcBef>
              <a:spcAft>
                <a:spcPts val="0"/>
              </a:spcAft>
              <a:buNone/>
            </a:pPr>
            <a:r>
              <a:rPr lang="en-GB" sz="1800">
                <a:solidFill>
                  <a:srgbClr val="FFFFFF"/>
                </a:solidFill>
              </a:rPr>
              <a:t>In these cases, a candidate may turn to their franchise consultant for guidance and recommendations.</a:t>
            </a:r>
            <a:endParaRPr sz="1800">
              <a:solidFill>
                <a:srgbClr val="FFFFFF"/>
              </a:solidFill>
            </a:endParaRPr>
          </a:p>
        </p:txBody>
      </p:sp>
      <p:sp>
        <p:nvSpPr>
          <p:cNvPr id="190" name="Google Shape;190;p20"/>
          <p:cNvSpPr/>
          <p:nvPr/>
        </p:nvSpPr>
        <p:spPr>
          <a:xfrm>
            <a:off x="0" y="0"/>
            <a:ext cx="9144000" cy="4878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1" name="Google Shape;191;p20"/>
          <p:cNvPicPr preferRelativeResize="0"/>
          <p:nvPr/>
        </p:nvPicPr>
        <p:blipFill>
          <a:blip r:embed="rId3">
            <a:alphaModFix/>
          </a:blip>
          <a:stretch>
            <a:fillRect/>
          </a:stretch>
        </p:blipFill>
        <p:spPr>
          <a:xfrm>
            <a:off x="8527700" y="68325"/>
            <a:ext cx="352900" cy="3529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5"/>
        <p:cNvGrpSpPr/>
        <p:nvPr/>
      </p:nvGrpSpPr>
      <p:grpSpPr>
        <a:xfrm>
          <a:off x="0" y="0"/>
          <a:ext cx="0" cy="0"/>
          <a:chOff x="0" y="0"/>
          <a:chExt cx="0" cy="0"/>
        </a:xfrm>
      </p:grpSpPr>
      <p:sp>
        <p:nvSpPr>
          <p:cNvPr id="196" name="Google Shape;196;p21"/>
          <p:cNvSpPr txBox="1">
            <a:spLocks noGrp="1"/>
          </p:cNvSpPr>
          <p:nvPr>
            <p:ph type="title"/>
          </p:nvPr>
        </p:nvSpPr>
        <p:spPr>
          <a:xfrm>
            <a:off x="774750" y="1318650"/>
            <a:ext cx="71100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chemeClr val="dk2"/>
                </a:solidFill>
              </a:rPr>
              <a:t>The Key:</a:t>
            </a:r>
            <a:endParaRPr>
              <a:solidFill>
                <a:schemeClr val="dk2"/>
              </a:solidFill>
            </a:endParaRPr>
          </a:p>
        </p:txBody>
      </p:sp>
      <p:sp>
        <p:nvSpPr>
          <p:cNvPr id="197" name="Google Shape;197;p21"/>
          <p:cNvSpPr txBox="1">
            <a:spLocks noGrp="1"/>
          </p:cNvSpPr>
          <p:nvPr>
            <p:ph type="body" idx="4294967295"/>
          </p:nvPr>
        </p:nvSpPr>
        <p:spPr>
          <a:xfrm>
            <a:off x="774750" y="1883500"/>
            <a:ext cx="7304700" cy="9369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sz="1600">
                <a:solidFill>
                  <a:srgbClr val="FFFFFF"/>
                </a:solidFill>
                <a:highlight>
                  <a:srgbClr val="2A2D7C"/>
                </a:highlight>
              </a:rPr>
              <a:t>Having access to a vetted resource such as Reeder CPA Group to help address questions relating to taxes, funding, entity strategy, the FDD, and more ultimately strengthens the consultant-candidate relationship, helping to streamline the experience and ensure more successful franchise matches. </a:t>
            </a:r>
            <a:endParaRPr sz="1600">
              <a:solidFill>
                <a:srgbClr val="FFFFFF"/>
              </a:solidFill>
              <a:highlight>
                <a:srgbClr val="2A2D7C"/>
              </a:highlight>
            </a:endParaRPr>
          </a:p>
        </p:txBody>
      </p:sp>
      <p:sp>
        <p:nvSpPr>
          <p:cNvPr id="198" name="Google Shape;198;p21"/>
          <p:cNvSpPr txBox="1">
            <a:spLocks noGrp="1"/>
          </p:cNvSpPr>
          <p:nvPr>
            <p:ph type="title"/>
          </p:nvPr>
        </p:nvSpPr>
        <p:spPr>
          <a:xfrm>
            <a:off x="774750" y="3197725"/>
            <a:ext cx="71100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chemeClr val="dk2"/>
                </a:solidFill>
              </a:rPr>
              <a:t>Today We’ll Discuss:</a:t>
            </a:r>
            <a:endParaRPr>
              <a:solidFill>
                <a:schemeClr val="dk2"/>
              </a:solidFill>
            </a:endParaRPr>
          </a:p>
        </p:txBody>
      </p:sp>
      <p:sp>
        <p:nvSpPr>
          <p:cNvPr id="199" name="Google Shape;199;p21"/>
          <p:cNvSpPr txBox="1">
            <a:spLocks noGrp="1"/>
          </p:cNvSpPr>
          <p:nvPr>
            <p:ph type="body" idx="4294967295"/>
          </p:nvPr>
        </p:nvSpPr>
        <p:spPr>
          <a:xfrm>
            <a:off x="774750" y="3762575"/>
            <a:ext cx="7424700" cy="11442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sz="1600">
                <a:solidFill>
                  <a:schemeClr val="dk2"/>
                </a:solidFill>
              </a:rPr>
              <a:t>Three common challenges that arise during the franchise-vetting process and how Reeder CPA Group can help consultants and candidates overcome them.</a:t>
            </a:r>
            <a:endParaRPr sz="1600">
              <a:solidFill>
                <a:schemeClr val="dk2"/>
              </a:solidFill>
            </a:endParaRPr>
          </a:p>
        </p:txBody>
      </p:sp>
      <p:grpSp>
        <p:nvGrpSpPr>
          <p:cNvPr id="200" name="Google Shape;200;p21"/>
          <p:cNvGrpSpPr/>
          <p:nvPr/>
        </p:nvGrpSpPr>
        <p:grpSpPr>
          <a:xfrm>
            <a:off x="830392" y="1191256"/>
            <a:ext cx="745763" cy="45826"/>
            <a:chOff x="4580561" y="2589004"/>
            <a:chExt cx="1064464" cy="25200"/>
          </a:xfrm>
        </p:grpSpPr>
        <p:sp>
          <p:nvSpPr>
            <p:cNvPr id="201" name="Google Shape;201;p21"/>
            <p:cNvSpPr/>
            <p:nvPr/>
          </p:nvSpPr>
          <p:spPr>
            <a:xfrm rot="-5400000">
              <a:off x="5366325" y="2335504"/>
              <a:ext cx="25200" cy="532200"/>
            </a:xfrm>
            <a:prstGeom prst="rect">
              <a:avLst/>
            </a:prstGeom>
            <a:solidFill>
              <a:srgbClr val="D9F0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21"/>
            <p:cNvSpPr/>
            <p:nvPr/>
          </p:nvSpPr>
          <p:spPr>
            <a:xfrm rot="-5400000">
              <a:off x="4836311" y="2333254"/>
              <a:ext cx="25200" cy="536700"/>
            </a:xfrm>
            <a:prstGeom prst="rect">
              <a:avLst/>
            </a:prstGeom>
            <a:solidFill>
              <a:srgbClr val="2A2D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3" name="Google Shape;203;p21"/>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04" name="Google Shape;204;p21"/>
          <p:cNvPicPr preferRelativeResize="0"/>
          <p:nvPr/>
        </p:nvPicPr>
        <p:blipFill>
          <a:blip r:embed="rId3">
            <a:alphaModFix/>
          </a:blip>
          <a:stretch>
            <a:fillRect/>
          </a:stretch>
        </p:blipFill>
        <p:spPr>
          <a:xfrm>
            <a:off x="8527700" y="68325"/>
            <a:ext cx="352900" cy="3529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22"/>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Challenge #1: Complex Financial Questions</a:t>
            </a:r>
            <a:endParaRPr/>
          </a:p>
        </p:txBody>
      </p:sp>
      <p:sp>
        <p:nvSpPr>
          <p:cNvPr id="210" name="Google Shape;210;p22"/>
          <p:cNvSpPr txBox="1">
            <a:spLocks noGrp="1"/>
          </p:cNvSpPr>
          <p:nvPr>
            <p:ph type="body" idx="1"/>
          </p:nvPr>
        </p:nvSpPr>
        <p:spPr>
          <a:xfrm>
            <a:off x="729450" y="1965450"/>
            <a:ext cx="7925700" cy="8070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sz="1100"/>
              <a:t>During the franchise vetting process, questions that require a professional's insight are bound to arise. For over a decade, Reeder CPA Group has partnered with consultants to assist candidates with a broad array of complex inquiries. Throughout this time, we have steadily expanded our professional team, enhancing our ability to provide comprehensive insight and guidance tailored to each unique situation.</a:t>
            </a:r>
            <a:endParaRPr sz="1100"/>
          </a:p>
        </p:txBody>
      </p:sp>
      <p:sp>
        <p:nvSpPr>
          <p:cNvPr id="211" name="Google Shape;211;p22"/>
          <p:cNvSpPr txBox="1">
            <a:spLocks noGrp="1"/>
          </p:cNvSpPr>
          <p:nvPr>
            <p:ph type="body" idx="1"/>
          </p:nvPr>
        </p:nvSpPr>
        <p:spPr>
          <a:xfrm>
            <a:off x="2712000" y="2924725"/>
            <a:ext cx="2671200" cy="1475700"/>
          </a:xfrm>
          <a:prstGeom prst="rect">
            <a:avLst/>
          </a:prstGeom>
        </p:spPr>
        <p:txBody>
          <a:bodyPr spcFirstLastPara="1" wrap="square" lIns="91425" tIns="91425" rIns="91425" bIns="91425" anchor="t" anchorCtr="0">
            <a:noAutofit/>
          </a:bodyPr>
          <a:lstStyle/>
          <a:p>
            <a:pPr marL="457200" lvl="0" indent="-292100" algn="l" rtl="0">
              <a:spcBef>
                <a:spcPts val="0"/>
              </a:spcBef>
              <a:spcAft>
                <a:spcPts val="0"/>
              </a:spcAft>
              <a:buSzPts val="1000"/>
              <a:buChar char="●"/>
            </a:pPr>
            <a:r>
              <a:rPr lang="en-GB" sz="1000"/>
              <a:t>Funding strategy </a:t>
            </a:r>
            <a:endParaRPr sz="1000"/>
          </a:p>
          <a:p>
            <a:pPr marL="457200" lvl="0" indent="-292100" algn="l" rtl="0">
              <a:spcBef>
                <a:spcPts val="0"/>
              </a:spcBef>
              <a:spcAft>
                <a:spcPts val="0"/>
              </a:spcAft>
              <a:buSzPts val="1000"/>
              <a:buChar char="●"/>
            </a:pPr>
            <a:r>
              <a:rPr lang="en-GB" sz="1000"/>
              <a:t>Entity structure strategy </a:t>
            </a:r>
            <a:endParaRPr sz="1000"/>
          </a:p>
          <a:p>
            <a:pPr marL="457200" lvl="0" indent="-292100" algn="l" rtl="0">
              <a:spcBef>
                <a:spcPts val="0"/>
              </a:spcBef>
              <a:spcAft>
                <a:spcPts val="0"/>
              </a:spcAft>
              <a:buSzPts val="1000"/>
              <a:buChar char="●"/>
            </a:pPr>
            <a:r>
              <a:rPr lang="en-GB" sz="1000"/>
              <a:t>Tax strategies for business owners </a:t>
            </a:r>
            <a:endParaRPr sz="1000"/>
          </a:p>
          <a:p>
            <a:pPr marL="457200" lvl="0" indent="-292100" algn="l" rtl="0">
              <a:spcBef>
                <a:spcPts val="0"/>
              </a:spcBef>
              <a:spcAft>
                <a:spcPts val="0"/>
              </a:spcAft>
              <a:buSzPts val="1000"/>
              <a:buChar char="●"/>
            </a:pPr>
            <a:r>
              <a:rPr lang="en-GB" sz="1000"/>
              <a:t>Reviewing pro formas </a:t>
            </a:r>
            <a:endParaRPr sz="1000"/>
          </a:p>
          <a:p>
            <a:pPr marL="457200" lvl="0" indent="-292100" algn="l" rtl="0">
              <a:spcBef>
                <a:spcPts val="0"/>
              </a:spcBef>
              <a:spcAft>
                <a:spcPts val="0"/>
              </a:spcAft>
              <a:buSzPts val="1000"/>
              <a:buChar char="●"/>
            </a:pPr>
            <a:r>
              <a:rPr lang="en-GB" sz="1000"/>
              <a:t>Reviewing item 19</a:t>
            </a:r>
            <a:endParaRPr sz="1000"/>
          </a:p>
          <a:p>
            <a:pPr marL="457200" lvl="0" indent="-292100" algn="l" rtl="0">
              <a:spcBef>
                <a:spcPts val="0"/>
              </a:spcBef>
              <a:spcAft>
                <a:spcPts val="0"/>
              </a:spcAft>
              <a:buSzPts val="1000"/>
              <a:buChar char="●"/>
            </a:pPr>
            <a:r>
              <a:rPr lang="en-GB" sz="1000"/>
              <a:t>Reviewing the financials of a seller if it's a resale </a:t>
            </a:r>
            <a:endParaRPr sz="1100" b="1"/>
          </a:p>
        </p:txBody>
      </p:sp>
      <p:sp>
        <p:nvSpPr>
          <p:cNvPr id="212" name="Google Shape;212;p22"/>
          <p:cNvSpPr txBox="1">
            <a:spLocks noGrp="1"/>
          </p:cNvSpPr>
          <p:nvPr>
            <p:ph type="title"/>
          </p:nvPr>
        </p:nvSpPr>
        <p:spPr>
          <a:xfrm>
            <a:off x="-51050" y="2924725"/>
            <a:ext cx="2763000" cy="3777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GB" sz="1600">
                <a:solidFill>
                  <a:schemeClr val="lt1"/>
                </a:solidFill>
                <a:highlight>
                  <a:srgbClr val="2A2D7C"/>
                </a:highlight>
              </a:rPr>
              <a:t>Areas of Expertise:</a:t>
            </a:r>
            <a:endParaRPr sz="1600">
              <a:solidFill>
                <a:schemeClr val="lt1"/>
              </a:solidFill>
              <a:highlight>
                <a:srgbClr val="2A2D7C"/>
              </a:highlight>
            </a:endParaRPr>
          </a:p>
        </p:txBody>
      </p:sp>
      <p:pic>
        <p:nvPicPr>
          <p:cNvPr id="213" name="Google Shape;213;p22"/>
          <p:cNvPicPr preferRelativeResize="0"/>
          <p:nvPr/>
        </p:nvPicPr>
        <p:blipFill>
          <a:blip r:embed="rId3">
            <a:alphaModFix/>
          </a:blip>
          <a:stretch>
            <a:fillRect/>
          </a:stretch>
        </p:blipFill>
        <p:spPr>
          <a:xfrm>
            <a:off x="8527700" y="68325"/>
            <a:ext cx="352900" cy="352900"/>
          </a:xfrm>
          <a:prstGeom prst="rect">
            <a:avLst/>
          </a:prstGeom>
          <a:noFill/>
          <a:ln>
            <a:noFill/>
          </a:ln>
        </p:spPr>
      </p:pic>
      <p:sp>
        <p:nvSpPr>
          <p:cNvPr id="214" name="Google Shape;214;p22"/>
          <p:cNvSpPr txBox="1">
            <a:spLocks noGrp="1"/>
          </p:cNvSpPr>
          <p:nvPr>
            <p:ph type="body" idx="1"/>
          </p:nvPr>
        </p:nvSpPr>
        <p:spPr>
          <a:xfrm>
            <a:off x="729450" y="4250450"/>
            <a:ext cx="7925700" cy="80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100"/>
              <a:t>Visit </a:t>
            </a:r>
            <a:r>
              <a:rPr lang="en-GB" sz="1100" b="1"/>
              <a:t>reedercpagroup.com</a:t>
            </a:r>
            <a:r>
              <a:rPr lang="en-GB" sz="1100"/>
              <a:t> to access our complete Consultation Guide. This resource is designed to assist not only entrepreneurs but also consultants who wish to gain familiarity with these topics. By enhancing understanding, it can foster a stronger reliance on consultants, benefiting both parties in the franchise-vetting process.</a:t>
            </a:r>
            <a:endParaRPr sz="1100"/>
          </a:p>
          <a:p>
            <a:pPr marL="0" lvl="0" indent="0" algn="l" rtl="0">
              <a:spcBef>
                <a:spcPts val="1600"/>
              </a:spcBef>
              <a:spcAft>
                <a:spcPts val="1600"/>
              </a:spcAft>
              <a:buNone/>
            </a:pPr>
            <a:endParaRPr sz="1100"/>
          </a:p>
        </p:txBody>
      </p:sp>
      <p:sp>
        <p:nvSpPr>
          <p:cNvPr id="215" name="Google Shape;215;p22"/>
          <p:cNvSpPr txBox="1">
            <a:spLocks noGrp="1"/>
          </p:cNvSpPr>
          <p:nvPr>
            <p:ph type="body" idx="1"/>
          </p:nvPr>
        </p:nvSpPr>
        <p:spPr>
          <a:xfrm>
            <a:off x="5617775" y="2924725"/>
            <a:ext cx="2671200" cy="1475700"/>
          </a:xfrm>
          <a:prstGeom prst="rect">
            <a:avLst/>
          </a:prstGeom>
        </p:spPr>
        <p:txBody>
          <a:bodyPr spcFirstLastPara="1" wrap="square" lIns="91425" tIns="91425" rIns="91425" bIns="91425" anchor="t" anchorCtr="0">
            <a:noAutofit/>
          </a:bodyPr>
          <a:lstStyle/>
          <a:p>
            <a:pPr marL="457200" lvl="0" indent="-292100" algn="l" rtl="0">
              <a:spcBef>
                <a:spcPts val="0"/>
              </a:spcBef>
              <a:spcAft>
                <a:spcPts val="0"/>
              </a:spcAft>
              <a:buSzPts val="1000"/>
              <a:buChar char="●"/>
            </a:pPr>
            <a:r>
              <a:rPr lang="en-GB" sz="1000"/>
              <a:t>Bookkeeping / payroll / sales tax </a:t>
            </a:r>
            <a:endParaRPr sz="1000"/>
          </a:p>
          <a:p>
            <a:pPr marL="457200" lvl="0" indent="-292100" algn="l" rtl="0">
              <a:spcBef>
                <a:spcPts val="0"/>
              </a:spcBef>
              <a:spcAft>
                <a:spcPts val="0"/>
              </a:spcAft>
              <a:buSzPts val="1000"/>
              <a:buChar char="●"/>
            </a:pPr>
            <a:r>
              <a:rPr lang="en-GB" sz="1000"/>
              <a:t>ROBS</a:t>
            </a:r>
            <a:endParaRPr sz="1000"/>
          </a:p>
          <a:p>
            <a:pPr marL="457200" lvl="0" indent="-292100" algn="l" rtl="0">
              <a:spcBef>
                <a:spcPts val="0"/>
              </a:spcBef>
              <a:spcAft>
                <a:spcPts val="0"/>
              </a:spcAft>
              <a:buSzPts val="1000"/>
              <a:buChar char="●"/>
            </a:pPr>
            <a:r>
              <a:rPr lang="en-GB" sz="1000"/>
              <a:t>SBA</a:t>
            </a:r>
            <a:endParaRPr sz="1000"/>
          </a:p>
          <a:p>
            <a:pPr marL="457200" lvl="0" indent="-292100" algn="l" rtl="0">
              <a:spcBef>
                <a:spcPts val="0"/>
              </a:spcBef>
              <a:spcAft>
                <a:spcPts val="0"/>
              </a:spcAft>
              <a:buSzPts val="1000"/>
              <a:buChar char="●"/>
            </a:pPr>
            <a:r>
              <a:rPr lang="en-GB" sz="1000"/>
              <a:t>Anything else</a:t>
            </a:r>
            <a:endParaRPr sz="1100" b="1"/>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23"/>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Gaining Familiarity: ROBS Funding Strategy</a:t>
            </a:r>
            <a:endParaRPr/>
          </a:p>
        </p:txBody>
      </p:sp>
      <p:sp>
        <p:nvSpPr>
          <p:cNvPr id="221" name="Google Shape;221;p23"/>
          <p:cNvSpPr/>
          <p:nvPr/>
        </p:nvSpPr>
        <p:spPr>
          <a:xfrm>
            <a:off x="805640" y="2149975"/>
            <a:ext cx="328800" cy="328800"/>
          </a:xfrm>
          <a:prstGeom prst="ellipse">
            <a:avLst/>
          </a:prstGeom>
          <a:solidFill>
            <a:srgbClr val="2A2D7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800" b="1">
                <a:solidFill>
                  <a:srgbClr val="FFFFFF"/>
                </a:solidFill>
              </a:rPr>
              <a:t>1</a:t>
            </a:r>
            <a:endParaRPr sz="800" b="1">
              <a:solidFill>
                <a:srgbClr val="FFFFFF"/>
              </a:solidFill>
            </a:endParaRPr>
          </a:p>
        </p:txBody>
      </p:sp>
      <p:sp>
        <p:nvSpPr>
          <p:cNvPr id="222" name="Google Shape;222;p23"/>
          <p:cNvSpPr txBox="1">
            <a:spLocks noGrp="1"/>
          </p:cNvSpPr>
          <p:nvPr>
            <p:ph type="body" idx="1"/>
          </p:nvPr>
        </p:nvSpPr>
        <p:spPr>
          <a:xfrm>
            <a:off x="1252550" y="2073775"/>
            <a:ext cx="2198400" cy="24189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b="1"/>
              <a:t>What is it?</a:t>
            </a:r>
            <a:endParaRPr b="1"/>
          </a:p>
          <a:p>
            <a:pPr marL="0" lvl="0" indent="0" algn="l" rtl="0">
              <a:lnSpc>
                <a:spcPct val="115000"/>
              </a:lnSpc>
              <a:spcBef>
                <a:spcPts val="600"/>
              </a:spcBef>
              <a:spcAft>
                <a:spcPts val="1600"/>
              </a:spcAft>
              <a:buNone/>
            </a:pPr>
            <a:r>
              <a:rPr lang="en-GB" sz="1100"/>
              <a:t>A Rollover as Business Startup (ROBS) structure is a type of financing arrangement that allows entrepreneurs to use their retirement funds to start or purchase a business without incurring early withdrawal penalties or tax liabilities.</a:t>
            </a:r>
            <a:endParaRPr sz="1100"/>
          </a:p>
        </p:txBody>
      </p:sp>
      <p:sp>
        <p:nvSpPr>
          <p:cNvPr id="223" name="Google Shape;223;p23"/>
          <p:cNvSpPr/>
          <p:nvPr/>
        </p:nvSpPr>
        <p:spPr>
          <a:xfrm>
            <a:off x="3477540" y="2149975"/>
            <a:ext cx="328800" cy="328800"/>
          </a:xfrm>
          <a:prstGeom prst="ellipse">
            <a:avLst/>
          </a:prstGeom>
          <a:solidFill>
            <a:srgbClr val="2A2D7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800" b="1">
                <a:solidFill>
                  <a:srgbClr val="FFFFFF"/>
                </a:solidFill>
              </a:rPr>
              <a:t>2</a:t>
            </a:r>
            <a:endParaRPr sz="800" b="1">
              <a:solidFill>
                <a:srgbClr val="FFFFFF"/>
              </a:solidFill>
            </a:endParaRPr>
          </a:p>
        </p:txBody>
      </p:sp>
      <p:sp>
        <p:nvSpPr>
          <p:cNvPr id="224" name="Google Shape;224;p23"/>
          <p:cNvSpPr txBox="1">
            <a:spLocks noGrp="1"/>
          </p:cNvSpPr>
          <p:nvPr>
            <p:ph type="body" idx="1"/>
          </p:nvPr>
        </p:nvSpPr>
        <p:spPr>
          <a:xfrm>
            <a:off x="3924450" y="2073775"/>
            <a:ext cx="2261400" cy="2048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t>The Process</a:t>
            </a:r>
            <a:endParaRPr b="1"/>
          </a:p>
          <a:p>
            <a:pPr marL="0" lvl="0" indent="0" algn="l" rtl="0">
              <a:spcBef>
                <a:spcPts val="600"/>
              </a:spcBef>
              <a:spcAft>
                <a:spcPts val="1600"/>
              </a:spcAft>
              <a:buNone/>
            </a:pPr>
            <a:r>
              <a:rPr lang="en-GB" sz="1100"/>
              <a:t>Setting up a ROBS strategy involves creating a new C corporation that will act as the operating entity for the business. The entrepreneur then establishes a new 401(k) plan for the corporation and rolls over their existing retirement funds into the new plan. The funds in the new 401(k) plan are then used to purchase stock in the new corporation.</a:t>
            </a:r>
            <a:endParaRPr sz="1100" b="1"/>
          </a:p>
        </p:txBody>
      </p:sp>
      <p:pic>
        <p:nvPicPr>
          <p:cNvPr id="225" name="Google Shape;225;p23"/>
          <p:cNvPicPr preferRelativeResize="0"/>
          <p:nvPr/>
        </p:nvPicPr>
        <p:blipFill>
          <a:blip r:embed="rId3">
            <a:alphaModFix/>
          </a:blip>
          <a:stretch>
            <a:fillRect/>
          </a:stretch>
        </p:blipFill>
        <p:spPr>
          <a:xfrm>
            <a:off x="8527700" y="68325"/>
            <a:ext cx="352900" cy="352900"/>
          </a:xfrm>
          <a:prstGeom prst="rect">
            <a:avLst/>
          </a:prstGeom>
          <a:noFill/>
          <a:ln>
            <a:noFill/>
          </a:ln>
        </p:spPr>
      </p:pic>
      <p:sp>
        <p:nvSpPr>
          <p:cNvPr id="226" name="Google Shape;226;p23"/>
          <p:cNvSpPr/>
          <p:nvPr/>
        </p:nvSpPr>
        <p:spPr>
          <a:xfrm>
            <a:off x="6225640" y="2149975"/>
            <a:ext cx="328800" cy="328800"/>
          </a:xfrm>
          <a:prstGeom prst="ellipse">
            <a:avLst/>
          </a:prstGeom>
          <a:solidFill>
            <a:srgbClr val="2A2D7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800" b="1">
                <a:solidFill>
                  <a:srgbClr val="FFFFFF"/>
                </a:solidFill>
              </a:rPr>
              <a:t>3</a:t>
            </a:r>
            <a:endParaRPr sz="800" b="1">
              <a:solidFill>
                <a:srgbClr val="FFFFFF"/>
              </a:solidFill>
            </a:endParaRPr>
          </a:p>
        </p:txBody>
      </p:sp>
      <p:sp>
        <p:nvSpPr>
          <p:cNvPr id="227" name="Google Shape;227;p23"/>
          <p:cNvSpPr txBox="1">
            <a:spLocks noGrp="1"/>
          </p:cNvSpPr>
          <p:nvPr>
            <p:ph type="body" idx="1"/>
          </p:nvPr>
        </p:nvSpPr>
        <p:spPr>
          <a:xfrm>
            <a:off x="6672550" y="2073775"/>
            <a:ext cx="2261400" cy="2478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t>Possible Benefits</a:t>
            </a:r>
            <a:endParaRPr b="1"/>
          </a:p>
          <a:p>
            <a:pPr marL="457200" lvl="0" indent="-298450" algn="l" rtl="0">
              <a:spcBef>
                <a:spcPts val="600"/>
              </a:spcBef>
              <a:spcAft>
                <a:spcPts val="0"/>
              </a:spcAft>
              <a:buSzPts val="1100"/>
              <a:buChar char="●"/>
            </a:pPr>
            <a:r>
              <a:rPr lang="en-GB" sz="1100"/>
              <a:t>No or Reduced Debt</a:t>
            </a:r>
            <a:endParaRPr sz="1100"/>
          </a:p>
          <a:p>
            <a:pPr marL="457200" lvl="0" indent="-298450" algn="l" rtl="0">
              <a:spcBef>
                <a:spcPts val="0"/>
              </a:spcBef>
              <a:spcAft>
                <a:spcPts val="0"/>
              </a:spcAft>
              <a:buSzPts val="1100"/>
              <a:buChar char="●"/>
            </a:pPr>
            <a:r>
              <a:rPr lang="en-GB" sz="1100"/>
              <a:t>Tax Benefits</a:t>
            </a:r>
            <a:endParaRPr sz="1100"/>
          </a:p>
          <a:p>
            <a:pPr marL="457200" lvl="0" indent="-298450" algn="l" rtl="0">
              <a:spcBef>
                <a:spcPts val="0"/>
              </a:spcBef>
              <a:spcAft>
                <a:spcPts val="0"/>
              </a:spcAft>
              <a:buSzPts val="1100"/>
              <a:buChar char="●"/>
            </a:pPr>
            <a:r>
              <a:rPr lang="en-GB" sz="1100"/>
              <a:t>Control</a:t>
            </a:r>
            <a:endParaRPr sz="1100"/>
          </a:p>
          <a:p>
            <a:pPr marL="457200" lvl="0" indent="-298450" algn="l" rtl="0">
              <a:spcBef>
                <a:spcPts val="0"/>
              </a:spcBef>
              <a:spcAft>
                <a:spcPts val="0"/>
              </a:spcAft>
              <a:buSzPts val="1100"/>
              <a:buChar char="●"/>
            </a:pPr>
            <a:r>
              <a:rPr lang="en-GB" sz="1100"/>
              <a:t>Equity</a:t>
            </a:r>
            <a:endParaRPr sz="1100"/>
          </a:p>
          <a:p>
            <a:pPr marL="0" lvl="0" indent="0" algn="l" rtl="0">
              <a:spcBef>
                <a:spcPts val="600"/>
              </a:spcBef>
              <a:spcAft>
                <a:spcPts val="0"/>
              </a:spcAft>
              <a:buNone/>
            </a:pPr>
            <a:endParaRPr sz="1100"/>
          </a:p>
          <a:p>
            <a:pPr marL="0" lvl="0" indent="0" algn="l" rtl="0">
              <a:spcBef>
                <a:spcPts val="1600"/>
              </a:spcBef>
              <a:spcAft>
                <a:spcPts val="1600"/>
              </a:spcAft>
              <a:buNone/>
            </a:pPr>
            <a:r>
              <a:rPr lang="en-GB" sz="1100" b="1" i="1"/>
              <a:t>NOTE: While potentially advantageous, a ROBS funding strategy is highly complex and should be carefully considered.</a:t>
            </a:r>
            <a:endParaRPr sz="1100" b="1" i="1"/>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24"/>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Challenge #2: Too Many “Cooks in the Kitchen”</a:t>
            </a:r>
            <a:endParaRPr/>
          </a:p>
        </p:txBody>
      </p:sp>
      <p:sp>
        <p:nvSpPr>
          <p:cNvPr id="233" name="Google Shape;233;p24"/>
          <p:cNvSpPr txBox="1">
            <a:spLocks noGrp="1"/>
          </p:cNvSpPr>
          <p:nvPr>
            <p:ph type="body" idx="1"/>
          </p:nvPr>
        </p:nvSpPr>
        <p:spPr>
          <a:xfrm>
            <a:off x="729450" y="1965450"/>
            <a:ext cx="7925700" cy="5658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sz="1100"/>
              <a:t>A franchise consultant aims to provide a seamless experience for franchise candidates. Yet, the involvement of multiple professionals, each offering customized assistance at different junctions, can introduce unpredictability into the process. </a:t>
            </a:r>
            <a:endParaRPr sz="1100"/>
          </a:p>
        </p:txBody>
      </p:sp>
      <p:pic>
        <p:nvPicPr>
          <p:cNvPr id="234" name="Google Shape;234;p24"/>
          <p:cNvPicPr preferRelativeResize="0"/>
          <p:nvPr/>
        </p:nvPicPr>
        <p:blipFill>
          <a:blip r:embed="rId3">
            <a:alphaModFix/>
          </a:blip>
          <a:stretch>
            <a:fillRect/>
          </a:stretch>
        </p:blipFill>
        <p:spPr>
          <a:xfrm>
            <a:off x="8527700" y="68325"/>
            <a:ext cx="352900" cy="352900"/>
          </a:xfrm>
          <a:prstGeom prst="rect">
            <a:avLst/>
          </a:prstGeom>
          <a:noFill/>
          <a:ln>
            <a:noFill/>
          </a:ln>
        </p:spPr>
      </p:pic>
      <p:pic>
        <p:nvPicPr>
          <p:cNvPr id="235" name="Google Shape;235;p24"/>
          <p:cNvPicPr preferRelativeResize="0"/>
          <p:nvPr/>
        </p:nvPicPr>
        <p:blipFill rotWithShape="1">
          <a:blip r:embed="rId4">
            <a:alphaModFix/>
          </a:blip>
          <a:srcRect t="20205" b="52194"/>
          <a:stretch/>
        </p:blipFill>
        <p:spPr>
          <a:xfrm>
            <a:off x="0" y="3480502"/>
            <a:ext cx="9144003" cy="1682076"/>
          </a:xfrm>
          <a:prstGeom prst="rect">
            <a:avLst/>
          </a:prstGeom>
          <a:noFill/>
          <a:ln>
            <a:noFill/>
          </a:ln>
        </p:spPr>
      </p:pic>
      <p:sp>
        <p:nvSpPr>
          <p:cNvPr id="236" name="Google Shape;236;p24"/>
          <p:cNvSpPr txBox="1">
            <a:spLocks noGrp="1"/>
          </p:cNvSpPr>
          <p:nvPr>
            <p:ph type="body" idx="1"/>
          </p:nvPr>
        </p:nvSpPr>
        <p:spPr>
          <a:xfrm>
            <a:off x="1786975" y="2579250"/>
            <a:ext cx="6868200" cy="14757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sz="1100"/>
              <a:t>At Reeder CPA Group, we've addressed this challenge by expanding our </a:t>
            </a:r>
            <a:r>
              <a:rPr lang="en-GB" sz="1100" b="1"/>
              <a:t>Family Business Management</a:t>
            </a:r>
            <a:r>
              <a:rPr lang="en-GB" sz="1100"/>
              <a:t> team to provide comprehensive assistance. By creating a one-stop resource for candidates, we minimize the risk of disruptions and ensure a more streamlined experience.</a:t>
            </a:r>
            <a:endParaRPr sz="1000"/>
          </a:p>
        </p:txBody>
      </p:sp>
      <p:sp>
        <p:nvSpPr>
          <p:cNvPr id="237" name="Google Shape;237;p24"/>
          <p:cNvSpPr txBox="1">
            <a:spLocks noGrp="1"/>
          </p:cNvSpPr>
          <p:nvPr>
            <p:ph type="title"/>
          </p:nvPr>
        </p:nvSpPr>
        <p:spPr>
          <a:xfrm>
            <a:off x="-976075" y="2579250"/>
            <a:ext cx="2763000" cy="3777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GB" sz="1600">
                <a:solidFill>
                  <a:schemeClr val="lt1"/>
                </a:solidFill>
                <a:highlight>
                  <a:srgbClr val="2A2D7C"/>
                </a:highlight>
              </a:rPr>
              <a:t>Solution:</a:t>
            </a:r>
            <a:endParaRPr sz="1600">
              <a:solidFill>
                <a:schemeClr val="lt1"/>
              </a:solidFill>
              <a:highlight>
                <a:srgbClr val="2A2D7C"/>
              </a:highligh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25"/>
          <p:cNvSpPr txBox="1">
            <a:spLocks noGrp="1"/>
          </p:cNvSpPr>
          <p:nvPr>
            <p:ph type="title"/>
          </p:nvPr>
        </p:nvSpPr>
        <p:spPr>
          <a:xfrm>
            <a:off x="730000" y="1318650"/>
            <a:ext cx="6201600" cy="84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Challenge #3: Maintaining Alignment</a:t>
            </a:r>
            <a:endParaRPr/>
          </a:p>
        </p:txBody>
      </p:sp>
      <p:sp>
        <p:nvSpPr>
          <p:cNvPr id="243" name="Google Shape;243;p25"/>
          <p:cNvSpPr txBox="1">
            <a:spLocks noGrp="1"/>
          </p:cNvSpPr>
          <p:nvPr>
            <p:ph type="body" idx="1"/>
          </p:nvPr>
        </p:nvSpPr>
        <p:spPr>
          <a:xfrm>
            <a:off x="734525" y="1983950"/>
            <a:ext cx="5145900" cy="1849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100"/>
              <a:t>Investing in a franchise requires a significant commitment, not only financially but also mentally and emotionally. During this process, a franchise consultant's role becomes essential in connecting a candidate with someone who will provide honest guidance, while also aligning with the candidate's specific goals.</a:t>
            </a:r>
            <a:endParaRPr sz="1100"/>
          </a:p>
          <a:p>
            <a:pPr marL="0" lvl="0" indent="0" algn="l" rtl="0">
              <a:spcBef>
                <a:spcPts val="1600"/>
              </a:spcBef>
              <a:spcAft>
                <a:spcPts val="1600"/>
              </a:spcAft>
              <a:buNone/>
            </a:pPr>
            <a:r>
              <a:rPr lang="en-GB" sz="1200">
                <a:solidFill>
                  <a:schemeClr val="lt1"/>
                </a:solidFill>
                <a:highlight>
                  <a:srgbClr val="2A2D7C"/>
                </a:highlight>
              </a:rPr>
              <a:t>It's not uncommon for some accounting, legal, and wealth management professionals without franchise experience to instinctively direct a candidate's investment away from franchising, leading to abandoned deals and lost commission.  </a:t>
            </a:r>
            <a:endParaRPr sz="1200" b="1">
              <a:solidFill>
                <a:schemeClr val="lt1"/>
              </a:solidFill>
              <a:highlight>
                <a:srgbClr val="2A2D7C"/>
              </a:highlight>
            </a:endParaRPr>
          </a:p>
        </p:txBody>
      </p:sp>
      <p:pic>
        <p:nvPicPr>
          <p:cNvPr id="244" name="Google Shape;244;p25"/>
          <p:cNvPicPr preferRelativeResize="0"/>
          <p:nvPr/>
        </p:nvPicPr>
        <p:blipFill rotWithShape="1">
          <a:blip r:embed="rId3">
            <a:alphaModFix/>
          </a:blip>
          <a:srcRect t="553" b="543"/>
          <a:stretch/>
        </p:blipFill>
        <p:spPr>
          <a:xfrm>
            <a:off x="6337784" y="1947375"/>
            <a:ext cx="2806216" cy="1849800"/>
          </a:xfrm>
          <a:prstGeom prst="rect">
            <a:avLst/>
          </a:prstGeom>
          <a:noFill/>
          <a:ln>
            <a:noFill/>
          </a:ln>
        </p:spPr>
      </p:pic>
      <p:pic>
        <p:nvPicPr>
          <p:cNvPr id="245" name="Google Shape;245;p25"/>
          <p:cNvPicPr preferRelativeResize="0"/>
          <p:nvPr/>
        </p:nvPicPr>
        <p:blipFill>
          <a:blip r:embed="rId4">
            <a:alphaModFix/>
          </a:blip>
          <a:stretch>
            <a:fillRect/>
          </a:stretch>
        </p:blipFill>
        <p:spPr>
          <a:xfrm>
            <a:off x="8527700" y="68325"/>
            <a:ext cx="352900" cy="352900"/>
          </a:xfrm>
          <a:prstGeom prst="rect">
            <a:avLst/>
          </a:prstGeom>
          <a:noFill/>
          <a:ln>
            <a:noFill/>
          </a:ln>
        </p:spPr>
      </p:pic>
      <p:sp>
        <p:nvSpPr>
          <p:cNvPr id="246" name="Google Shape;246;p25"/>
          <p:cNvSpPr txBox="1">
            <a:spLocks noGrp="1"/>
          </p:cNvSpPr>
          <p:nvPr>
            <p:ph type="body" idx="1"/>
          </p:nvPr>
        </p:nvSpPr>
        <p:spPr>
          <a:xfrm>
            <a:off x="734525" y="4010100"/>
            <a:ext cx="8146200" cy="11433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sz="1100"/>
              <a:t>At Reeder CPA Group, we maintain a clear-eyed view of the challenges and realities of franchise ownership while also actively seeking ways to help people realize their dreams of owning a franchise. </a:t>
            </a:r>
            <a:r>
              <a:rPr lang="en-GB" sz="1100" b="1"/>
              <a:t>This unique balance streamlines the franchise vetting process because all parties (consultant, candidate, and CPA) are aligned toward a common goal.</a:t>
            </a:r>
            <a:endParaRPr sz="1100" b="1"/>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26"/>
          <p:cNvSpPr txBox="1">
            <a:spLocks noGrp="1"/>
          </p:cNvSpPr>
          <p:nvPr>
            <p:ph type="title"/>
          </p:nvPr>
        </p:nvSpPr>
        <p:spPr>
          <a:xfrm>
            <a:off x="729450" y="1319125"/>
            <a:ext cx="779825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In Summary: Supporting Franchise Consultants</a:t>
            </a:r>
            <a:endParaRPr sz="1000" dirty="0"/>
          </a:p>
        </p:txBody>
      </p:sp>
      <p:pic>
        <p:nvPicPr>
          <p:cNvPr id="252" name="Google Shape;252;p26"/>
          <p:cNvPicPr preferRelativeResize="0"/>
          <p:nvPr/>
        </p:nvPicPr>
        <p:blipFill rotWithShape="1">
          <a:blip r:embed="rId3">
            <a:alphaModFix/>
          </a:blip>
          <a:srcRect t="11970" b="11978"/>
          <a:stretch/>
        </p:blipFill>
        <p:spPr>
          <a:xfrm>
            <a:off x="830400" y="2091180"/>
            <a:ext cx="2501202" cy="1267839"/>
          </a:xfrm>
          <a:prstGeom prst="rect">
            <a:avLst/>
          </a:prstGeom>
          <a:noFill/>
          <a:ln>
            <a:noFill/>
          </a:ln>
        </p:spPr>
      </p:pic>
      <p:sp>
        <p:nvSpPr>
          <p:cNvPr id="253" name="Google Shape;253;p26"/>
          <p:cNvSpPr txBox="1"/>
          <p:nvPr/>
        </p:nvSpPr>
        <p:spPr>
          <a:xfrm>
            <a:off x="862816" y="2418212"/>
            <a:ext cx="586500" cy="940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1600"/>
              </a:spcAft>
              <a:buNone/>
            </a:pPr>
            <a:r>
              <a:rPr lang="en-GB" sz="3000" b="1">
                <a:solidFill>
                  <a:srgbClr val="FFFFFF"/>
                </a:solidFill>
                <a:latin typeface="Lato"/>
                <a:ea typeface="Lato"/>
                <a:cs typeface="Lato"/>
                <a:sym typeface="Lato"/>
              </a:rPr>
              <a:t>01 </a:t>
            </a:r>
            <a:endParaRPr sz="3000" b="1">
              <a:solidFill>
                <a:srgbClr val="FFFFFF"/>
              </a:solidFill>
              <a:latin typeface="Raleway"/>
              <a:ea typeface="Raleway"/>
              <a:cs typeface="Raleway"/>
              <a:sym typeface="Raleway"/>
            </a:endParaRPr>
          </a:p>
        </p:txBody>
      </p:sp>
      <p:grpSp>
        <p:nvGrpSpPr>
          <p:cNvPr id="254" name="Google Shape;254;p26"/>
          <p:cNvGrpSpPr/>
          <p:nvPr/>
        </p:nvGrpSpPr>
        <p:grpSpPr>
          <a:xfrm>
            <a:off x="830400" y="3274596"/>
            <a:ext cx="2501700" cy="1353953"/>
            <a:chOff x="830400" y="3274596"/>
            <a:chExt cx="2501700" cy="1353953"/>
          </a:xfrm>
        </p:grpSpPr>
        <p:sp>
          <p:nvSpPr>
            <p:cNvPr id="255" name="Google Shape;255;p26"/>
            <p:cNvSpPr/>
            <p:nvPr/>
          </p:nvSpPr>
          <p:spPr>
            <a:xfrm>
              <a:off x="830400" y="3360750"/>
              <a:ext cx="2501700" cy="126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26"/>
            <p:cNvSpPr/>
            <p:nvPr/>
          </p:nvSpPr>
          <p:spPr>
            <a:xfrm>
              <a:off x="1059092" y="3274596"/>
              <a:ext cx="219600" cy="93600"/>
            </a:xfrm>
            <a:prstGeom prst="triangl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7" name="Google Shape;257;p26"/>
          <p:cNvSpPr txBox="1">
            <a:spLocks noGrp="1"/>
          </p:cNvSpPr>
          <p:nvPr>
            <p:ph type="title"/>
          </p:nvPr>
        </p:nvSpPr>
        <p:spPr>
          <a:xfrm>
            <a:off x="967528" y="3455478"/>
            <a:ext cx="2238300" cy="430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GB" sz="1000"/>
              <a:t>Elevating Candidate Experience</a:t>
            </a:r>
            <a:endParaRPr sz="1000"/>
          </a:p>
        </p:txBody>
      </p:sp>
      <p:sp>
        <p:nvSpPr>
          <p:cNvPr id="258" name="Google Shape;258;p26"/>
          <p:cNvSpPr txBox="1">
            <a:spLocks noGrp="1"/>
          </p:cNvSpPr>
          <p:nvPr>
            <p:ph type="body" idx="4294967295"/>
          </p:nvPr>
        </p:nvSpPr>
        <p:spPr>
          <a:xfrm>
            <a:off x="967528" y="3885655"/>
            <a:ext cx="2238300" cy="649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800"/>
              <a:t>By providing comprehensive franchise services, Reeder CPA Group can streamline the franchise-buying journey.</a:t>
            </a:r>
            <a:endParaRPr sz="800"/>
          </a:p>
        </p:txBody>
      </p:sp>
      <p:pic>
        <p:nvPicPr>
          <p:cNvPr id="259" name="Google Shape;259;p26"/>
          <p:cNvPicPr preferRelativeResize="0"/>
          <p:nvPr/>
        </p:nvPicPr>
        <p:blipFill rotWithShape="1">
          <a:blip r:embed="rId4">
            <a:alphaModFix/>
          </a:blip>
          <a:srcRect t="11970" b="11978"/>
          <a:stretch/>
        </p:blipFill>
        <p:spPr>
          <a:xfrm>
            <a:off x="3332867" y="3359013"/>
            <a:ext cx="2501197" cy="1267832"/>
          </a:xfrm>
          <a:prstGeom prst="rect">
            <a:avLst/>
          </a:prstGeom>
          <a:noFill/>
          <a:ln>
            <a:noFill/>
          </a:ln>
        </p:spPr>
      </p:pic>
      <p:sp>
        <p:nvSpPr>
          <p:cNvPr id="260" name="Google Shape;260;p26"/>
          <p:cNvSpPr txBox="1"/>
          <p:nvPr/>
        </p:nvSpPr>
        <p:spPr>
          <a:xfrm>
            <a:off x="3389243" y="3563077"/>
            <a:ext cx="586500" cy="940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1600"/>
              </a:spcAft>
              <a:buNone/>
            </a:pPr>
            <a:r>
              <a:rPr lang="en-GB" sz="3000" b="1">
                <a:solidFill>
                  <a:srgbClr val="FFFFFF"/>
                </a:solidFill>
                <a:latin typeface="Lato"/>
                <a:ea typeface="Lato"/>
                <a:cs typeface="Lato"/>
                <a:sym typeface="Lato"/>
              </a:rPr>
              <a:t>02 </a:t>
            </a:r>
            <a:endParaRPr sz="3000" b="1">
              <a:solidFill>
                <a:srgbClr val="FFFFFF"/>
              </a:solidFill>
              <a:latin typeface="Raleway"/>
              <a:ea typeface="Raleway"/>
              <a:cs typeface="Raleway"/>
              <a:sym typeface="Raleway"/>
            </a:endParaRPr>
          </a:p>
        </p:txBody>
      </p:sp>
      <p:grpSp>
        <p:nvGrpSpPr>
          <p:cNvPr id="261" name="Google Shape;261;p26"/>
          <p:cNvGrpSpPr/>
          <p:nvPr/>
        </p:nvGrpSpPr>
        <p:grpSpPr>
          <a:xfrm rot="10800000" flipH="1">
            <a:off x="3332867" y="2091171"/>
            <a:ext cx="2501700" cy="1353953"/>
            <a:chOff x="830400" y="3274596"/>
            <a:chExt cx="2501700" cy="1353953"/>
          </a:xfrm>
        </p:grpSpPr>
        <p:sp>
          <p:nvSpPr>
            <p:cNvPr id="262" name="Google Shape;262;p26"/>
            <p:cNvSpPr/>
            <p:nvPr/>
          </p:nvSpPr>
          <p:spPr>
            <a:xfrm>
              <a:off x="830400" y="3360750"/>
              <a:ext cx="2501700" cy="126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26"/>
            <p:cNvSpPr/>
            <p:nvPr/>
          </p:nvSpPr>
          <p:spPr>
            <a:xfrm>
              <a:off x="1059092" y="3274596"/>
              <a:ext cx="219600" cy="93600"/>
            </a:xfrm>
            <a:prstGeom prst="triangl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4" name="Google Shape;264;p26"/>
          <p:cNvSpPr txBox="1">
            <a:spLocks noGrp="1"/>
          </p:cNvSpPr>
          <p:nvPr>
            <p:ph type="title"/>
          </p:nvPr>
        </p:nvSpPr>
        <p:spPr>
          <a:xfrm>
            <a:off x="3464303" y="2176242"/>
            <a:ext cx="2238300" cy="430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GB" sz="1000"/>
              <a:t>Fostering Successful Matches</a:t>
            </a:r>
            <a:endParaRPr sz="1000"/>
          </a:p>
        </p:txBody>
      </p:sp>
      <p:sp>
        <p:nvSpPr>
          <p:cNvPr id="265" name="Google Shape;265;p26"/>
          <p:cNvSpPr txBox="1">
            <a:spLocks noGrp="1"/>
          </p:cNvSpPr>
          <p:nvPr>
            <p:ph type="body" idx="4294967295"/>
          </p:nvPr>
        </p:nvSpPr>
        <p:spPr>
          <a:xfrm>
            <a:off x="3464303" y="2606419"/>
            <a:ext cx="2238300" cy="649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800"/>
              <a:t>Reeder CPA Group is an entrepreneurial firm, believing in the power of business ownership in transforming people’s lives. </a:t>
            </a:r>
            <a:endParaRPr sz="800"/>
          </a:p>
        </p:txBody>
      </p:sp>
      <p:pic>
        <p:nvPicPr>
          <p:cNvPr id="266" name="Google Shape;266;p26"/>
          <p:cNvPicPr preferRelativeResize="0"/>
          <p:nvPr/>
        </p:nvPicPr>
        <p:blipFill rotWithShape="1">
          <a:blip r:embed="rId5">
            <a:alphaModFix/>
          </a:blip>
          <a:srcRect t="11970" b="11978"/>
          <a:stretch/>
        </p:blipFill>
        <p:spPr>
          <a:xfrm>
            <a:off x="5832591" y="2091175"/>
            <a:ext cx="2501197" cy="1267839"/>
          </a:xfrm>
          <a:prstGeom prst="rect">
            <a:avLst/>
          </a:prstGeom>
          <a:noFill/>
          <a:ln>
            <a:noFill/>
          </a:ln>
        </p:spPr>
      </p:pic>
      <p:sp>
        <p:nvSpPr>
          <p:cNvPr id="267" name="Google Shape;267;p26"/>
          <p:cNvSpPr txBox="1"/>
          <p:nvPr/>
        </p:nvSpPr>
        <p:spPr>
          <a:xfrm>
            <a:off x="5856250" y="2418200"/>
            <a:ext cx="586500" cy="940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1600"/>
              </a:spcAft>
              <a:buNone/>
            </a:pPr>
            <a:r>
              <a:rPr lang="en-GB" sz="3000" b="1">
                <a:solidFill>
                  <a:srgbClr val="FFFFFF"/>
                </a:solidFill>
                <a:latin typeface="Lato"/>
                <a:ea typeface="Lato"/>
                <a:cs typeface="Lato"/>
                <a:sym typeface="Lato"/>
              </a:rPr>
              <a:t>03 </a:t>
            </a:r>
            <a:endParaRPr sz="3000" b="1">
              <a:solidFill>
                <a:srgbClr val="FFFFFF"/>
              </a:solidFill>
              <a:latin typeface="Raleway"/>
              <a:ea typeface="Raleway"/>
              <a:cs typeface="Raleway"/>
              <a:sym typeface="Raleway"/>
            </a:endParaRPr>
          </a:p>
        </p:txBody>
      </p:sp>
      <p:grpSp>
        <p:nvGrpSpPr>
          <p:cNvPr id="268" name="Google Shape;268;p26"/>
          <p:cNvGrpSpPr/>
          <p:nvPr/>
        </p:nvGrpSpPr>
        <p:grpSpPr>
          <a:xfrm>
            <a:off x="5832591" y="3274596"/>
            <a:ext cx="2501700" cy="1353953"/>
            <a:chOff x="830400" y="3274596"/>
            <a:chExt cx="2501700" cy="1353953"/>
          </a:xfrm>
        </p:grpSpPr>
        <p:sp>
          <p:nvSpPr>
            <p:cNvPr id="269" name="Google Shape;269;p26"/>
            <p:cNvSpPr/>
            <p:nvPr/>
          </p:nvSpPr>
          <p:spPr>
            <a:xfrm>
              <a:off x="830400" y="3360750"/>
              <a:ext cx="2501700" cy="126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26"/>
            <p:cNvSpPr/>
            <p:nvPr/>
          </p:nvSpPr>
          <p:spPr>
            <a:xfrm>
              <a:off x="1059092" y="3274596"/>
              <a:ext cx="219600" cy="93600"/>
            </a:xfrm>
            <a:prstGeom prst="triangl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1" name="Google Shape;271;p26"/>
          <p:cNvSpPr txBox="1">
            <a:spLocks noGrp="1"/>
          </p:cNvSpPr>
          <p:nvPr>
            <p:ph type="title"/>
          </p:nvPr>
        </p:nvSpPr>
        <p:spPr>
          <a:xfrm>
            <a:off x="5960978" y="3455478"/>
            <a:ext cx="2238300" cy="430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GB" sz="1000"/>
              <a:t>Empowering Consultant’s Role</a:t>
            </a:r>
            <a:endParaRPr sz="1000"/>
          </a:p>
        </p:txBody>
      </p:sp>
      <p:sp>
        <p:nvSpPr>
          <p:cNvPr id="272" name="Google Shape;272;p26"/>
          <p:cNvSpPr txBox="1">
            <a:spLocks noGrp="1"/>
          </p:cNvSpPr>
          <p:nvPr>
            <p:ph type="body" idx="4294967295"/>
          </p:nvPr>
        </p:nvSpPr>
        <p:spPr>
          <a:xfrm>
            <a:off x="5960978" y="3885655"/>
            <a:ext cx="2238300" cy="649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800"/>
              <a:t>By being a strategic resource for franchise consultants, we help bolster the entrepreneur’s dependence on their consultant.</a:t>
            </a:r>
            <a:endParaRPr sz="800"/>
          </a:p>
        </p:txBody>
      </p:sp>
      <p:pic>
        <p:nvPicPr>
          <p:cNvPr id="273" name="Google Shape;273;p26"/>
          <p:cNvPicPr preferRelativeResize="0"/>
          <p:nvPr/>
        </p:nvPicPr>
        <p:blipFill>
          <a:blip r:embed="rId6">
            <a:alphaModFix/>
          </a:blip>
          <a:stretch>
            <a:fillRect/>
          </a:stretch>
        </p:blipFill>
        <p:spPr>
          <a:xfrm>
            <a:off x="8527700" y="68325"/>
            <a:ext cx="352900" cy="3529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A2D7C"/>
        </a:solidFill>
        <a:effectLst/>
      </p:bgPr>
    </p:bg>
    <p:spTree>
      <p:nvGrpSpPr>
        <p:cNvPr id="1" name="Shape 277"/>
        <p:cNvGrpSpPr/>
        <p:nvPr/>
      </p:nvGrpSpPr>
      <p:grpSpPr>
        <a:xfrm>
          <a:off x="0" y="0"/>
          <a:ext cx="0" cy="0"/>
          <a:chOff x="0" y="0"/>
          <a:chExt cx="0" cy="0"/>
        </a:xfrm>
      </p:grpSpPr>
      <p:sp>
        <p:nvSpPr>
          <p:cNvPr id="278" name="Google Shape;278;p27"/>
          <p:cNvSpPr txBox="1">
            <a:spLocks noGrp="1"/>
          </p:cNvSpPr>
          <p:nvPr>
            <p:ph type="title"/>
          </p:nvPr>
        </p:nvSpPr>
        <p:spPr>
          <a:xfrm>
            <a:off x="1308150" y="1318650"/>
            <a:ext cx="71100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Ways to Connect</a:t>
            </a:r>
            <a:endParaRPr/>
          </a:p>
        </p:txBody>
      </p:sp>
      <p:sp>
        <p:nvSpPr>
          <p:cNvPr id="279" name="Google Shape;279;p27"/>
          <p:cNvSpPr txBox="1"/>
          <p:nvPr/>
        </p:nvSpPr>
        <p:spPr>
          <a:xfrm>
            <a:off x="1293875" y="2074625"/>
            <a:ext cx="6815100" cy="1617900"/>
          </a:xfrm>
          <a:prstGeom prst="rect">
            <a:avLst/>
          </a:prstGeom>
          <a:noFill/>
          <a:ln>
            <a:noFill/>
          </a:ln>
        </p:spPr>
        <p:txBody>
          <a:bodyPr spcFirstLastPara="1" wrap="square" lIns="91425" tIns="91425" rIns="91425" bIns="91425" anchor="t" anchorCtr="0">
            <a:noAutofit/>
          </a:bodyPr>
          <a:lstStyle/>
          <a:p>
            <a:pPr marL="457200" lvl="0" indent="-311150" algn="l" rtl="0">
              <a:spcBef>
                <a:spcPts val="0"/>
              </a:spcBef>
              <a:spcAft>
                <a:spcPts val="0"/>
              </a:spcAft>
              <a:buClr>
                <a:srgbClr val="FFFFFF"/>
              </a:buClr>
              <a:buSzPts val="1300"/>
              <a:buFont typeface="Raleway"/>
              <a:buAutoNum type="arabicPeriod"/>
            </a:pPr>
            <a:r>
              <a:rPr lang="en-GB" sz="1300" b="1">
                <a:solidFill>
                  <a:srgbClr val="FFFFFF"/>
                </a:solidFill>
                <a:latin typeface="Raleway"/>
                <a:ea typeface="Raleway"/>
                <a:cs typeface="Raleway"/>
                <a:sym typeface="Raleway"/>
              </a:rPr>
              <a:t>Let’s Chat: </a:t>
            </a:r>
            <a:r>
              <a:rPr lang="en-GB" sz="1300">
                <a:solidFill>
                  <a:srgbClr val="FFFFFF"/>
                </a:solidFill>
                <a:latin typeface="Raleway"/>
                <a:ea typeface="Raleway"/>
                <a:cs typeface="Raleway"/>
                <a:sym typeface="Raleway"/>
              </a:rPr>
              <a:t>Feel free to contact me directly at </a:t>
            </a:r>
            <a:r>
              <a:rPr lang="en-GB" sz="1300" b="1">
                <a:solidFill>
                  <a:srgbClr val="FFFFFF"/>
                </a:solidFill>
                <a:latin typeface="Raleway"/>
                <a:ea typeface="Raleway"/>
                <a:cs typeface="Raleway"/>
                <a:sym typeface="Raleway"/>
              </a:rPr>
              <a:t>847-302-3397</a:t>
            </a:r>
            <a:r>
              <a:rPr lang="en-GB" sz="1300">
                <a:solidFill>
                  <a:srgbClr val="FFFFFF"/>
                </a:solidFill>
                <a:latin typeface="Raleway"/>
                <a:ea typeface="Raleway"/>
                <a:cs typeface="Raleway"/>
                <a:sym typeface="Raleway"/>
              </a:rPr>
              <a:t> or </a:t>
            </a:r>
            <a:r>
              <a:rPr lang="en-GB" sz="1300" b="1">
                <a:solidFill>
                  <a:srgbClr val="FFFFFF"/>
                </a:solidFill>
                <a:latin typeface="Raleway"/>
                <a:ea typeface="Raleway"/>
                <a:cs typeface="Raleway"/>
                <a:sym typeface="Raleway"/>
              </a:rPr>
              <a:t>michael@reedercpagroup.com</a:t>
            </a:r>
            <a:endParaRPr sz="1300" b="1">
              <a:solidFill>
                <a:srgbClr val="FFFFFF"/>
              </a:solidFill>
              <a:latin typeface="Raleway"/>
              <a:ea typeface="Raleway"/>
              <a:cs typeface="Raleway"/>
              <a:sym typeface="Raleway"/>
            </a:endParaRPr>
          </a:p>
          <a:p>
            <a:pPr marL="457200" lvl="0" indent="-311150" algn="l" rtl="0">
              <a:spcBef>
                <a:spcPts val="600"/>
              </a:spcBef>
              <a:spcAft>
                <a:spcPts val="0"/>
              </a:spcAft>
              <a:buClr>
                <a:srgbClr val="FFFFFF"/>
              </a:buClr>
              <a:buSzPts val="1300"/>
              <a:buFont typeface="Raleway"/>
              <a:buAutoNum type="arabicPeriod"/>
            </a:pPr>
            <a:r>
              <a:rPr lang="en-GB" sz="1300" b="1">
                <a:solidFill>
                  <a:srgbClr val="FFFFFF"/>
                </a:solidFill>
                <a:latin typeface="Raleway"/>
                <a:ea typeface="Raleway"/>
                <a:cs typeface="Raleway"/>
                <a:sym typeface="Raleway"/>
              </a:rPr>
              <a:t>Connect on FBA or LinkedIn: </a:t>
            </a:r>
            <a:r>
              <a:rPr lang="en-GB" sz="1300">
                <a:solidFill>
                  <a:srgbClr val="FFFFFF"/>
                </a:solidFill>
                <a:latin typeface="Raleway"/>
                <a:ea typeface="Raleway"/>
                <a:cs typeface="Raleway"/>
                <a:sym typeface="Raleway"/>
              </a:rPr>
              <a:t>If you have any questions, you can find Michael Reeder through the FBA vendor directory or we can connect on LinkedIn.</a:t>
            </a:r>
            <a:endParaRPr sz="1300">
              <a:solidFill>
                <a:srgbClr val="FFFFFF"/>
              </a:solidFill>
              <a:latin typeface="Raleway"/>
              <a:ea typeface="Raleway"/>
              <a:cs typeface="Raleway"/>
              <a:sym typeface="Raleway"/>
            </a:endParaRPr>
          </a:p>
          <a:p>
            <a:pPr marL="457200" lvl="0" indent="-311150" algn="l" rtl="0">
              <a:spcBef>
                <a:spcPts val="600"/>
              </a:spcBef>
              <a:spcAft>
                <a:spcPts val="600"/>
              </a:spcAft>
              <a:buClr>
                <a:srgbClr val="FFFFFF"/>
              </a:buClr>
              <a:buSzPts val="1300"/>
              <a:buFont typeface="Raleway"/>
              <a:buAutoNum type="arabicPeriod"/>
            </a:pPr>
            <a:r>
              <a:rPr lang="en-GB" sz="1300" b="1">
                <a:solidFill>
                  <a:srgbClr val="FFFFFF"/>
                </a:solidFill>
                <a:latin typeface="Raleway"/>
                <a:ea typeface="Raleway"/>
                <a:cs typeface="Raleway"/>
                <a:sym typeface="Raleway"/>
              </a:rPr>
              <a:t>Visit our Website: </a:t>
            </a:r>
            <a:r>
              <a:rPr lang="en-GB" sz="1300">
                <a:solidFill>
                  <a:srgbClr val="FFFFFF"/>
                </a:solidFill>
                <a:latin typeface="Raleway"/>
                <a:ea typeface="Raleway"/>
                <a:cs typeface="Raleway"/>
                <a:sym typeface="Raleway"/>
              </a:rPr>
              <a:t>For additional information on some of the franchise services we provide, visit </a:t>
            </a:r>
            <a:r>
              <a:rPr lang="en-GB" sz="1300" b="1">
                <a:solidFill>
                  <a:srgbClr val="FFFFFF"/>
                </a:solidFill>
                <a:latin typeface="Raleway"/>
                <a:ea typeface="Raleway"/>
                <a:cs typeface="Raleway"/>
                <a:sym typeface="Raleway"/>
              </a:rPr>
              <a:t>reedercpagroup.com</a:t>
            </a:r>
            <a:r>
              <a:rPr lang="en-GB" sz="1300">
                <a:solidFill>
                  <a:srgbClr val="FFFFFF"/>
                </a:solidFill>
                <a:latin typeface="Raleway"/>
                <a:ea typeface="Raleway"/>
                <a:cs typeface="Raleway"/>
                <a:sym typeface="Raleway"/>
              </a:rPr>
              <a:t> and click Franchise Services.</a:t>
            </a:r>
            <a:endParaRPr sz="1300">
              <a:solidFill>
                <a:srgbClr val="FFFFFF"/>
              </a:solidFill>
              <a:latin typeface="Raleway"/>
              <a:ea typeface="Raleway"/>
              <a:cs typeface="Raleway"/>
              <a:sym typeface="Raleway"/>
            </a:endParaRPr>
          </a:p>
        </p:txBody>
      </p:sp>
      <p:sp>
        <p:nvSpPr>
          <p:cNvPr id="280" name="Google Shape;280;p27"/>
          <p:cNvSpPr txBox="1"/>
          <p:nvPr/>
        </p:nvSpPr>
        <p:spPr>
          <a:xfrm>
            <a:off x="226550" y="78500"/>
            <a:ext cx="998100" cy="321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600">
                <a:solidFill>
                  <a:schemeClr val="lt1"/>
                </a:solidFill>
                <a:latin typeface="Raleway"/>
                <a:ea typeface="Raleway"/>
                <a:cs typeface="Raleway"/>
                <a:sym typeface="Raleway"/>
              </a:rPr>
              <a:t>Reeder CPA Group</a:t>
            </a:r>
            <a:endParaRPr sz="600" b="1">
              <a:solidFill>
                <a:schemeClr val="lt1"/>
              </a:solidFill>
              <a:latin typeface="Raleway"/>
              <a:ea typeface="Raleway"/>
              <a:cs typeface="Raleway"/>
              <a:sym typeface="Raleway"/>
            </a:endParaRPr>
          </a:p>
        </p:txBody>
      </p:sp>
      <p:sp>
        <p:nvSpPr>
          <p:cNvPr id="281" name="Google Shape;281;p27"/>
          <p:cNvSpPr txBox="1"/>
          <p:nvPr/>
        </p:nvSpPr>
        <p:spPr>
          <a:xfrm>
            <a:off x="1296767" y="78500"/>
            <a:ext cx="2100600" cy="321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600">
                <a:solidFill>
                  <a:schemeClr val="lt1"/>
                </a:solidFill>
                <a:latin typeface="Raleway"/>
                <a:ea typeface="Raleway"/>
                <a:cs typeface="Raleway"/>
                <a:sym typeface="Raleway"/>
              </a:rPr>
              <a:t>FBA Webinar</a:t>
            </a:r>
            <a:endParaRPr sz="600">
              <a:solidFill>
                <a:schemeClr val="lt1"/>
              </a:solidFill>
              <a:latin typeface="Raleway"/>
              <a:ea typeface="Raleway"/>
              <a:cs typeface="Raleway"/>
              <a:sym typeface="Raleway"/>
            </a:endParaRPr>
          </a:p>
        </p:txBody>
      </p:sp>
      <p:sp>
        <p:nvSpPr>
          <p:cNvPr id="282" name="Google Shape;282;p27"/>
          <p:cNvSpPr txBox="1"/>
          <p:nvPr/>
        </p:nvSpPr>
        <p:spPr>
          <a:xfrm>
            <a:off x="7921721" y="78500"/>
            <a:ext cx="998100" cy="3219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GB" sz="600">
                <a:solidFill>
                  <a:schemeClr val="lt1"/>
                </a:solidFill>
                <a:latin typeface="Raleway"/>
                <a:ea typeface="Raleway"/>
                <a:cs typeface="Raleway"/>
                <a:sym typeface="Raleway"/>
              </a:rPr>
              <a:t>March 2024</a:t>
            </a:r>
            <a:endParaRPr sz="600" b="1">
              <a:solidFill>
                <a:schemeClr val="lt1"/>
              </a:solidFill>
              <a:latin typeface="Raleway"/>
              <a:ea typeface="Raleway"/>
              <a:cs typeface="Raleway"/>
              <a:sym typeface="Raleway"/>
            </a:endParaRPr>
          </a:p>
        </p:txBody>
      </p:sp>
    </p:spTree>
  </p:cSld>
  <p:clrMapOvr>
    <a:masterClrMapping/>
  </p:clrMapOvr>
</p:sld>
</file>

<file path=ppt/theme/theme1.xml><?xml version="1.0" encoding="utf-8"?>
<a:theme xmlns:a="http://schemas.openxmlformats.org/drawingml/2006/main"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968</Words>
  <Application>Microsoft Macintosh PowerPoint</Application>
  <PresentationFormat>On-screen Show (16:9)</PresentationFormat>
  <Paragraphs>78</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Raleway</vt:lpstr>
      <vt:lpstr>Lato</vt:lpstr>
      <vt:lpstr>Streamline</vt:lpstr>
      <vt:lpstr>Reeder CPA Group:  A Strategic Resource for Franchise Consultants</vt:lpstr>
      <vt:lpstr>Reeder CPA Group: At a Glance</vt:lpstr>
      <vt:lpstr>PowerPoint Presentation</vt:lpstr>
      <vt:lpstr>The Key:</vt:lpstr>
      <vt:lpstr>Challenge #1: Complex Financial Questions</vt:lpstr>
      <vt:lpstr>Gaining Familiarity: ROBS Funding Strategy</vt:lpstr>
      <vt:lpstr>Challenge #2: Too Many “Cooks in the Kitchen”</vt:lpstr>
      <vt:lpstr>Challenge #3: Maintaining Alignment</vt:lpstr>
      <vt:lpstr>In Summary: Supporting Franchise Consultants</vt:lpstr>
      <vt:lpstr>Ways to Connect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Reeder CPA Group:  A Strategic Resource for Franchise Consultants</dc:title>
  <cp:lastModifiedBy>Benjamin Engel</cp:lastModifiedBy>
  <cp:revision>1</cp:revision>
  <dcterms:modified xsi:type="dcterms:W3CDTF">2024-03-05T17:53:48Z</dcterms:modified>
</cp:coreProperties>
</file>