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6" r:id="rId7"/>
    <p:sldId id="261" r:id="rId8"/>
    <p:sldId id="270" r:id="rId9"/>
    <p:sldId id="273" r:id="rId10"/>
    <p:sldId id="274" r:id="rId11"/>
    <p:sldId id="262" r:id="rId12"/>
    <p:sldId id="264" r:id="rId13"/>
    <p:sldId id="263" r:id="rId14"/>
    <p:sldId id="265" r:id="rId15"/>
    <p:sldId id="268" r:id="rId16"/>
    <p:sldId id="276" r:id="rId17"/>
    <p:sldId id="275"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FC07C-7879-4B68-AB34-E3A017A828D7}" v="1" dt="2024-04-16T14:57:05.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990"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bert Lesko" userId="13ebdb7d6e79b6dd" providerId="LiveId" clId="{057FC07C-7879-4B68-AB34-E3A017A828D7}"/>
    <pc:docChg chg="modSld">
      <pc:chgData name="Albert Lesko" userId="13ebdb7d6e79b6dd" providerId="LiveId" clId="{057FC07C-7879-4B68-AB34-E3A017A828D7}" dt="2024-04-16T14:57:05.505" v="0" actId="20577"/>
      <pc:docMkLst>
        <pc:docMk/>
      </pc:docMkLst>
      <pc:sldChg chg="modSp">
        <pc:chgData name="Albert Lesko" userId="13ebdb7d6e79b6dd" providerId="LiveId" clId="{057FC07C-7879-4B68-AB34-E3A017A828D7}" dt="2024-04-16T14:57:05.505" v="0" actId="20577"/>
        <pc:sldMkLst>
          <pc:docMk/>
          <pc:sldMk cId="1382753159" sldId="256"/>
        </pc:sldMkLst>
        <pc:spChg chg="mod">
          <ac:chgData name="Albert Lesko" userId="13ebdb7d6e79b6dd" providerId="LiveId" clId="{057FC07C-7879-4B68-AB34-E3A017A828D7}" dt="2024-04-16T14:57:05.505" v="0" actId="20577"/>
          <ac:spMkLst>
            <pc:docMk/>
            <pc:sldMk cId="1382753159" sldId="256"/>
            <ac:spMk id="2" creationId="{26F6CA31-9832-BBBD-4C57-AFB2AEEE527F}"/>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052CE7-10FE-435A-84B4-F6C3E2D1C38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21BC47F-7A50-4FAB-B83A-9F1293269CDF}">
      <dgm:prSet/>
      <dgm:spPr/>
      <dgm:t>
        <a:bodyPr/>
        <a:lstStyle/>
        <a:p>
          <a:pPr>
            <a:lnSpc>
              <a:spcPct val="100000"/>
            </a:lnSpc>
            <a:defRPr cap="all"/>
          </a:pPr>
          <a:r>
            <a:rPr lang="en-US"/>
            <a:t>SBA Loans (Express Loan &amp; SBA 7A)</a:t>
          </a:r>
        </a:p>
      </dgm:t>
    </dgm:pt>
    <dgm:pt modelId="{853AA425-ADD6-4D9F-89DA-28E02536AF8A}" type="parTrans" cxnId="{806CF5AE-6FFC-4C11-98F8-241A545506EC}">
      <dgm:prSet/>
      <dgm:spPr/>
      <dgm:t>
        <a:bodyPr/>
        <a:lstStyle/>
        <a:p>
          <a:endParaRPr lang="en-US"/>
        </a:p>
      </dgm:t>
    </dgm:pt>
    <dgm:pt modelId="{26210EC1-6308-4082-9A15-8E4DD2D6389E}" type="sibTrans" cxnId="{806CF5AE-6FFC-4C11-98F8-241A545506EC}">
      <dgm:prSet/>
      <dgm:spPr/>
      <dgm:t>
        <a:bodyPr/>
        <a:lstStyle/>
        <a:p>
          <a:endParaRPr lang="en-US"/>
        </a:p>
      </dgm:t>
    </dgm:pt>
    <dgm:pt modelId="{D9F55005-18F0-4AB4-A67C-A3F5C0B7AB89}">
      <dgm:prSet/>
      <dgm:spPr/>
      <dgm:t>
        <a:bodyPr/>
        <a:lstStyle/>
        <a:p>
          <a:pPr>
            <a:lnSpc>
              <a:spcPct val="100000"/>
            </a:lnSpc>
            <a:defRPr cap="all"/>
          </a:pPr>
          <a:r>
            <a:rPr lang="en-US"/>
            <a:t>IRA/401K Rollover (Not held with a current employer)</a:t>
          </a:r>
        </a:p>
      </dgm:t>
    </dgm:pt>
    <dgm:pt modelId="{FA818A94-8DF7-40CC-BB54-ABC45CBC22D5}" type="parTrans" cxnId="{46F48B83-FA39-4C01-8DFB-76AF0922AED8}">
      <dgm:prSet/>
      <dgm:spPr/>
      <dgm:t>
        <a:bodyPr/>
        <a:lstStyle/>
        <a:p>
          <a:endParaRPr lang="en-US"/>
        </a:p>
      </dgm:t>
    </dgm:pt>
    <dgm:pt modelId="{1A855EB4-FFC3-4F13-9508-22FAD9036901}" type="sibTrans" cxnId="{46F48B83-FA39-4C01-8DFB-76AF0922AED8}">
      <dgm:prSet/>
      <dgm:spPr/>
      <dgm:t>
        <a:bodyPr/>
        <a:lstStyle/>
        <a:p>
          <a:endParaRPr lang="en-US"/>
        </a:p>
      </dgm:t>
    </dgm:pt>
    <dgm:pt modelId="{132C2409-EF81-4750-8D30-6B43A8F48581}">
      <dgm:prSet/>
      <dgm:spPr/>
      <dgm:t>
        <a:bodyPr/>
        <a:lstStyle/>
        <a:p>
          <a:pPr>
            <a:lnSpc>
              <a:spcPct val="100000"/>
            </a:lnSpc>
            <a:defRPr cap="all"/>
          </a:pPr>
          <a:r>
            <a:rPr lang="en-US"/>
            <a:t>Personal Loans (Must have Documented Income)</a:t>
          </a:r>
        </a:p>
      </dgm:t>
    </dgm:pt>
    <dgm:pt modelId="{D04E64EF-8FEF-4AF6-820F-7286488E0999}" type="parTrans" cxnId="{909779AA-3BFF-4E77-BC97-E5D4BAEDA67B}">
      <dgm:prSet/>
      <dgm:spPr/>
      <dgm:t>
        <a:bodyPr/>
        <a:lstStyle/>
        <a:p>
          <a:endParaRPr lang="en-US"/>
        </a:p>
      </dgm:t>
    </dgm:pt>
    <dgm:pt modelId="{39827147-E0DF-49E3-BD70-AA7BFFB6B07F}" type="sibTrans" cxnId="{909779AA-3BFF-4E77-BC97-E5D4BAEDA67B}">
      <dgm:prSet/>
      <dgm:spPr/>
      <dgm:t>
        <a:bodyPr/>
        <a:lstStyle/>
        <a:p>
          <a:endParaRPr lang="en-US"/>
        </a:p>
      </dgm:t>
    </dgm:pt>
    <dgm:pt modelId="{4DA87C39-1862-4F6C-96C8-08896E2EA1C6}">
      <dgm:prSet/>
      <dgm:spPr/>
      <dgm:t>
        <a:bodyPr/>
        <a:lstStyle/>
        <a:p>
          <a:pPr>
            <a:lnSpc>
              <a:spcPct val="100000"/>
            </a:lnSpc>
            <a:defRPr cap="all"/>
          </a:pPr>
          <a:r>
            <a:rPr lang="en-US"/>
            <a:t>Business loans (Must be in Business 2 years with Good Returns)</a:t>
          </a:r>
        </a:p>
      </dgm:t>
    </dgm:pt>
    <dgm:pt modelId="{827EE8F3-8197-4B23-B8BF-350B4846E8C9}" type="parTrans" cxnId="{E5F8BC12-9611-4CE4-8902-E4A044E334F6}">
      <dgm:prSet/>
      <dgm:spPr/>
      <dgm:t>
        <a:bodyPr/>
        <a:lstStyle/>
        <a:p>
          <a:endParaRPr lang="en-US"/>
        </a:p>
      </dgm:t>
    </dgm:pt>
    <dgm:pt modelId="{9495E22E-C307-4AA3-BFAC-76D89D637FE8}" type="sibTrans" cxnId="{E5F8BC12-9611-4CE4-8902-E4A044E334F6}">
      <dgm:prSet/>
      <dgm:spPr/>
      <dgm:t>
        <a:bodyPr/>
        <a:lstStyle/>
        <a:p>
          <a:endParaRPr lang="en-US"/>
        </a:p>
      </dgm:t>
    </dgm:pt>
    <dgm:pt modelId="{F29B3AC9-C0F2-4B2C-BEBA-3D1127CE33BD}">
      <dgm:prSet/>
      <dgm:spPr/>
      <dgm:t>
        <a:bodyPr/>
        <a:lstStyle/>
        <a:p>
          <a:pPr>
            <a:lnSpc>
              <a:spcPct val="100000"/>
            </a:lnSpc>
            <a:defRPr cap="all"/>
          </a:pPr>
          <a:r>
            <a:rPr lang="en-US"/>
            <a:t>HELOC (Home Equity Line of Credit)</a:t>
          </a:r>
        </a:p>
      </dgm:t>
    </dgm:pt>
    <dgm:pt modelId="{FDD4170D-155C-4CE5-8E63-5D9A9101591D}" type="parTrans" cxnId="{5ACE3438-A563-4319-B0EC-0DB30C9F732B}">
      <dgm:prSet/>
      <dgm:spPr/>
      <dgm:t>
        <a:bodyPr/>
        <a:lstStyle/>
        <a:p>
          <a:endParaRPr lang="en-US"/>
        </a:p>
      </dgm:t>
    </dgm:pt>
    <dgm:pt modelId="{0113E2DE-555F-4AB5-9AC0-F6EAF787A6A4}" type="sibTrans" cxnId="{5ACE3438-A563-4319-B0EC-0DB30C9F732B}">
      <dgm:prSet/>
      <dgm:spPr/>
      <dgm:t>
        <a:bodyPr/>
        <a:lstStyle/>
        <a:p>
          <a:endParaRPr lang="en-US"/>
        </a:p>
      </dgm:t>
    </dgm:pt>
    <dgm:pt modelId="{E7F54683-A0C9-4752-B471-A156D25AB413}">
      <dgm:prSet/>
      <dgm:spPr/>
      <dgm:t>
        <a:bodyPr/>
        <a:lstStyle/>
        <a:p>
          <a:pPr>
            <a:lnSpc>
              <a:spcPct val="100000"/>
            </a:lnSpc>
            <a:defRPr cap="all"/>
          </a:pPr>
          <a:r>
            <a:rPr lang="en-US"/>
            <a:t>FFF (Friends, Family, Fools)</a:t>
          </a:r>
        </a:p>
      </dgm:t>
    </dgm:pt>
    <dgm:pt modelId="{DD605765-3CF0-4598-AE77-7FAD31E201C5}" type="parTrans" cxnId="{13333EA8-8B64-40C4-B9E6-44D1936B4217}">
      <dgm:prSet/>
      <dgm:spPr/>
      <dgm:t>
        <a:bodyPr/>
        <a:lstStyle/>
        <a:p>
          <a:endParaRPr lang="en-US"/>
        </a:p>
      </dgm:t>
    </dgm:pt>
    <dgm:pt modelId="{DF72D914-32F3-47A7-ADAB-E7973AC9787E}" type="sibTrans" cxnId="{13333EA8-8B64-40C4-B9E6-44D1936B4217}">
      <dgm:prSet/>
      <dgm:spPr/>
      <dgm:t>
        <a:bodyPr/>
        <a:lstStyle/>
        <a:p>
          <a:endParaRPr lang="en-US"/>
        </a:p>
      </dgm:t>
    </dgm:pt>
    <dgm:pt modelId="{A0AADCF9-674A-4629-B305-262BC3F4910D}">
      <dgm:prSet/>
      <dgm:spPr/>
      <dgm:t>
        <a:bodyPr/>
        <a:lstStyle/>
        <a:p>
          <a:pPr>
            <a:lnSpc>
              <a:spcPct val="100000"/>
            </a:lnSpc>
            <a:defRPr cap="all"/>
          </a:pPr>
          <a:r>
            <a:rPr lang="en-US"/>
            <a:t>Self Funded (Should someone do this? Let’s discuss it)</a:t>
          </a:r>
        </a:p>
      </dgm:t>
    </dgm:pt>
    <dgm:pt modelId="{0AE8A79E-A37D-4C9C-BF28-67E4213FF987}" type="parTrans" cxnId="{B69E2FCD-CEE6-4A64-B94C-D60618A688E3}">
      <dgm:prSet/>
      <dgm:spPr/>
      <dgm:t>
        <a:bodyPr/>
        <a:lstStyle/>
        <a:p>
          <a:endParaRPr lang="en-US"/>
        </a:p>
      </dgm:t>
    </dgm:pt>
    <dgm:pt modelId="{1380523D-AE7D-4F2F-B61C-614268F5E022}" type="sibTrans" cxnId="{B69E2FCD-CEE6-4A64-B94C-D60618A688E3}">
      <dgm:prSet/>
      <dgm:spPr/>
      <dgm:t>
        <a:bodyPr/>
        <a:lstStyle/>
        <a:p>
          <a:endParaRPr lang="en-US"/>
        </a:p>
      </dgm:t>
    </dgm:pt>
    <dgm:pt modelId="{98107BE0-BEE6-4569-B02C-B4DA60FA2E1F}" type="pres">
      <dgm:prSet presAssocID="{77052CE7-10FE-435A-84B4-F6C3E2D1C383}" presName="root" presStyleCnt="0">
        <dgm:presLayoutVars>
          <dgm:dir/>
          <dgm:resizeHandles val="exact"/>
        </dgm:presLayoutVars>
      </dgm:prSet>
      <dgm:spPr/>
    </dgm:pt>
    <dgm:pt modelId="{41899BE3-F11E-4241-B4A8-501D5CC9235C}" type="pres">
      <dgm:prSet presAssocID="{821BC47F-7A50-4FAB-B83A-9F1293269CDF}" presName="compNode" presStyleCnt="0"/>
      <dgm:spPr/>
    </dgm:pt>
    <dgm:pt modelId="{FE294497-A74D-4DDD-925A-29CD1C1B41FB}" type="pres">
      <dgm:prSet presAssocID="{821BC47F-7A50-4FAB-B83A-9F1293269CDF}" presName="iconBgRect" presStyleLbl="bgShp" presStyleIdx="0" presStyleCnt="7"/>
      <dgm:spPr/>
    </dgm:pt>
    <dgm:pt modelId="{8CDC4CC0-3315-4150-BCB8-A3F83C50C22C}" type="pres">
      <dgm:prSet presAssocID="{821BC47F-7A50-4FAB-B83A-9F1293269CD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4C2AD048-DEF9-4A94-8932-6D0BA0E7A2C8}" type="pres">
      <dgm:prSet presAssocID="{821BC47F-7A50-4FAB-B83A-9F1293269CDF}" presName="spaceRect" presStyleCnt="0"/>
      <dgm:spPr/>
    </dgm:pt>
    <dgm:pt modelId="{1B8562A1-4141-402E-AFCA-AD6E3D5A5A3C}" type="pres">
      <dgm:prSet presAssocID="{821BC47F-7A50-4FAB-B83A-9F1293269CDF}" presName="textRect" presStyleLbl="revTx" presStyleIdx="0" presStyleCnt="7">
        <dgm:presLayoutVars>
          <dgm:chMax val="1"/>
          <dgm:chPref val="1"/>
        </dgm:presLayoutVars>
      </dgm:prSet>
      <dgm:spPr/>
    </dgm:pt>
    <dgm:pt modelId="{05100535-ADCC-4478-9404-1ADC505E783A}" type="pres">
      <dgm:prSet presAssocID="{26210EC1-6308-4082-9A15-8E4DD2D6389E}" presName="sibTrans" presStyleCnt="0"/>
      <dgm:spPr/>
    </dgm:pt>
    <dgm:pt modelId="{48D0125D-B49A-448E-A278-A11AA3FC5D7A}" type="pres">
      <dgm:prSet presAssocID="{D9F55005-18F0-4AB4-A67C-A3F5C0B7AB89}" presName="compNode" presStyleCnt="0"/>
      <dgm:spPr/>
    </dgm:pt>
    <dgm:pt modelId="{997F4A0A-C590-4FC8-BBD9-BF67C8941035}" type="pres">
      <dgm:prSet presAssocID="{D9F55005-18F0-4AB4-A67C-A3F5C0B7AB89}" presName="iconBgRect" presStyleLbl="bgShp" presStyleIdx="1" presStyleCnt="7"/>
      <dgm:spPr/>
    </dgm:pt>
    <dgm:pt modelId="{D3341030-9D00-4759-A07A-F0E7FE673FCD}" type="pres">
      <dgm:prSet presAssocID="{D9F55005-18F0-4AB4-A67C-A3F5C0B7AB89}"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4AD1D4A2-A762-429F-92E8-A3259E3BE3D4}" type="pres">
      <dgm:prSet presAssocID="{D9F55005-18F0-4AB4-A67C-A3F5C0B7AB89}" presName="spaceRect" presStyleCnt="0"/>
      <dgm:spPr/>
    </dgm:pt>
    <dgm:pt modelId="{0A1C73AB-FB14-4554-9AD2-5FC53F77C136}" type="pres">
      <dgm:prSet presAssocID="{D9F55005-18F0-4AB4-A67C-A3F5C0B7AB89}" presName="textRect" presStyleLbl="revTx" presStyleIdx="1" presStyleCnt="7">
        <dgm:presLayoutVars>
          <dgm:chMax val="1"/>
          <dgm:chPref val="1"/>
        </dgm:presLayoutVars>
      </dgm:prSet>
      <dgm:spPr/>
    </dgm:pt>
    <dgm:pt modelId="{51B839CD-4FB4-4560-AE20-5E61A6DF85E6}" type="pres">
      <dgm:prSet presAssocID="{1A855EB4-FFC3-4F13-9508-22FAD9036901}" presName="sibTrans" presStyleCnt="0"/>
      <dgm:spPr/>
    </dgm:pt>
    <dgm:pt modelId="{F75010C7-191D-40BE-B7FC-B04B64473B88}" type="pres">
      <dgm:prSet presAssocID="{132C2409-EF81-4750-8D30-6B43A8F48581}" presName="compNode" presStyleCnt="0"/>
      <dgm:spPr/>
    </dgm:pt>
    <dgm:pt modelId="{22DAF36E-1F4A-4A25-B1CC-A3D0F81FD297}" type="pres">
      <dgm:prSet presAssocID="{132C2409-EF81-4750-8D30-6B43A8F48581}" presName="iconBgRect" presStyleLbl="bgShp" presStyleIdx="2" presStyleCnt="7"/>
      <dgm:spPr/>
    </dgm:pt>
    <dgm:pt modelId="{340EBE18-8B28-4FE7-B5F1-FCB7EE59BCA1}" type="pres">
      <dgm:prSet presAssocID="{132C2409-EF81-4750-8D30-6B43A8F4858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FDB7D4A4-47EF-4BE7-A9BB-A6577CCF2E6E}" type="pres">
      <dgm:prSet presAssocID="{132C2409-EF81-4750-8D30-6B43A8F48581}" presName="spaceRect" presStyleCnt="0"/>
      <dgm:spPr/>
    </dgm:pt>
    <dgm:pt modelId="{87109FD2-719A-4BB9-9AF7-8DB3B6B83290}" type="pres">
      <dgm:prSet presAssocID="{132C2409-EF81-4750-8D30-6B43A8F48581}" presName="textRect" presStyleLbl="revTx" presStyleIdx="2" presStyleCnt="7">
        <dgm:presLayoutVars>
          <dgm:chMax val="1"/>
          <dgm:chPref val="1"/>
        </dgm:presLayoutVars>
      </dgm:prSet>
      <dgm:spPr/>
    </dgm:pt>
    <dgm:pt modelId="{7D701316-906C-4E45-90C6-7D1BEBC8510E}" type="pres">
      <dgm:prSet presAssocID="{39827147-E0DF-49E3-BD70-AA7BFFB6B07F}" presName="sibTrans" presStyleCnt="0"/>
      <dgm:spPr/>
    </dgm:pt>
    <dgm:pt modelId="{9F566279-3C73-4F94-805B-E889B3F3B29C}" type="pres">
      <dgm:prSet presAssocID="{4DA87C39-1862-4F6C-96C8-08896E2EA1C6}" presName="compNode" presStyleCnt="0"/>
      <dgm:spPr/>
    </dgm:pt>
    <dgm:pt modelId="{496DAE17-BE48-4CDA-AA29-9887305AAC02}" type="pres">
      <dgm:prSet presAssocID="{4DA87C39-1862-4F6C-96C8-08896E2EA1C6}" presName="iconBgRect" presStyleLbl="bgShp" presStyleIdx="3" presStyleCnt="7"/>
      <dgm:spPr/>
    </dgm:pt>
    <dgm:pt modelId="{2DCD4062-1971-43AB-81E6-2C699724EEB8}" type="pres">
      <dgm:prSet presAssocID="{4DA87C39-1862-4F6C-96C8-08896E2EA1C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llar"/>
        </a:ext>
      </dgm:extLst>
    </dgm:pt>
    <dgm:pt modelId="{33F8F70F-95F5-49EC-B5BA-AB4EE5B6A631}" type="pres">
      <dgm:prSet presAssocID="{4DA87C39-1862-4F6C-96C8-08896E2EA1C6}" presName="spaceRect" presStyleCnt="0"/>
      <dgm:spPr/>
    </dgm:pt>
    <dgm:pt modelId="{CCFA327E-27AC-4551-BB3E-500B31B5FB3E}" type="pres">
      <dgm:prSet presAssocID="{4DA87C39-1862-4F6C-96C8-08896E2EA1C6}" presName="textRect" presStyleLbl="revTx" presStyleIdx="3" presStyleCnt="7">
        <dgm:presLayoutVars>
          <dgm:chMax val="1"/>
          <dgm:chPref val="1"/>
        </dgm:presLayoutVars>
      </dgm:prSet>
      <dgm:spPr/>
    </dgm:pt>
    <dgm:pt modelId="{02FA5EB4-8D8B-49D7-A155-DA0ABD47BD74}" type="pres">
      <dgm:prSet presAssocID="{9495E22E-C307-4AA3-BFAC-76D89D637FE8}" presName="sibTrans" presStyleCnt="0"/>
      <dgm:spPr/>
    </dgm:pt>
    <dgm:pt modelId="{8DA8FCFD-16A4-44FD-AE53-ADF09EFF3B44}" type="pres">
      <dgm:prSet presAssocID="{F29B3AC9-C0F2-4B2C-BEBA-3D1127CE33BD}" presName="compNode" presStyleCnt="0"/>
      <dgm:spPr/>
    </dgm:pt>
    <dgm:pt modelId="{DA668A04-0A1A-404C-AF16-CC90D4DF7F16}" type="pres">
      <dgm:prSet presAssocID="{F29B3AC9-C0F2-4B2C-BEBA-3D1127CE33BD}" presName="iconBgRect" presStyleLbl="bgShp" presStyleIdx="4" presStyleCnt="7"/>
      <dgm:spPr/>
    </dgm:pt>
    <dgm:pt modelId="{66187C3D-2CAD-4B2D-928F-0AF705E1537E}" type="pres">
      <dgm:prSet presAssocID="{F29B3AC9-C0F2-4B2C-BEBA-3D1127CE33B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ome"/>
        </a:ext>
      </dgm:extLst>
    </dgm:pt>
    <dgm:pt modelId="{0C5CCB2B-DA36-466D-97A1-46E769894195}" type="pres">
      <dgm:prSet presAssocID="{F29B3AC9-C0F2-4B2C-BEBA-3D1127CE33BD}" presName="spaceRect" presStyleCnt="0"/>
      <dgm:spPr/>
    </dgm:pt>
    <dgm:pt modelId="{5D3CFDA4-0291-4BE3-929A-F8831B9B7017}" type="pres">
      <dgm:prSet presAssocID="{F29B3AC9-C0F2-4B2C-BEBA-3D1127CE33BD}" presName="textRect" presStyleLbl="revTx" presStyleIdx="4" presStyleCnt="7">
        <dgm:presLayoutVars>
          <dgm:chMax val="1"/>
          <dgm:chPref val="1"/>
        </dgm:presLayoutVars>
      </dgm:prSet>
      <dgm:spPr/>
    </dgm:pt>
    <dgm:pt modelId="{60520EB1-3B9E-4F1C-834C-C2B5D6186025}" type="pres">
      <dgm:prSet presAssocID="{0113E2DE-555F-4AB5-9AC0-F6EAF787A6A4}" presName="sibTrans" presStyleCnt="0"/>
      <dgm:spPr/>
    </dgm:pt>
    <dgm:pt modelId="{FCF57A9E-6B25-4804-BA39-6FF104FF5AC2}" type="pres">
      <dgm:prSet presAssocID="{E7F54683-A0C9-4752-B471-A156D25AB413}" presName="compNode" presStyleCnt="0"/>
      <dgm:spPr/>
    </dgm:pt>
    <dgm:pt modelId="{9C57C9BB-2C03-40B9-9A71-BAB87306F0BD}" type="pres">
      <dgm:prSet presAssocID="{E7F54683-A0C9-4752-B471-A156D25AB413}" presName="iconBgRect" presStyleLbl="bgShp" presStyleIdx="5" presStyleCnt="7"/>
      <dgm:spPr/>
    </dgm:pt>
    <dgm:pt modelId="{34645270-D900-47BD-912B-D7BC21BB7545}" type="pres">
      <dgm:prSet presAssocID="{E7F54683-A0C9-4752-B471-A156D25AB41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ggs In Basket"/>
        </a:ext>
      </dgm:extLst>
    </dgm:pt>
    <dgm:pt modelId="{13C017AB-5421-4ADF-8C31-E13E4B767D7A}" type="pres">
      <dgm:prSet presAssocID="{E7F54683-A0C9-4752-B471-A156D25AB413}" presName="spaceRect" presStyleCnt="0"/>
      <dgm:spPr/>
    </dgm:pt>
    <dgm:pt modelId="{81DA7997-FDC7-43CE-A893-F44A210404BA}" type="pres">
      <dgm:prSet presAssocID="{E7F54683-A0C9-4752-B471-A156D25AB413}" presName="textRect" presStyleLbl="revTx" presStyleIdx="5" presStyleCnt="7">
        <dgm:presLayoutVars>
          <dgm:chMax val="1"/>
          <dgm:chPref val="1"/>
        </dgm:presLayoutVars>
      </dgm:prSet>
      <dgm:spPr/>
    </dgm:pt>
    <dgm:pt modelId="{6C51A288-DF21-4276-9865-C1DDDB0FD5C7}" type="pres">
      <dgm:prSet presAssocID="{DF72D914-32F3-47A7-ADAB-E7973AC9787E}" presName="sibTrans" presStyleCnt="0"/>
      <dgm:spPr/>
    </dgm:pt>
    <dgm:pt modelId="{0B82E0A6-85B8-49E7-9ABD-FB52045086D0}" type="pres">
      <dgm:prSet presAssocID="{A0AADCF9-674A-4629-B305-262BC3F4910D}" presName="compNode" presStyleCnt="0"/>
      <dgm:spPr/>
    </dgm:pt>
    <dgm:pt modelId="{69DC1BB4-16D7-48FB-AB73-6A732C6AC309}" type="pres">
      <dgm:prSet presAssocID="{A0AADCF9-674A-4629-B305-262BC3F4910D}" presName="iconBgRect" presStyleLbl="bgShp" presStyleIdx="6" presStyleCnt="7"/>
      <dgm:spPr/>
    </dgm:pt>
    <dgm:pt modelId="{B474B01D-F77D-4CD6-BE88-4D7A57FD8FC7}" type="pres">
      <dgm:prSet presAssocID="{A0AADCF9-674A-4629-B305-262BC3F491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Questions"/>
        </a:ext>
      </dgm:extLst>
    </dgm:pt>
    <dgm:pt modelId="{D6043024-F5A7-4FBA-B14B-CB973C42C9D6}" type="pres">
      <dgm:prSet presAssocID="{A0AADCF9-674A-4629-B305-262BC3F4910D}" presName="spaceRect" presStyleCnt="0"/>
      <dgm:spPr/>
    </dgm:pt>
    <dgm:pt modelId="{90119667-BBB4-4A8B-94AC-B7CF3225F2E5}" type="pres">
      <dgm:prSet presAssocID="{A0AADCF9-674A-4629-B305-262BC3F4910D}" presName="textRect" presStyleLbl="revTx" presStyleIdx="6" presStyleCnt="7">
        <dgm:presLayoutVars>
          <dgm:chMax val="1"/>
          <dgm:chPref val="1"/>
        </dgm:presLayoutVars>
      </dgm:prSet>
      <dgm:spPr/>
    </dgm:pt>
  </dgm:ptLst>
  <dgm:cxnLst>
    <dgm:cxn modelId="{E5F8BC12-9611-4CE4-8902-E4A044E334F6}" srcId="{77052CE7-10FE-435A-84B4-F6C3E2D1C383}" destId="{4DA87C39-1862-4F6C-96C8-08896E2EA1C6}" srcOrd="3" destOrd="0" parTransId="{827EE8F3-8197-4B23-B8BF-350B4846E8C9}" sibTransId="{9495E22E-C307-4AA3-BFAC-76D89D637FE8}"/>
    <dgm:cxn modelId="{A0626F26-5248-407C-AEFE-18F90E1D77A8}" type="presOf" srcId="{F29B3AC9-C0F2-4B2C-BEBA-3D1127CE33BD}" destId="{5D3CFDA4-0291-4BE3-929A-F8831B9B7017}" srcOrd="0" destOrd="0" presId="urn:microsoft.com/office/officeart/2018/5/layout/IconCircleLabelList"/>
    <dgm:cxn modelId="{5ACE3438-A563-4319-B0EC-0DB30C9F732B}" srcId="{77052CE7-10FE-435A-84B4-F6C3E2D1C383}" destId="{F29B3AC9-C0F2-4B2C-BEBA-3D1127CE33BD}" srcOrd="4" destOrd="0" parTransId="{FDD4170D-155C-4CE5-8E63-5D9A9101591D}" sibTransId="{0113E2DE-555F-4AB5-9AC0-F6EAF787A6A4}"/>
    <dgm:cxn modelId="{25A10E45-92B8-4581-B25F-7FBEC15DA0F8}" type="presOf" srcId="{4DA87C39-1862-4F6C-96C8-08896E2EA1C6}" destId="{CCFA327E-27AC-4551-BB3E-500B31B5FB3E}" srcOrd="0" destOrd="0" presId="urn:microsoft.com/office/officeart/2018/5/layout/IconCircleLabelList"/>
    <dgm:cxn modelId="{90204681-EA4E-43B2-BBF4-26120F163CA8}" type="presOf" srcId="{77052CE7-10FE-435A-84B4-F6C3E2D1C383}" destId="{98107BE0-BEE6-4569-B02C-B4DA60FA2E1F}" srcOrd="0" destOrd="0" presId="urn:microsoft.com/office/officeart/2018/5/layout/IconCircleLabelList"/>
    <dgm:cxn modelId="{46F48B83-FA39-4C01-8DFB-76AF0922AED8}" srcId="{77052CE7-10FE-435A-84B4-F6C3E2D1C383}" destId="{D9F55005-18F0-4AB4-A67C-A3F5C0B7AB89}" srcOrd="1" destOrd="0" parTransId="{FA818A94-8DF7-40CC-BB54-ABC45CBC22D5}" sibTransId="{1A855EB4-FFC3-4F13-9508-22FAD9036901}"/>
    <dgm:cxn modelId="{E01341A3-0EDF-45F9-AB83-7C6E489BAE60}" type="presOf" srcId="{D9F55005-18F0-4AB4-A67C-A3F5C0B7AB89}" destId="{0A1C73AB-FB14-4554-9AD2-5FC53F77C136}" srcOrd="0" destOrd="0" presId="urn:microsoft.com/office/officeart/2018/5/layout/IconCircleLabelList"/>
    <dgm:cxn modelId="{13333EA8-8B64-40C4-B9E6-44D1936B4217}" srcId="{77052CE7-10FE-435A-84B4-F6C3E2D1C383}" destId="{E7F54683-A0C9-4752-B471-A156D25AB413}" srcOrd="5" destOrd="0" parTransId="{DD605765-3CF0-4598-AE77-7FAD31E201C5}" sibTransId="{DF72D914-32F3-47A7-ADAB-E7973AC9787E}"/>
    <dgm:cxn modelId="{909779AA-3BFF-4E77-BC97-E5D4BAEDA67B}" srcId="{77052CE7-10FE-435A-84B4-F6C3E2D1C383}" destId="{132C2409-EF81-4750-8D30-6B43A8F48581}" srcOrd="2" destOrd="0" parTransId="{D04E64EF-8FEF-4AF6-820F-7286488E0999}" sibTransId="{39827147-E0DF-49E3-BD70-AA7BFFB6B07F}"/>
    <dgm:cxn modelId="{806CF5AE-6FFC-4C11-98F8-241A545506EC}" srcId="{77052CE7-10FE-435A-84B4-F6C3E2D1C383}" destId="{821BC47F-7A50-4FAB-B83A-9F1293269CDF}" srcOrd="0" destOrd="0" parTransId="{853AA425-ADD6-4D9F-89DA-28E02536AF8A}" sibTransId="{26210EC1-6308-4082-9A15-8E4DD2D6389E}"/>
    <dgm:cxn modelId="{80AB3DB4-A267-4744-9097-F8ED843FABEC}" type="presOf" srcId="{821BC47F-7A50-4FAB-B83A-9F1293269CDF}" destId="{1B8562A1-4141-402E-AFCA-AD6E3D5A5A3C}" srcOrd="0" destOrd="0" presId="urn:microsoft.com/office/officeart/2018/5/layout/IconCircleLabelList"/>
    <dgm:cxn modelId="{B71FFFC3-57F7-43F3-99E9-4404A9F1AEC7}" type="presOf" srcId="{E7F54683-A0C9-4752-B471-A156D25AB413}" destId="{81DA7997-FDC7-43CE-A893-F44A210404BA}" srcOrd="0" destOrd="0" presId="urn:microsoft.com/office/officeart/2018/5/layout/IconCircleLabelList"/>
    <dgm:cxn modelId="{A5E32BC4-9945-42DB-BC2A-A839A40DDF8E}" type="presOf" srcId="{A0AADCF9-674A-4629-B305-262BC3F4910D}" destId="{90119667-BBB4-4A8B-94AC-B7CF3225F2E5}" srcOrd="0" destOrd="0" presId="urn:microsoft.com/office/officeart/2018/5/layout/IconCircleLabelList"/>
    <dgm:cxn modelId="{B69E2FCD-CEE6-4A64-B94C-D60618A688E3}" srcId="{77052CE7-10FE-435A-84B4-F6C3E2D1C383}" destId="{A0AADCF9-674A-4629-B305-262BC3F4910D}" srcOrd="6" destOrd="0" parTransId="{0AE8A79E-A37D-4C9C-BF28-67E4213FF987}" sibTransId="{1380523D-AE7D-4F2F-B61C-614268F5E022}"/>
    <dgm:cxn modelId="{30B939D0-48D1-4DB7-AF1D-46DEC5DD57C6}" type="presOf" srcId="{132C2409-EF81-4750-8D30-6B43A8F48581}" destId="{87109FD2-719A-4BB9-9AF7-8DB3B6B83290}" srcOrd="0" destOrd="0" presId="urn:microsoft.com/office/officeart/2018/5/layout/IconCircleLabelList"/>
    <dgm:cxn modelId="{05553D34-E10D-4643-8F0D-1F93A8C5DF3F}" type="presParOf" srcId="{98107BE0-BEE6-4569-B02C-B4DA60FA2E1F}" destId="{41899BE3-F11E-4241-B4A8-501D5CC9235C}" srcOrd="0" destOrd="0" presId="urn:microsoft.com/office/officeart/2018/5/layout/IconCircleLabelList"/>
    <dgm:cxn modelId="{696DE5F0-18F8-407F-B266-584C6E7DA05E}" type="presParOf" srcId="{41899BE3-F11E-4241-B4A8-501D5CC9235C}" destId="{FE294497-A74D-4DDD-925A-29CD1C1B41FB}" srcOrd="0" destOrd="0" presId="urn:microsoft.com/office/officeart/2018/5/layout/IconCircleLabelList"/>
    <dgm:cxn modelId="{5480D07C-5EF9-4563-9622-550693AAD59C}" type="presParOf" srcId="{41899BE3-F11E-4241-B4A8-501D5CC9235C}" destId="{8CDC4CC0-3315-4150-BCB8-A3F83C50C22C}" srcOrd="1" destOrd="0" presId="urn:microsoft.com/office/officeart/2018/5/layout/IconCircleLabelList"/>
    <dgm:cxn modelId="{89F7778F-0E25-4D91-8BA8-C4B2986596DA}" type="presParOf" srcId="{41899BE3-F11E-4241-B4A8-501D5CC9235C}" destId="{4C2AD048-DEF9-4A94-8932-6D0BA0E7A2C8}" srcOrd="2" destOrd="0" presId="urn:microsoft.com/office/officeart/2018/5/layout/IconCircleLabelList"/>
    <dgm:cxn modelId="{8637C85F-CB2B-4B61-80D6-F7C787B4A6CC}" type="presParOf" srcId="{41899BE3-F11E-4241-B4A8-501D5CC9235C}" destId="{1B8562A1-4141-402E-AFCA-AD6E3D5A5A3C}" srcOrd="3" destOrd="0" presId="urn:microsoft.com/office/officeart/2018/5/layout/IconCircleLabelList"/>
    <dgm:cxn modelId="{B4CD897C-648B-461F-BDC6-05CA19D79EC8}" type="presParOf" srcId="{98107BE0-BEE6-4569-B02C-B4DA60FA2E1F}" destId="{05100535-ADCC-4478-9404-1ADC505E783A}" srcOrd="1" destOrd="0" presId="urn:microsoft.com/office/officeart/2018/5/layout/IconCircleLabelList"/>
    <dgm:cxn modelId="{CD3A7FD0-8842-4AF8-9CF6-9E6D3189B62A}" type="presParOf" srcId="{98107BE0-BEE6-4569-B02C-B4DA60FA2E1F}" destId="{48D0125D-B49A-448E-A278-A11AA3FC5D7A}" srcOrd="2" destOrd="0" presId="urn:microsoft.com/office/officeart/2018/5/layout/IconCircleLabelList"/>
    <dgm:cxn modelId="{33F6C9FD-0E09-40DF-86D2-7D75DD7A2D50}" type="presParOf" srcId="{48D0125D-B49A-448E-A278-A11AA3FC5D7A}" destId="{997F4A0A-C590-4FC8-BBD9-BF67C8941035}" srcOrd="0" destOrd="0" presId="urn:microsoft.com/office/officeart/2018/5/layout/IconCircleLabelList"/>
    <dgm:cxn modelId="{BD95020E-2DE5-48A8-AEDA-47D993B99DC1}" type="presParOf" srcId="{48D0125D-B49A-448E-A278-A11AA3FC5D7A}" destId="{D3341030-9D00-4759-A07A-F0E7FE673FCD}" srcOrd="1" destOrd="0" presId="urn:microsoft.com/office/officeart/2018/5/layout/IconCircleLabelList"/>
    <dgm:cxn modelId="{8B6B89CB-A70F-40B8-A80F-498A1DF454E0}" type="presParOf" srcId="{48D0125D-B49A-448E-A278-A11AA3FC5D7A}" destId="{4AD1D4A2-A762-429F-92E8-A3259E3BE3D4}" srcOrd="2" destOrd="0" presId="urn:microsoft.com/office/officeart/2018/5/layout/IconCircleLabelList"/>
    <dgm:cxn modelId="{56CBC2C6-1F95-456B-8C82-2EF22FF01923}" type="presParOf" srcId="{48D0125D-B49A-448E-A278-A11AA3FC5D7A}" destId="{0A1C73AB-FB14-4554-9AD2-5FC53F77C136}" srcOrd="3" destOrd="0" presId="urn:microsoft.com/office/officeart/2018/5/layout/IconCircleLabelList"/>
    <dgm:cxn modelId="{FC7311A4-A8F2-4D0C-A174-F4D95CCF756C}" type="presParOf" srcId="{98107BE0-BEE6-4569-B02C-B4DA60FA2E1F}" destId="{51B839CD-4FB4-4560-AE20-5E61A6DF85E6}" srcOrd="3" destOrd="0" presId="urn:microsoft.com/office/officeart/2018/5/layout/IconCircleLabelList"/>
    <dgm:cxn modelId="{D02C4837-7F95-4873-B3D5-75F16DA4A561}" type="presParOf" srcId="{98107BE0-BEE6-4569-B02C-B4DA60FA2E1F}" destId="{F75010C7-191D-40BE-B7FC-B04B64473B88}" srcOrd="4" destOrd="0" presId="urn:microsoft.com/office/officeart/2018/5/layout/IconCircleLabelList"/>
    <dgm:cxn modelId="{F5C70912-3E8C-4234-990F-9BBFB99C06CC}" type="presParOf" srcId="{F75010C7-191D-40BE-B7FC-B04B64473B88}" destId="{22DAF36E-1F4A-4A25-B1CC-A3D0F81FD297}" srcOrd="0" destOrd="0" presId="urn:microsoft.com/office/officeart/2018/5/layout/IconCircleLabelList"/>
    <dgm:cxn modelId="{D7436FE6-C908-4EEA-88FF-375FFC3A83EC}" type="presParOf" srcId="{F75010C7-191D-40BE-B7FC-B04B64473B88}" destId="{340EBE18-8B28-4FE7-B5F1-FCB7EE59BCA1}" srcOrd="1" destOrd="0" presId="urn:microsoft.com/office/officeart/2018/5/layout/IconCircleLabelList"/>
    <dgm:cxn modelId="{20477DA1-6919-42BF-9F39-334E5C868E87}" type="presParOf" srcId="{F75010C7-191D-40BE-B7FC-B04B64473B88}" destId="{FDB7D4A4-47EF-4BE7-A9BB-A6577CCF2E6E}" srcOrd="2" destOrd="0" presId="urn:microsoft.com/office/officeart/2018/5/layout/IconCircleLabelList"/>
    <dgm:cxn modelId="{4E5E0B72-2846-41EA-A2D1-6B4AFE2157B0}" type="presParOf" srcId="{F75010C7-191D-40BE-B7FC-B04B64473B88}" destId="{87109FD2-719A-4BB9-9AF7-8DB3B6B83290}" srcOrd="3" destOrd="0" presId="urn:microsoft.com/office/officeart/2018/5/layout/IconCircleLabelList"/>
    <dgm:cxn modelId="{4BDB9236-9067-4DD1-BE22-6F57ADCEE063}" type="presParOf" srcId="{98107BE0-BEE6-4569-B02C-B4DA60FA2E1F}" destId="{7D701316-906C-4E45-90C6-7D1BEBC8510E}" srcOrd="5" destOrd="0" presId="urn:microsoft.com/office/officeart/2018/5/layout/IconCircleLabelList"/>
    <dgm:cxn modelId="{F6A9FEE3-B08B-4940-8DBE-B90551E66B5C}" type="presParOf" srcId="{98107BE0-BEE6-4569-B02C-B4DA60FA2E1F}" destId="{9F566279-3C73-4F94-805B-E889B3F3B29C}" srcOrd="6" destOrd="0" presId="urn:microsoft.com/office/officeart/2018/5/layout/IconCircleLabelList"/>
    <dgm:cxn modelId="{C1541F6C-A612-4723-A35B-B6A3EAF6EEB7}" type="presParOf" srcId="{9F566279-3C73-4F94-805B-E889B3F3B29C}" destId="{496DAE17-BE48-4CDA-AA29-9887305AAC02}" srcOrd="0" destOrd="0" presId="urn:microsoft.com/office/officeart/2018/5/layout/IconCircleLabelList"/>
    <dgm:cxn modelId="{E745AB26-422B-427E-A0E2-D539C9B665F8}" type="presParOf" srcId="{9F566279-3C73-4F94-805B-E889B3F3B29C}" destId="{2DCD4062-1971-43AB-81E6-2C699724EEB8}" srcOrd="1" destOrd="0" presId="urn:microsoft.com/office/officeart/2018/5/layout/IconCircleLabelList"/>
    <dgm:cxn modelId="{3C8FDF8E-9FF0-4A7F-AECA-D9DA33E1EE8F}" type="presParOf" srcId="{9F566279-3C73-4F94-805B-E889B3F3B29C}" destId="{33F8F70F-95F5-49EC-B5BA-AB4EE5B6A631}" srcOrd="2" destOrd="0" presId="urn:microsoft.com/office/officeart/2018/5/layout/IconCircleLabelList"/>
    <dgm:cxn modelId="{E7239418-964A-4B08-9ED5-7288D98CE444}" type="presParOf" srcId="{9F566279-3C73-4F94-805B-E889B3F3B29C}" destId="{CCFA327E-27AC-4551-BB3E-500B31B5FB3E}" srcOrd="3" destOrd="0" presId="urn:microsoft.com/office/officeart/2018/5/layout/IconCircleLabelList"/>
    <dgm:cxn modelId="{CC6AFD59-D01B-4C58-B76D-E5F1C8B637DF}" type="presParOf" srcId="{98107BE0-BEE6-4569-B02C-B4DA60FA2E1F}" destId="{02FA5EB4-8D8B-49D7-A155-DA0ABD47BD74}" srcOrd="7" destOrd="0" presId="urn:microsoft.com/office/officeart/2018/5/layout/IconCircleLabelList"/>
    <dgm:cxn modelId="{BCB8C396-B31A-4307-B502-F2783D0136A0}" type="presParOf" srcId="{98107BE0-BEE6-4569-B02C-B4DA60FA2E1F}" destId="{8DA8FCFD-16A4-44FD-AE53-ADF09EFF3B44}" srcOrd="8" destOrd="0" presId="urn:microsoft.com/office/officeart/2018/5/layout/IconCircleLabelList"/>
    <dgm:cxn modelId="{FCDBD4AF-ED9D-4B71-8C39-B8928C372752}" type="presParOf" srcId="{8DA8FCFD-16A4-44FD-AE53-ADF09EFF3B44}" destId="{DA668A04-0A1A-404C-AF16-CC90D4DF7F16}" srcOrd="0" destOrd="0" presId="urn:microsoft.com/office/officeart/2018/5/layout/IconCircleLabelList"/>
    <dgm:cxn modelId="{C62FCA5F-51F7-44F9-A2C9-AB51970DF200}" type="presParOf" srcId="{8DA8FCFD-16A4-44FD-AE53-ADF09EFF3B44}" destId="{66187C3D-2CAD-4B2D-928F-0AF705E1537E}" srcOrd="1" destOrd="0" presId="urn:microsoft.com/office/officeart/2018/5/layout/IconCircleLabelList"/>
    <dgm:cxn modelId="{705B6251-F6E8-40F0-A3E8-59BE9A6DB082}" type="presParOf" srcId="{8DA8FCFD-16A4-44FD-AE53-ADF09EFF3B44}" destId="{0C5CCB2B-DA36-466D-97A1-46E769894195}" srcOrd="2" destOrd="0" presId="urn:microsoft.com/office/officeart/2018/5/layout/IconCircleLabelList"/>
    <dgm:cxn modelId="{5A5B1A88-76BA-4982-A700-38AE2BA069FD}" type="presParOf" srcId="{8DA8FCFD-16A4-44FD-AE53-ADF09EFF3B44}" destId="{5D3CFDA4-0291-4BE3-929A-F8831B9B7017}" srcOrd="3" destOrd="0" presId="urn:microsoft.com/office/officeart/2018/5/layout/IconCircleLabelList"/>
    <dgm:cxn modelId="{95950007-7764-4E42-B323-C6B92B7FF9BA}" type="presParOf" srcId="{98107BE0-BEE6-4569-B02C-B4DA60FA2E1F}" destId="{60520EB1-3B9E-4F1C-834C-C2B5D6186025}" srcOrd="9" destOrd="0" presId="urn:microsoft.com/office/officeart/2018/5/layout/IconCircleLabelList"/>
    <dgm:cxn modelId="{B33BFAEF-5CB5-4444-BFA1-E17DE95BDC71}" type="presParOf" srcId="{98107BE0-BEE6-4569-B02C-B4DA60FA2E1F}" destId="{FCF57A9E-6B25-4804-BA39-6FF104FF5AC2}" srcOrd="10" destOrd="0" presId="urn:microsoft.com/office/officeart/2018/5/layout/IconCircleLabelList"/>
    <dgm:cxn modelId="{BF40E8FF-6BAA-4173-93AE-D530B45603E6}" type="presParOf" srcId="{FCF57A9E-6B25-4804-BA39-6FF104FF5AC2}" destId="{9C57C9BB-2C03-40B9-9A71-BAB87306F0BD}" srcOrd="0" destOrd="0" presId="urn:microsoft.com/office/officeart/2018/5/layout/IconCircleLabelList"/>
    <dgm:cxn modelId="{115A21C1-DEEF-4251-A3EB-4663A6F446C0}" type="presParOf" srcId="{FCF57A9E-6B25-4804-BA39-6FF104FF5AC2}" destId="{34645270-D900-47BD-912B-D7BC21BB7545}" srcOrd="1" destOrd="0" presId="urn:microsoft.com/office/officeart/2018/5/layout/IconCircleLabelList"/>
    <dgm:cxn modelId="{1BA42761-EA05-4FD4-A15E-C4CE65042EC6}" type="presParOf" srcId="{FCF57A9E-6B25-4804-BA39-6FF104FF5AC2}" destId="{13C017AB-5421-4ADF-8C31-E13E4B767D7A}" srcOrd="2" destOrd="0" presId="urn:microsoft.com/office/officeart/2018/5/layout/IconCircleLabelList"/>
    <dgm:cxn modelId="{AE590390-687A-49F3-A839-FB1FE15903A6}" type="presParOf" srcId="{FCF57A9E-6B25-4804-BA39-6FF104FF5AC2}" destId="{81DA7997-FDC7-43CE-A893-F44A210404BA}" srcOrd="3" destOrd="0" presId="urn:microsoft.com/office/officeart/2018/5/layout/IconCircleLabelList"/>
    <dgm:cxn modelId="{8318D160-D9C1-4C36-905A-402464311BF3}" type="presParOf" srcId="{98107BE0-BEE6-4569-B02C-B4DA60FA2E1F}" destId="{6C51A288-DF21-4276-9865-C1DDDB0FD5C7}" srcOrd="11" destOrd="0" presId="urn:microsoft.com/office/officeart/2018/5/layout/IconCircleLabelList"/>
    <dgm:cxn modelId="{6E0A7773-F8A7-44C9-849E-78736C57A2B7}" type="presParOf" srcId="{98107BE0-BEE6-4569-B02C-B4DA60FA2E1F}" destId="{0B82E0A6-85B8-49E7-9ABD-FB52045086D0}" srcOrd="12" destOrd="0" presId="urn:microsoft.com/office/officeart/2018/5/layout/IconCircleLabelList"/>
    <dgm:cxn modelId="{A24AA55B-7A2A-42B3-BDF1-911588E4A771}" type="presParOf" srcId="{0B82E0A6-85B8-49E7-9ABD-FB52045086D0}" destId="{69DC1BB4-16D7-48FB-AB73-6A732C6AC309}" srcOrd="0" destOrd="0" presId="urn:microsoft.com/office/officeart/2018/5/layout/IconCircleLabelList"/>
    <dgm:cxn modelId="{AE6D6DB3-3AC8-434D-9BA5-5568DCF2678F}" type="presParOf" srcId="{0B82E0A6-85B8-49E7-9ABD-FB52045086D0}" destId="{B474B01D-F77D-4CD6-BE88-4D7A57FD8FC7}" srcOrd="1" destOrd="0" presId="urn:microsoft.com/office/officeart/2018/5/layout/IconCircleLabelList"/>
    <dgm:cxn modelId="{CB72929A-E9E8-4494-96D0-BD41D0DE3969}" type="presParOf" srcId="{0B82E0A6-85B8-49E7-9ABD-FB52045086D0}" destId="{D6043024-F5A7-4FBA-B14B-CB973C42C9D6}" srcOrd="2" destOrd="0" presId="urn:microsoft.com/office/officeart/2018/5/layout/IconCircleLabelList"/>
    <dgm:cxn modelId="{11F7944E-04D3-44FE-8025-AC1BE11F2231}" type="presParOf" srcId="{0B82E0A6-85B8-49E7-9ABD-FB52045086D0}" destId="{90119667-BBB4-4A8B-94AC-B7CF3225F2E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9166BC-92C3-4F2E-A45C-3F1FD9AB4DD1}" type="doc">
      <dgm:prSet loTypeId="urn:microsoft.com/office/officeart/2016/7/layout/RepeatingBendingProcessNew" loCatId="process" qsTypeId="urn:microsoft.com/office/officeart/2005/8/quickstyle/simple5" qsCatId="simple" csTypeId="urn:microsoft.com/office/officeart/2005/8/colors/colorful5" csCatId="colorful"/>
      <dgm:spPr/>
      <dgm:t>
        <a:bodyPr/>
        <a:lstStyle/>
        <a:p>
          <a:endParaRPr lang="en-US"/>
        </a:p>
      </dgm:t>
    </dgm:pt>
    <dgm:pt modelId="{91F6BFB9-242E-40E4-9D98-F35893B43D4D}">
      <dgm:prSet/>
      <dgm:spPr/>
      <dgm:t>
        <a:bodyPr/>
        <a:lstStyle/>
        <a:p>
          <a:r>
            <a:rPr lang="en-US"/>
            <a:t>Applicants will be required to submit 2 years of projections for SBA Express loans and 3 Years of projections for SBA 7A Loans.</a:t>
          </a:r>
        </a:p>
      </dgm:t>
    </dgm:pt>
    <dgm:pt modelId="{3325EB65-6B79-413B-B9AF-ADF4AA99C4A9}" type="parTrans" cxnId="{FA0EA543-CB47-4B3E-A3A1-4A29ED7359D2}">
      <dgm:prSet/>
      <dgm:spPr/>
      <dgm:t>
        <a:bodyPr/>
        <a:lstStyle/>
        <a:p>
          <a:endParaRPr lang="en-US"/>
        </a:p>
      </dgm:t>
    </dgm:pt>
    <dgm:pt modelId="{559C5160-79D3-4027-B9D4-4640B2984058}" type="sibTrans" cxnId="{FA0EA543-CB47-4B3E-A3A1-4A29ED7359D2}">
      <dgm:prSet/>
      <dgm:spPr/>
      <dgm:t>
        <a:bodyPr/>
        <a:lstStyle/>
        <a:p>
          <a:endParaRPr lang="en-US"/>
        </a:p>
      </dgm:t>
    </dgm:pt>
    <dgm:pt modelId="{740B74EE-ABEB-4399-A847-336254328970}">
      <dgm:prSet/>
      <dgm:spPr/>
      <dgm:t>
        <a:bodyPr/>
        <a:lstStyle/>
        <a:p>
          <a:r>
            <a:rPr lang="en-US"/>
            <a:t>Applicants will need to submit a business plan for an SBA 7A loan and some banks are now requiring this for Express loans.</a:t>
          </a:r>
        </a:p>
      </dgm:t>
    </dgm:pt>
    <dgm:pt modelId="{9FC045B0-8304-4A33-80B7-97D1E3ACE87A}" type="parTrans" cxnId="{65F0A7F6-FD7B-49A0-8E01-A0E249AAF317}">
      <dgm:prSet/>
      <dgm:spPr/>
      <dgm:t>
        <a:bodyPr/>
        <a:lstStyle/>
        <a:p>
          <a:endParaRPr lang="en-US"/>
        </a:p>
      </dgm:t>
    </dgm:pt>
    <dgm:pt modelId="{FB37044E-0D79-4E89-AA91-0960058A859C}" type="sibTrans" cxnId="{65F0A7F6-FD7B-49A0-8E01-A0E249AAF317}">
      <dgm:prSet/>
      <dgm:spPr/>
      <dgm:t>
        <a:bodyPr/>
        <a:lstStyle/>
        <a:p>
          <a:endParaRPr lang="en-US"/>
        </a:p>
      </dgm:t>
    </dgm:pt>
    <dgm:pt modelId="{D82785C2-D81D-432E-AE42-F8DA532C7B14}">
      <dgm:prSet/>
      <dgm:spPr/>
      <dgm:t>
        <a:bodyPr/>
        <a:lstStyle/>
        <a:p>
          <a:r>
            <a:rPr lang="en-US"/>
            <a:t>Applicants need to base both the projections and the business plan on factual data. They must coincide with each other.</a:t>
          </a:r>
        </a:p>
      </dgm:t>
    </dgm:pt>
    <dgm:pt modelId="{80638CAA-5DE0-457C-A206-F4B38CF34A16}" type="parTrans" cxnId="{F93BA9C9-DC38-45BC-9124-F38D070A0AF8}">
      <dgm:prSet/>
      <dgm:spPr/>
      <dgm:t>
        <a:bodyPr/>
        <a:lstStyle/>
        <a:p>
          <a:endParaRPr lang="en-US"/>
        </a:p>
      </dgm:t>
    </dgm:pt>
    <dgm:pt modelId="{B745130F-573E-4BE0-93BD-FE18731348AC}" type="sibTrans" cxnId="{F93BA9C9-DC38-45BC-9124-F38D070A0AF8}">
      <dgm:prSet/>
      <dgm:spPr/>
      <dgm:t>
        <a:bodyPr/>
        <a:lstStyle/>
        <a:p>
          <a:endParaRPr lang="en-US"/>
        </a:p>
      </dgm:t>
    </dgm:pt>
    <dgm:pt modelId="{D49B6EBB-EACF-4C2F-B47E-F3C7433193CF}">
      <dgm:prSet/>
      <dgm:spPr/>
      <dgm:t>
        <a:bodyPr/>
        <a:lstStyle/>
        <a:p>
          <a:r>
            <a:rPr lang="en-US"/>
            <a:t>It will help a client realize the effort needed to reach their income expectations and when, what the business can achieve, and what they can sell it for.</a:t>
          </a:r>
        </a:p>
      </dgm:t>
    </dgm:pt>
    <dgm:pt modelId="{177C350D-BD0C-49AF-9F9D-CD29A7CA280A}" type="parTrans" cxnId="{5A972257-3BA7-4629-9889-A66CFD38CC47}">
      <dgm:prSet/>
      <dgm:spPr/>
      <dgm:t>
        <a:bodyPr/>
        <a:lstStyle/>
        <a:p>
          <a:endParaRPr lang="en-US"/>
        </a:p>
      </dgm:t>
    </dgm:pt>
    <dgm:pt modelId="{98D9E419-23F0-4DA9-BEE9-F8B3599DD182}" type="sibTrans" cxnId="{5A972257-3BA7-4629-9889-A66CFD38CC47}">
      <dgm:prSet/>
      <dgm:spPr/>
      <dgm:t>
        <a:bodyPr/>
        <a:lstStyle/>
        <a:p>
          <a:endParaRPr lang="en-US"/>
        </a:p>
      </dgm:t>
    </dgm:pt>
    <dgm:pt modelId="{888E09C4-9D8B-4B4D-917D-0011FA5C4EFE}">
      <dgm:prSet/>
      <dgm:spPr/>
      <dgm:t>
        <a:bodyPr/>
        <a:lstStyle/>
        <a:p>
          <a:r>
            <a:rPr lang="en-US"/>
            <a:t>Because it is a CYA for you!</a:t>
          </a:r>
        </a:p>
      </dgm:t>
    </dgm:pt>
    <dgm:pt modelId="{F96C1DE8-1BAD-48C3-AA69-8EEE03711F42}" type="parTrans" cxnId="{00F77CCA-6473-44C7-AD2C-20E036F3FD00}">
      <dgm:prSet/>
      <dgm:spPr/>
      <dgm:t>
        <a:bodyPr/>
        <a:lstStyle/>
        <a:p>
          <a:endParaRPr lang="en-US"/>
        </a:p>
      </dgm:t>
    </dgm:pt>
    <dgm:pt modelId="{97B65E97-6235-4AD4-A6D9-EF9C1FCEE15E}" type="sibTrans" cxnId="{00F77CCA-6473-44C7-AD2C-20E036F3FD00}">
      <dgm:prSet/>
      <dgm:spPr/>
      <dgm:t>
        <a:bodyPr/>
        <a:lstStyle/>
        <a:p>
          <a:endParaRPr lang="en-US"/>
        </a:p>
      </dgm:t>
    </dgm:pt>
    <dgm:pt modelId="{CA554AC2-AA6E-4125-A128-0E79BE8F0AFF}" type="pres">
      <dgm:prSet presAssocID="{659166BC-92C3-4F2E-A45C-3F1FD9AB4DD1}" presName="Name0" presStyleCnt="0">
        <dgm:presLayoutVars>
          <dgm:dir/>
          <dgm:resizeHandles val="exact"/>
        </dgm:presLayoutVars>
      </dgm:prSet>
      <dgm:spPr/>
    </dgm:pt>
    <dgm:pt modelId="{CA7B6876-FED8-4399-B9ED-5E57A88FD70F}" type="pres">
      <dgm:prSet presAssocID="{91F6BFB9-242E-40E4-9D98-F35893B43D4D}" presName="node" presStyleLbl="node1" presStyleIdx="0" presStyleCnt="5">
        <dgm:presLayoutVars>
          <dgm:bulletEnabled val="1"/>
        </dgm:presLayoutVars>
      </dgm:prSet>
      <dgm:spPr/>
    </dgm:pt>
    <dgm:pt modelId="{162704DE-EE96-47F7-A6C3-5DDCC3C2A3C5}" type="pres">
      <dgm:prSet presAssocID="{559C5160-79D3-4027-B9D4-4640B2984058}" presName="sibTrans" presStyleLbl="sibTrans1D1" presStyleIdx="0" presStyleCnt="4"/>
      <dgm:spPr/>
    </dgm:pt>
    <dgm:pt modelId="{50D6D664-2A16-4BB7-8994-69DA29E02A00}" type="pres">
      <dgm:prSet presAssocID="{559C5160-79D3-4027-B9D4-4640B2984058}" presName="connectorText" presStyleLbl="sibTrans1D1" presStyleIdx="0" presStyleCnt="4"/>
      <dgm:spPr/>
    </dgm:pt>
    <dgm:pt modelId="{BFD49257-B39B-4720-B139-E23744C59374}" type="pres">
      <dgm:prSet presAssocID="{740B74EE-ABEB-4399-A847-336254328970}" presName="node" presStyleLbl="node1" presStyleIdx="1" presStyleCnt="5">
        <dgm:presLayoutVars>
          <dgm:bulletEnabled val="1"/>
        </dgm:presLayoutVars>
      </dgm:prSet>
      <dgm:spPr/>
    </dgm:pt>
    <dgm:pt modelId="{1FAD0058-4A08-445E-810B-0214E5812290}" type="pres">
      <dgm:prSet presAssocID="{FB37044E-0D79-4E89-AA91-0960058A859C}" presName="sibTrans" presStyleLbl="sibTrans1D1" presStyleIdx="1" presStyleCnt="4"/>
      <dgm:spPr/>
    </dgm:pt>
    <dgm:pt modelId="{7BB79FC0-4BE5-4048-B6D5-D459B802E299}" type="pres">
      <dgm:prSet presAssocID="{FB37044E-0D79-4E89-AA91-0960058A859C}" presName="connectorText" presStyleLbl="sibTrans1D1" presStyleIdx="1" presStyleCnt="4"/>
      <dgm:spPr/>
    </dgm:pt>
    <dgm:pt modelId="{D7CF7806-D6E3-41E8-91E6-B06DC069D787}" type="pres">
      <dgm:prSet presAssocID="{D82785C2-D81D-432E-AE42-F8DA532C7B14}" presName="node" presStyleLbl="node1" presStyleIdx="2" presStyleCnt="5">
        <dgm:presLayoutVars>
          <dgm:bulletEnabled val="1"/>
        </dgm:presLayoutVars>
      </dgm:prSet>
      <dgm:spPr/>
    </dgm:pt>
    <dgm:pt modelId="{18F88483-3953-4FA7-B235-CB74D2C0B1F7}" type="pres">
      <dgm:prSet presAssocID="{B745130F-573E-4BE0-93BD-FE18731348AC}" presName="sibTrans" presStyleLbl="sibTrans1D1" presStyleIdx="2" presStyleCnt="4"/>
      <dgm:spPr/>
    </dgm:pt>
    <dgm:pt modelId="{5EE337B4-C631-4946-83C7-ED3BDFA63EE5}" type="pres">
      <dgm:prSet presAssocID="{B745130F-573E-4BE0-93BD-FE18731348AC}" presName="connectorText" presStyleLbl="sibTrans1D1" presStyleIdx="2" presStyleCnt="4"/>
      <dgm:spPr/>
    </dgm:pt>
    <dgm:pt modelId="{9E01A1AF-FA2C-40CC-9390-C6FD847ADD49}" type="pres">
      <dgm:prSet presAssocID="{D49B6EBB-EACF-4C2F-B47E-F3C7433193CF}" presName="node" presStyleLbl="node1" presStyleIdx="3" presStyleCnt="5">
        <dgm:presLayoutVars>
          <dgm:bulletEnabled val="1"/>
        </dgm:presLayoutVars>
      </dgm:prSet>
      <dgm:spPr/>
    </dgm:pt>
    <dgm:pt modelId="{B0C76BD0-6951-4EB6-8666-696CE2131267}" type="pres">
      <dgm:prSet presAssocID="{98D9E419-23F0-4DA9-BEE9-F8B3599DD182}" presName="sibTrans" presStyleLbl="sibTrans1D1" presStyleIdx="3" presStyleCnt="4"/>
      <dgm:spPr/>
    </dgm:pt>
    <dgm:pt modelId="{A182B25E-7990-4F44-AF39-25BD0202486F}" type="pres">
      <dgm:prSet presAssocID="{98D9E419-23F0-4DA9-BEE9-F8B3599DD182}" presName="connectorText" presStyleLbl="sibTrans1D1" presStyleIdx="3" presStyleCnt="4"/>
      <dgm:spPr/>
    </dgm:pt>
    <dgm:pt modelId="{DFB51CA3-E698-485A-8F43-9211AB860001}" type="pres">
      <dgm:prSet presAssocID="{888E09C4-9D8B-4B4D-917D-0011FA5C4EFE}" presName="node" presStyleLbl="node1" presStyleIdx="4" presStyleCnt="5">
        <dgm:presLayoutVars>
          <dgm:bulletEnabled val="1"/>
        </dgm:presLayoutVars>
      </dgm:prSet>
      <dgm:spPr/>
    </dgm:pt>
  </dgm:ptLst>
  <dgm:cxnLst>
    <dgm:cxn modelId="{04546D05-4716-448F-B2AA-18B924DA4A4C}" type="presOf" srcId="{91F6BFB9-242E-40E4-9D98-F35893B43D4D}" destId="{CA7B6876-FED8-4399-B9ED-5E57A88FD70F}" srcOrd="0" destOrd="0" presId="urn:microsoft.com/office/officeart/2016/7/layout/RepeatingBendingProcessNew"/>
    <dgm:cxn modelId="{3ABB3A08-DC10-4568-9C53-FF7F0E881EA5}" type="presOf" srcId="{740B74EE-ABEB-4399-A847-336254328970}" destId="{BFD49257-B39B-4720-B139-E23744C59374}" srcOrd="0" destOrd="0" presId="urn:microsoft.com/office/officeart/2016/7/layout/RepeatingBendingProcessNew"/>
    <dgm:cxn modelId="{54B5D461-77AF-451C-8657-9336986F544A}" type="presOf" srcId="{559C5160-79D3-4027-B9D4-4640B2984058}" destId="{162704DE-EE96-47F7-A6C3-5DDCC3C2A3C5}" srcOrd="0" destOrd="0" presId="urn:microsoft.com/office/officeart/2016/7/layout/RepeatingBendingProcessNew"/>
    <dgm:cxn modelId="{FA0EA543-CB47-4B3E-A3A1-4A29ED7359D2}" srcId="{659166BC-92C3-4F2E-A45C-3F1FD9AB4DD1}" destId="{91F6BFB9-242E-40E4-9D98-F35893B43D4D}" srcOrd="0" destOrd="0" parTransId="{3325EB65-6B79-413B-B9AF-ADF4AA99C4A9}" sibTransId="{559C5160-79D3-4027-B9D4-4640B2984058}"/>
    <dgm:cxn modelId="{C9554267-AD68-411F-A5B7-00876E7787BC}" type="presOf" srcId="{98D9E419-23F0-4DA9-BEE9-F8B3599DD182}" destId="{B0C76BD0-6951-4EB6-8666-696CE2131267}" srcOrd="0" destOrd="0" presId="urn:microsoft.com/office/officeart/2016/7/layout/RepeatingBendingProcessNew"/>
    <dgm:cxn modelId="{756C3949-7AC0-4BAA-BA82-4B22248D78E5}" type="presOf" srcId="{659166BC-92C3-4F2E-A45C-3F1FD9AB4DD1}" destId="{CA554AC2-AA6E-4125-A128-0E79BE8F0AFF}" srcOrd="0" destOrd="0" presId="urn:microsoft.com/office/officeart/2016/7/layout/RepeatingBendingProcessNew"/>
    <dgm:cxn modelId="{77F1396A-AA56-4E25-B4C0-CB8F6B734095}" type="presOf" srcId="{559C5160-79D3-4027-B9D4-4640B2984058}" destId="{50D6D664-2A16-4BB7-8994-69DA29E02A00}" srcOrd="1" destOrd="0" presId="urn:microsoft.com/office/officeart/2016/7/layout/RepeatingBendingProcessNew"/>
    <dgm:cxn modelId="{634E0F6D-245C-4169-B0A6-3850954752E7}" type="presOf" srcId="{D49B6EBB-EACF-4C2F-B47E-F3C7433193CF}" destId="{9E01A1AF-FA2C-40CC-9390-C6FD847ADD49}" srcOrd="0" destOrd="0" presId="urn:microsoft.com/office/officeart/2016/7/layout/RepeatingBendingProcessNew"/>
    <dgm:cxn modelId="{E342856E-7B44-477A-882B-6EBB8D46CD49}" type="presOf" srcId="{B745130F-573E-4BE0-93BD-FE18731348AC}" destId="{5EE337B4-C631-4946-83C7-ED3BDFA63EE5}" srcOrd="1" destOrd="0" presId="urn:microsoft.com/office/officeart/2016/7/layout/RepeatingBendingProcessNew"/>
    <dgm:cxn modelId="{5A972257-3BA7-4629-9889-A66CFD38CC47}" srcId="{659166BC-92C3-4F2E-A45C-3F1FD9AB4DD1}" destId="{D49B6EBB-EACF-4C2F-B47E-F3C7433193CF}" srcOrd="3" destOrd="0" parTransId="{177C350D-BD0C-49AF-9F9D-CD29A7CA280A}" sibTransId="{98D9E419-23F0-4DA9-BEE9-F8B3599DD182}"/>
    <dgm:cxn modelId="{DADC0694-20C5-40CF-8D33-81C06327FAF8}" type="presOf" srcId="{98D9E419-23F0-4DA9-BEE9-F8B3599DD182}" destId="{A182B25E-7990-4F44-AF39-25BD0202486F}" srcOrd="1" destOrd="0" presId="urn:microsoft.com/office/officeart/2016/7/layout/RepeatingBendingProcessNew"/>
    <dgm:cxn modelId="{439FE0B2-7CFF-4205-AD07-3B9DD9A070E1}" type="presOf" srcId="{FB37044E-0D79-4E89-AA91-0960058A859C}" destId="{1FAD0058-4A08-445E-810B-0214E5812290}" srcOrd="0" destOrd="0" presId="urn:microsoft.com/office/officeart/2016/7/layout/RepeatingBendingProcessNew"/>
    <dgm:cxn modelId="{F93BA9C9-DC38-45BC-9124-F38D070A0AF8}" srcId="{659166BC-92C3-4F2E-A45C-3F1FD9AB4DD1}" destId="{D82785C2-D81D-432E-AE42-F8DA532C7B14}" srcOrd="2" destOrd="0" parTransId="{80638CAA-5DE0-457C-A206-F4B38CF34A16}" sibTransId="{B745130F-573E-4BE0-93BD-FE18731348AC}"/>
    <dgm:cxn modelId="{00F77CCA-6473-44C7-AD2C-20E036F3FD00}" srcId="{659166BC-92C3-4F2E-A45C-3F1FD9AB4DD1}" destId="{888E09C4-9D8B-4B4D-917D-0011FA5C4EFE}" srcOrd="4" destOrd="0" parTransId="{F96C1DE8-1BAD-48C3-AA69-8EEE03711F42}" sibTransId="{97B65E97-6235-4AD4-A6D9-EF9C1FCEE15E}"/>
    <dgm:cxn modelId="{4A2CF2E0-7C4E-4157-88D7-E3B931A4624A}" type="presOf" srcId="{B745130F-573E-4BE0-93BD-FE18731348AC}" destId="{18F88483-3953-4FA7-B235-CB74D2C0B1F7}" srcOrd="0" destOrd="0" presId="urn:microsoft.com/office/officeart/2016/7/layout/RepeatingBendingProcessNew"/>
    <dgm:cxn modelId="{4E06F7EA-5CBC-4DFE-A5AF-9CD5CD29126C}" type="presOf" srcId="{FB37044E-0D79-4E89-AA91-0960058A859C}" destId="{7BB79FC0-4BE5-4048-B6D5-D459B802E299}" srcOrd="1" destOrd="0" presId="urn:microsoft.com/office/officeart/2016/7/layout/RepeatingBendingProcessNew"/>
    <dgm:cxn modelId="{CDD344EF-7D6D-4281-B4B6-4858C885662A}" type="presOf" srcId="{888E09C4-9D8B-4B4D-917D-0011FA5C4EFE}" destId="{DFB51CA3-E698-485A-8F43-9211AB860001}" srcOrd="0" destOrd="0" presId="urn:microsoft.com/office/officeart/2016/7/layout/RepeatingBendingProcessNew"/>
    <dgm:cxn modelId="{41DAAFF3-57D4-456B-B8DB-48697595941C}" type="presOf" srcId="{D82785C2-D81D-432E-AE42-F8DA532C7B14}" destId="{D7CF7806-D6E3-41E8-91E6-B06DC069D787}" srcOrd="0" destOrd="0" presId="urn:microsoft.com/office/officeart/2016/7/layout/RepeatingBendingProcessNew"/>
    <dgm:cxn modelId="{65F0A7F6-FD7B-49A0-8E01-A0E249AAF317}" srcId="{659166BC-92C3-4F2E-A45C-3F1FD9AB4DD1}" destId="{740B74EE-ABEB-4399-A847-336254328970}" srcOrd="1" destOrd="0" parTransId="{9FC045B0-8304-4A33-80B7-97D1E3ACE87A}" sibTransId="{FB37044E-0D79-4E89-AA91-0960058A859C}"/>
    <dgm:cxn modelId="{BEE4050D-8627-486B-8A59-D3225DF1A57A}" type="presParOf" srcId="{CA554AC2-AA6E-4125-A128-0E79BE8F0AFF}" destId="{CA7B6876-FED8-4399-B9ED-5E57A88FD70F}" srcOrd="0" destOrd="0" presId="urn:microsoft.com/office/officeart/2016/7/layout/RepeatingBendingProcessNew"/>
    <dgm:cxn modelId="{9551D947-8991-45C1-8F12-1ED4CC1470A6}" type="presParOf" srcId="{CA554AC2-AA6E-4125-A128-0E79BE8F0AFF}" destId="{162704DE-EE96-47F7-A6C3-5DDCC3C2A3C5}" srcOrd="1" destOrd="0" presId="urn:microsoft.com/office/officeart/2016/7/layout/RepeatingBendingProcessNew"/>
    <dgm:cxn modelId="{9E1F8A33-D552-4C4C-B1DB-9A8F8B745762}" type="presParOf" srcId="{162704DE-EE96-47F7-A6C3-5DDCC3C2A3C5}" destId="{50D6D664-2A16-4BB7-8994-69DA29E02A00}" srcOrd="0" destOrd="0" presId="urn:microsoft.com/office/officeart/2016/7/layout/RepeatingBendingProcessNew"/>
    <dgm:cxn modelId="{CDC7B358-5C01-466B-AD09-986972DC6FA7}" type="presParOf" srcId="{CA554AC2-AA6E-4125-A128-0E79BE8F0AFF}" destId="{BFD49257-B39B-4720-B139-E23744C59374}" srcOrd="2" destOrd="0" presId="urn:microsoft.com/office/officeart/2016/7/layout/RepeatingBendingProcessNew"/>
    <dgm:cxn modelId="{0526C8B7-CD62-4775-8A30-1762FA8A0DC3}" type="presParOf" srcId="{CA554AC2-AA6E-4125-A128-0E79BE8F0AFF}" destId="{1FAD0058-4A08-445E-810B-0214E5812290}" srcOrd="3" destOrd="0" presId="urn:microsoft.com/office/officeart/2016/7/layout/RepeatingBendingProcessNew"/>
    <dgm:cxn modelId="{71BE985E-AD5D-4C0B-8DB1-0D1E0C1DB552}" type="presParOf" srcId="{1FAD0058-4A08-445E-810B-0214E5812290}" destId="{7BB79FC0-4BE5-4048-B6D5-D459B802E299}" srcOrd="0" destOrd="0" presId="urn:microsoft.com/office/officeart/2016/7/layout/RepeatingBendingProcessNew"/>
    <dgm:cxn modelId="{37F87575-5859-423A-B071-A900211E96D5}" type="presParOf" srcId="{CA554AC2-AA6E-4125-A128-0E79BE8F0AFF}" destId="{D7CF7806-D6E3-41E8-91E6-B06DC069D787}" srcOrd="4" destOrd="0" presId="urn:microsoft.com/office/officeart/2016/7/layout/RepeatingBendingProcessNew"/>
    <dgm:cxn modelId="{4C8A3BFD-A551-4FA1-A596-020125BCB0E8}" type="presParOf" srcId="{CA554AC2-AA6E-4125-A128-0E79BE8F0AFF}" destId="{18F88483-3953-4FA7-B235-CB74D2C0B1F7}" srcOrd="5" destOrd="0" presId="urn:microsoft.com/office/officeart/2016/7/layout/RepeatingBendingProcessNew"/>
    <dgm:cxn modelId="{3C9B9B85-12E1-4B3E-9D87-86B2BBA8D958}" type="presParOf" srcId="{18F88483-3953-4FA7-B235-CB74D2C0B1F7}" destId="{5EE337B4-C631-4946-83C7-ED3BDFA63EE5}" srcOrd="0" destOrd="0" presId="urn:microsoft.com/office/officeart/2016/7/layout/RepeatingBendingProcessNew"/>
    <dgm:cxn modelId="{C85ADD3E-543A-483A-9B81-5A69110EA9DE}" type="presParOf" srcId="{CA554AC2-AA6E-4125-A128-0E79BE8F0AFF}" destId="{9E01A1AF-FA2C-40CC-9390-C6FD847ADD49}" srcOrd="6" destOrd="0" presId="urn:microsoft.com/office/officeart/2016/7/layout/RepeatingBendingProcessNew"/>
    <dgm:cxn modelId="{19A01D2A-4845-49C3-B27F-57800DB20F83}" type="presParOf" srcId="{CA554AC2-AA6E-4125-A128-0E79BE8F0AFF}" destId="{B0C76BD0-6951-4EB6-8666-696CE2131267}" srcOrd="7" destOrd="0" presId="urn:microsoft.com/office/officeart/2016/7/layout/RepeatingBendingProcessNew"/>
    <dgm:cxn modelId="{CE444984-FA64-4567-8A74-4F276AE3566B}" type="presParOf" srcId="{B0C76BD0-6951-4EB6-8666-696CE2131267}" destId="{A182B25E-7990-4F44-AF39-25BD0202486F}" srcOrd="0" destOrd="0" presId="urn:microsoft.com/office/officeart/2016/7/layout/RepeatingBendingProcessNew"/>
    <dgm:cxn modelId="{2587B041-21C6-420C-AEF9-CC595AE3C121}" type="presParOf" srcId="{CA554AC2-AA6E-4125-A128-0E79BE8F0AFF}" destId="{DFB51CA3-E698-485A-8F43-9211AB860001}" srcOrd="8"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789E7C-D830-4F96-BEA2-B810A77EA87F}" type="doc">
      <dgm:prSet loTypeId="urn:microsoft.com/office/officeart/2005/8/layout/vList2" loCatId="list" qsTypeId="urn:microsoft.com/office/officeart/2005/8/quickstyle/simple1" qsCatId="simple" csTypeId="urn:microsoft.com/office/officeart/2005/8/colors/accent5_2" csCatId="accent5"/>
      <dgm:spPr/>
      <dgm:t>
        <a:bodyPr/>
        <a:lstStyle/>
        <a:p>
          <a:endParaRPr lang="en-US"/>
        </a:p>
      </dgm:t>
    </dgm:pt>
    <dgm:pt modelId="{ED2B756C-943F-454F-90BC-088ACD510621}">
      <dgm:prSet/>
      <dgm:spPr/>
      <dgm:t>
        <a:bodyPr/>
        <a:lstStyle/>
        <a:p>
          <a:r>
            <a:rPr lang="en-US"/>
            <a:t>Let’s keep it simple what is it?</a:t>
          </a:r>
        </a:p>
      </dgm:t>
    </dgm:pt>
    <dgm:pt modelId="{FBE5F456-21BC-417F-9A5E-258F7C4E3760}" type="parTrans" cxnId="{C4358030-02E8-4156-AE6E-A9CC50FA81CB}">
      <dgm:prSet/>
      <dgm:spPr/>
      <dgm:t>
        <a:bodyPr/>
        <a:lstStyle/>
        <a:p>
          <a:endParaRPr lang="en-US"/>
        </a:p>
      </dgm:t>
    </dgm:pt>
    <dgm:pt modelId="{2E79923E-B606-472E-B7AF-17BAFDB93EF3}" type="sibTrans" cxnId="{C4358030-02E8-4156-AE6E-A9CC50FA81CB}">
      <dgm:prSet/>
      <dgm:spPr/>
      <dgm:t>
        <a:bodyPr/>
        <a:lstStyle/>
        <a:p>
          <a:endParaRPr lang="en-US"/>
        </a:p>
      </dgm:t>
    </dgm:pt>
    <dgm:pt modelId="{DC437406-D56A-4829-B8BB-2C6BD0A47362}">
      <dgm:prSet/>
      <dgm:spPr/>
      <dgm:t>
        <a:bodyPr/>
        <a:lstStyle/>
        <a:p>
          <a:r>
            <a:rPr lang="en-US"/>
            <a:t>Simply put in layman's terms it is the diversification of a retirement account that allows an individual to not only invest in stocks, bonds, mutual funds, gold, silver, or real estate but also into a business they own without incurring a tax penalty.</a:t>
          </a:r>
        </a:p>
      </dgm:t>
    </dgm:pt>
    <dgm:pt modelId="{1B9A25C6-A6EF-4EF1-BA77-4816FD628DE3}" type="parTrans" cxnId="{345063A3-5558-40FC-9E1F-51C6458ADE31}">
      <dgm:prSet/>
      <dgm:spPr/>
      <dgm:t>
        <a:bodyPr/>
        <a:lstStyle/>
        <a:p>
          <a:endParaRPr lang="en-US"/>
        </a:p>
      </dgm:t>
    </dgm:pt>
    <dgm:pt modelId="{9F79E004-322E-45ED-A9B8-948269318DC8}" type="sibTrans" cxnId="{345063A3-5558-40FC-9E1F-51C6458ADE31}">
      <dgm:prSet/>
      <dgm:spPr/>
      <dgm:t>
        <a:bodyPr/>
        <a:lstStyle/>
        <a:p>
          <a:endParaRPr lang="en-US"/>
        </a:p>
      </dgm:t>
    </dgm:pt>
    <dgm:pt modelId="{C705F11B-187D-4A18-AB0E-B58CB205F235}">
      <dgm:prSet/>
      <dgm:spPr/>
      <dgm:t>
        <a:bodyPr/>
        <a:lstStyle/>
        <a:p>
          <a:r>
            <a:rPr lang="en-US"/>
            <a:t>The process involves the creation of a qualified plan &amp; setting up a C-CORP. This must be created by a Certified and 3</a:t>
          </a:r>
          <a:r>
            <a:rPr lang="en-US" baseline="30000"/>
            <a:t>rd</a:t>
          </a:r>
          <a:r>
            <a:rPr lang="en-US"/>
            <a:t> party administrator, and the plan approved by the IRS. This plan must be managed by a 3</a:t>
          </a:r>
          <a:r>
            <a:rPr lang="en-US" baseline="30000"/>
            <a:t>rd</a:t>
          </a:r>
          <a:r>
            <a:rPr lang="en-US"/>
            <a:t> party who is responsible for periodic testing for compliance and up to date with any tax laws that are applicable.</a:t>
          </a:r>
        </a:p>
      </dgm:t>
    </dgm:pt>
    <dgm:pt modelId="{4F77FCF7-B023-4175-8152-F40605E73C2E}" type="parTrans" cxnId="{0637622B-7C7A-45D4-891F-BDE8D45B79F1}">
      <dgm:prSet/>
      <dgm:spPr/>
      <dgm:t>
        <a:bodyPr/>
        <a:lstStyle/>
        <a:p>
          <a:endParaRPr lang="en-US"/>
        </a:p>
      </dgm:t>
    </dgm:pt>
    <dgm:pt modelId="{1437E3D4-A97A-4E87-94C7-29433E9461DA}" type="sibTrans" cxnId="{0637622B-7C7A-45D4-891F-BDE8D45B79F1}">
      <dgm:prSet/>
      <dgm:spPr/>
      <dgm:t>
        <a:bodyPr/>
        <a:lstStyle/>
        <a:p>
          <a:endParaRPr lang="en-US"/>
        </a:p>
      </dgm:t>
    </dgm:pt>
    <dgm:pt modelId="{5D9CF52E-717D-4AEA-B8E1-B3D02DEFD2B1}" type="pres">
      <dgm:prSet presAssocID="{5F789E7C-D830-4F96-BEA2-B810A77EA87F}" presName="linear" presStyleCnt="0">
        <dgm:presLayoutVars>
          <dgm:animLvl val="lvl"/>
          <dgm:resizeHandles val="exact"/>
        </dgm:presLayoutVars>
      </dgm:prSet>
      <dgm:spPr/>
    </dgm:pt>
    <dgm:pt modelId="{ECA11ED2-8D47-4D88-AFBB-7B4E471418BC}" type="pres">
      <dgm:prSet presAssocID="{ED2B756C-943F-454F-90BC-088ACD510621}" presName="parentText" presStyleLbl="node1" presStyleIdx="0" presStyleCnt="3">
        <dgm:presLayoutVars>
          <dgm:chMax val="0"/>
          <dgm:bulletEnabled val="1"/>
        </dgm:presLayoutVars>
      </dgm:prSet>
      <dgm:spPr/>
    </dgm:pt>
    <dgm:pt modelId="{78CD6077-4FCC-47B5-BE24-1B44E133D99A}" type="pres">
      <dgm:prSet presAssocID="{2E79923E-B606-472E-B7AF-17BAFDB93EF3}" presName="spacer" presStyleCnt="0"/>
      <dgm:spPr/>
    </dgm:pt>
    <dgm:pt modelId="{AE05B44D-0E12-4668-95CA-20FCD56596D5}" type="pres">
      <dgm:prSet presAssocID="{DC437406-D56A-4829-B8BB-2C6BD0A47362}" presName="parentText" presStyleLbl="node1" presStyleIdx="1" presStyleCnt="3">
        <dgm:presLayoutVars>
          <dgm:chMax val="0"/>
          <dgm:bulletEnabled val="1"/>
        </dgm:presLayoutVars>
      </dgm:prSet>
      <dgm:spPr/>
    </dgm:pt>
    <dgm:pt modelId="{902E497D-7AF5-4C3C-9DD4-29E8A171FC80}" type="pres">
      <dgm:prSet presAssocID="{9F79E004-322E-45ED-A9B8-948269318DC8}" presName="spacer" presStyleCnt="0"/>
      <dgm:spPr/>
    </dgm:pt>
    <dgm:pt modelId="{529C5DC3-5CC6-4B78-9D6D-E57E7AAE8016}" type="pres">
      <dgm:prSet presAssocID="{C705F11B-187D-4A18-AB0E-B58CB205F235}" presName="parentText" presStyleLbl="node1" presStyleIdx="2" presStyleCnt="3">
        <dgm:presLayoutVars>
          <dgm:chMax val="0"/>
          <dgm:bulletEnabled val="1"/>
        </dgm:presLayoutVars>
      </dgm:prSet>
      <dgm:spPr/>
    </dgm:pt>
  </dgm:ptLst>
  <dgm:cxnLst>
    <dgm:cxn modelId="{0637622B-7C7A-45D4-891F-BDE8D45B79F1}" srcId="{5F789E7C-D830-4F96-BEA2-B810A77EA87F}" destId="{C705F11B-187D-4A18-AB0E-B58CB205F235}" srcOrd="2" destOrd="0" parTransId="{4F77FCF7-B023-4175-8152-F40605E73C2E}" sibTransId="{1437E3D4-A97A-4E87-94C7-29433E9461DA}"/>
    <dgm:cxn modelId="{C4358030-02E8-4156-AE6E-A9CC50FA81CB}" srcId="{5F789E7C-D830-4F96-BEA2-B810A77EA87F}" destId="{ED2B756C-943F-454F-90BC-088ACD510621}" srcOrd="0" destOrd="0" parTransId="{FBE5F456-21BC-417F-9A5E-258F7C4E3760}" sibTransId="{2E79923E-B606-472E-B7AF-17BAFDB93EF3}"/>
    <dgm:cxn modelId="{42CCF078-7FB8-487A-B84C-E899E9707169}" type="presOf" srcId="{ED2B756C-943F-454F-90BC-088ACD510621}" destId="{ECA11ED2-8D47-4D88-AFBB-7B4E471418BC}" srcOrd="0" destOrd="0" presId="urn:microsoft.com/office/officeart/2005/8/layout/vList2"/>
    <dgm:cxn modelId="{B108C596-A0AE-42F5-A16C-B23421476399}" type="presOf" srcId="{5F789E7C-D830-4F96-BEA2-B810A77EA87F}" destId="{5D9CF52E-717D-4AEA-B8E1-B3D02DEFD2B1}" srcOrd="0" destOrd="0" presId="urn:microsoft.com/office/officeart/2005/8/layout/vList2"/>
    <dgm:cxn modelId="{345063A3-5558-40FC-9E1F-51C6458ADE31}" srcId="{5F789E7C-D830-4F96-BEA2-B810A77EA87F}" destId="{DC437406-D56A-4829-B8BB-2C6BD0A47362}" srcOrd="1" destOrd="0" parTransId="{1B9A25C6-A6EF-4EF1-BA77-4816FD628DE3}" sibTransId="{9F79E004-322E-45ED-A9B8-948269318DC8}"/>
    <dgm:cxn modelId="{2EB94CAE-0B8E-47D0-8D4B-C0D9BDF11E87}" type="presOf" srcId="{C705F11B-187D-4A18-AB0E-B58CB205F235}" destId="{529C5DC3-5CC6-4B78-9D6D-E57E7AAE8016}" srcOrd="0" destOrd="0" presId="urn:microsoft.com/office/officeart/2005/8/layout/vList2"/>
    <dgm:cxn modelId="{BD023FB2-6AB0-4E57-8801-5F8CAD4BBD7C}" type="presOf" srcId="{DC437406-D56A-4829-B8BB-2C6BD0A47362}" destId="{AE05B44D-0E12-4668-95CA-20FCD56596D5}" srcOrd="0" destOrd="0" presId="urn:microsoft.com/office/officeart/2005/8/layout/vList2"/>
    <dgm:cxn modelId="{C79111B0-A0AB-4A34-9D79-3EDD1FCCE8FC}" type="presParOf" srcId="{5D9CF52E-717D-4AEA-B8E1-B3D02DEFD2B1}" destId="{ECA11ED2-8D47-4D88-AFBB-7B4E471418BC}" srcOrd="0" destOrd="0" presId="urn:microsoft.com/office/officeart/2005/8/layout/vList2"/>
    <dgm:cxn modelId="{CA3A23B1-4CCD-4C55-9781-F78684F93491}" type="presParOf" srcId="{5D9CF52E-717D-4AEA-B8E1-B3D02DEFD2B1}" destId="{78CD6077-4FCC-47B5-BE24-1B44E133D99A}" srcOrd="1" destOrd="0" presId="urn:microsoft.com/office/officeart/2005/8/layout/vList2"/>
    <dgm:cxn modelId="{A2BDB562-AEB5-4C86-AB78-8A3318FCF40F}" type="presParOf" srcId="{5D9CF52E-717D-4AEA-B8E1-B3D02DEFD2B1}" destId="{AE05B44D-0E12-4668-95CA-20FCD56596D5}" srcOrd="2" destOrd="0" presId="urn:microsoft.com/office/officeart/2005/8/layout/vList2"/>
    <dgm:cxn modelId="{2FE7AA0F-9F6E-4521-BDB2-DEE75DBF936D}" type="presParOf" srcId="{5D9CF52E-717D-4AEA-B8E1-B3D02DEFD2B1}" destId="{902E497D-7AF5-4C3C-9DD4-29E8A171FC80}" srcOrd="3" destOrd="0" presId="urn:microsoft.com/office/officeart/2005/8/layout/vList2"/>
    <dgm:cxn modelId="{1EF7B37A-534A-452E-9501-CE6A2EB31DAD}" type="presParOf" srcId="{5D9CF52E-717D-4AEA-B8E1-B3D02DEFD2B1}" destId="{529C5DC3-5CC6-4B78-9D6D-E57E7AAE801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4497-A74D-4DDD-925A-29CD1C1B41FB}">
      <dsp:nvSpPr>
        <dsp:cNvPr id="0" name=""/>
        <dsp:cNvSpPr/>
      </dsp:nvSpPr>
      <dsp:spPr>
        <a:xfrm>
          <a:off x="265940" y="801203"/>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4CC0-3315-4150-BCB8-A3F83C50C22C}">
      <dsp:nvSpPr>
        <dsp:cNvPr id="0" name=""/>
        <dsp:cNvSpPr/>
      </dsp:nvSpPr>
      <dsp:spPr>
        <a:xfrm>
          <a:off x="441669" y="976931"/>
          <a:ext cx="473115" cy="4731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8562A1-4141-402E-AFCA-AD6E3D5A5A3C}">
      <dsp:nvSpPr>
        <dsp:cNvPr id="0" name=""/>
        <dsp:cNvSpPr/>
      </dsp:nvSpPr>
      <dsp:spPr>
        <a:xfrm>
          <a:off x="2347"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SBA Loans (Express Loan &amp; SBA 7A)</a:t>
          </a:r>
        </a:p>
      </dsp:txBody>
      <dsp:txXfrm>
        <a:off x="2347" y="1882609"/>
        <a:ext cx="1351757" cy="540703"/>
      </dsp:txXfrm>
    </dsp:sp>
    <dsp:sp modelId="{997F4A0A-C590-4FC8-BBD9-BF67C8941035}">
      <dsp:nvSpPr>
        <dsp:cNvPr id="0" name=""/>
        <dsp:cNvSpPr/>
      </dsp:nvSpPr>
      <dsp:spPr>
        <a:xfrm>
          <a:off x="1854256" y="801203"/>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341030-9D00-4759-A07A-F0E7FE673FCD}">
      <dsp:nvSpPr>
        <dsp:cNvPr id="0" name=""/>
        <dsp:cNvSpPr/>
      </dsp:nvSpPr>
      <dsp:spPr>
        <a:xfrm>
          <a:off x="2029984" y="976931"/>
          <a:ext cx="473115" cy="4731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1C73AB-FB14-4554-9AD2-5FC53F77C136}">
      <dsp:nvSpPr>
        <dsp:cNvPr id="0" name=""/>
        <dsp:cNvSpPr/>
      </dsp:nvSpPr>
      <dsp:spPr>
        <a:xfrm>
          <a:off x="1590663"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IRA/401K Rollover (Not held with a current employer)</a:t>
          </a:r>
        </a:p>
      </dsp:txBody>
      <dsp:txXfrm>
        <a:off x="1590663" y="1882609"/>
        <a:ext cx="1351757" cy="540703"/>
      </dsp:txXfrm>
    </dsp:sp>
    <dsp:sp modelId="{22DAF36E-1F4A-4A25-B1CC-A3D0F81FD297}">
      <dsp:nvSpPr>
        <dsp:cNvPr id="0" name=""/>
        <dsp:cNvSpPr/>
      </dsp:nvSpPr>
      <dsp:spPr>
        <a:xfrm>
          <a:off x="3442571" y="801203"/>
          <a:ext cx="824572" cy="82457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0EBE18-8B28-4FE7-B5F1-FCB7EE59BCA1}">
      <dsp:nvSpPr>
        <dsp:cNvPr id="0" name=""/>
        <dsp:cNvSpPr/>
      </dsp:nvSpPr>
      <dsp:spPr>
        <a:xfrm>
          <a:off x="3618300" y="976931"/>
          <a:ext cx="473115" cy="4731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109FD2-719A-4BB9-9AF7-8DB3B6B83290}">
      <dsp:nvSpPr>
        <dsp:cNvPr id="0" name=""/>
        <dsp:cNvSpPr/>
      </dsp:nvSpPr>
      <dsp:spPr>
        <a:xfrm>
          <a:off x="3178978"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Personal Loans (Must have Documented Income)</a:t>
          </a:r>
        </a:p>
      </dsp:txBody>
      <dsp:txXfrm>
        <a:off x="3178978" y="1882609"/>
        <a:ext cx="1351757" cy="540703"/>
      </dsp:txXfrm>
    </dsp:sp>
    <dsp:sp modelId="{496DAE17-BE48-4CDA-AA29-9887305AAC02}">
      <dsp:nvSpPr>
        <dsp:cNvPr id="0" name=""/>
        <dsp:cNvSpPr/>
      </dsp:nvSpPr>
      <dsp:spPr>
        <a:xfrm>
          <a:off x="5030887" y="801203"/>
          <a:ext cx="824572" cy="82457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CD4062-1971-43AB-81E6-2C699724EEB8}">
      <dsp:nvSpPr>
        <dsp:cNvPr id="0" name=""/>
        <dsp:cNvSpPr/>
      </dsp:nvSpPr>
      <dsp:spPr>
        <a:xfrm>
          <a:off x="5206615" y="976931"/>
          <a:ext cx="473115" cy="4731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FA327E-27AC-4551-BB3E-500B31B5FB3E}">
      <dsp:nvSpPr>
        <dsp:cNvPr id="0" name=""/>
        <dsp:cNvSpPr/>
      </dsp:nvSpPr>
      <dsp:spPr>
        <a:xfrm>
          <a:off x="4767294"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Business loans (Must be in Business 2 years with Good Returns)</a:t>
          </a:r>
        </a:p>
      </dsp:txBody>
      <dsp:txXfrm>
        <a:off x="4767294" y="1882609"/>
        <a:ext cx="1351757" cy="540703"/>
      </dsp:txXfrm>
    </dsp:sp>
    <dsp:sp modelId="{DA668A04-0A1A-404C-AF16-CC90D4DF7F16}">
      <dsp:nvSpPr>
        <dsp:cNvPr id="0" name=""/>
        <dsp:cNvSpPr/>
      </dsp:nvSpPr>
      <dsp:spPr>
        <a:xfrm>
          <a:off x="1060098" y="2761252"/>
          <a:ext cx="824572" cy="82457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87C3D-2CAD-4B2D-928F-0AF705E1537E}">
      <dsp:nvSpPr>
        <dsp:cNvPr id="0" name=""/>
        <dsp:cNvSpPr/>
      </dsp:nvSpPr>
      <dsp:spPr>
        <a:xfrm>
          <a:off x="1235826" y="2936980"/>
          <a:ext cx="473115" cy="4731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CFDA4-0291-4BE3-929A-F8831B9B7017}">
      <dsp:nvSpPr>
        <dsp:cNvPr id="0" name=""/>
        <dsp:cNvSpPr/>
      </dsp:nvSpPr>
      <dsp:spPr>
        <a:xfrm>
          <a:off x="796505"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HELOC (Home Equity Line of Credit)</a:t>
          </a:r>
        </a:p>
      </dsp:txBody>
      <dsp:txXfrm>
        <a:off x="796505" y="3842658"/>
        <a:ext cx="1351757" cy="540703"/>
      </dsp:txXfrm>
    </dsp:sp>
    <dsp:sp modelId="{9C57C9BB-2C03-40B9-9A71-BAB87306F0BD}">
      <dsp:nvSpPr>
        <dsp:cNvPr id="0" name=""/>
        <dsp:cNvSpPr/>
      </dsp:nvSpPr>
      <dsp:spPr>
        <a:xfrm>
          <a:off x="2648413" y="2761252"/>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645270-D900-47BD-912B-D7BC21BB7545}">
      <dsp:nvSpPr>
        <dsp:cNvPr id="0" name=""/>
        <dsp:cNvSpPr/>
      </dsp:nvSpPr>
      <dsp:spPr>
        <a:xfrm>
          <a:off x="2824142" y="2936980"/>
          <a:ext cx="473115" cy="47311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DA7997-FDC7-43CE-A893-F44A210404BA}">
      <dsp:nvSpPr>
        <dsp:cNvPr id="0" name=""/>
        <dsp:cNvSpPr/>
      </dsp:nvSpPr>
      <dsp:spPr>
        <a:xfrm>
          <a:off x="2384821"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FFF (Friends, Family, Fools)</a:t>
          </a:r>
        </a:p>
      </dsp:txBody>
      <dsp:txXfrm>
        <a:off x="2384821" y="3842658"/>
        <a:ext cx="1351757" cy="540703"/>
      </dsp:txXfrm>
    </dsp:sp>
    <dsp:sp modelId="{69DC1BB4-16D7-48FB-AB73-6A732C6AC309}">
      <dsp:nvSpPr>
        <dsp:cNvPr id="0" name=""/>
        <dsp:cNvSpPr/>
      </dsp:nvSpPr>
      <dsp:spPr>
        <a:xfrm>
          <a:off x="4236729" y="2761252"/>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4B01D-F77D-4CD6-BE88-4D7A57FD8FC7}">
      <dsp:nvSpPr>
        <dsp:cNvPr id="0" name=""/>
        <dsp:cNvSpPr/>
      </dsp:nvSpPr>
      <dsp:spPr>
        <a:xfrm>
          <a:off x="4412457" y="2936980"/>
          <a:ext cx="473115" cy="473115"/>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119667-BBB4-4A8B-94AC-B7CF3225F2E5}">
      <dsp:nvSpPr>
        <dsp:cNvPr id="0" name=""/>
        <dsp:cNvSpPr/>
      </dsp:nvSpPr>
      <dsp:spPr>
        <a:xfrm>
          <a:off x="3973136"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Self Funded (Should someone do this? Let’s discuss it)</a:t>
          </a:r>
        </a:p>
      </dsp:txBody>
      <dsp:txXfrm>
        <a:off x="3973136" y="3842658"/>
        <a:ext cx="1351757" cy="540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2704DE-EE96-47F7-A6C3-5DDCC3C2A3C5}">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CA7B6876-FED8-4399-B9ED-5E57A88FD70F}">
      <dsp:nvSpPr>
        <dsp:cNvPr id="0" name=""/>
        <dsp:cNvSpPr/>
      </dsp:nvSpPr>
      <dsp:spPr>
        <a:xfrm>
          <a:off x="8061" y="5979"/>
          <a:ext cx="3034531" cy="182071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Applicants will be required to submit 2 years of projections for SBA Express loans and 3 Years of projections for SBA 7A Loans.</a:t>
          </a:r>
        </a:p>
      </dsp:txBody>
      <dsp:txXfrm>
        <a:off x="8061" y="5979"/>
        <a:ext cx="3034531" cy="1820718"/>
      </dsp:txXfrm>
    </dsp:sp>
    <dsp:sp modelId="{1FAD0058-4A08-445E-810B-0214E5812290}">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6350" cap="flat" cmpd="sng" algn="ctr">
          <a:solidFill>
            <a:schemeClr val="accent5">
              <a:hueOff val="-2252848"/>
              <a:satOff val="-5806"/>
              <a:lumOff val="-392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BFD49257-B39B-4720-B139-E23744C59374}">
      <dsp:nvSpPr>
        <dsp:cNvPr id="0" name=""/>
        <dsp:cNvSpPr/>
      </dsp:nvSpPr>
      <dsp:spPr>
        <a:xfrm>
          <a:off x="3740534" y="5979"/>
          <a:ext cx="3034531" cy="1820718"/>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Applicants will need to submit a business plan for an SBA 7A loan and some banks are now requiring this for Express loans.</a:t>
          </a:r>
        </a:p>
      </dsp:txBody>
      <dsp:txXfrm>
        <a:off x="3740534" y="5979"/>
        <a:ext cx="3034531" cy="1820718"/>
      </dsp:txXfrm>
    </dsp:sp>
    <dsp:sp modelId="{18F88483-3953-4FA7-B235-CB74D2C0B1F7}">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6350" cap="flat" cmpd="sng" algn="ctr">
          <a:solidFill>
            <a:schemeClr val="accent5">
              <a:hueOff val="-4505695"/>
              <a:satOff val="-11613"/>
              <a:lumOff val="-784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D7CF7806-D6E3-41E8-91E6-B06DC069D787}">
      <dsp:nvSpPr>
        <dsp:cNvPr id="0" name=""/>
        <dsp:cNvSpPr/>
      </dsp:nvSpPr>
      <dsp:spPr>
        <a:xfrm>
          <a:off x="7473007" y="5979"/>
          <a:ext cx="3034531" cy="1820718"/>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Applicants need to base both the projections and the business plan on factual data. They must coincide with each other.</a:t>
          </a:r>
        </a:p>
      </dsp:txBody>
      <dsp:txXfrm>
        <a:off x="7473007" y="5979"/>
        <a:ext cx="3034531" cy="1820718"/>
      </dsp:txXfrm>
    </dsp:sp>
    <dsp:sp modelId="{B0C76BD0-6951-4EB6-8666-696CE2131267}">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6350" cap="flat" cmpd="sng" algn="ctr">
          <a:solidFill>
            <a:schemeClr val="accent5">
              <a:hueOff val="-6758543"/>
              <a:satOff val="-17419"/>
              <a:lumOff val="-1176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9E01A1AF-FA2C-40CC-9390-C6FD847ADD49}">
      <dsp:nvSpPr>
        <dsp:cNvPr id="0" name=""/>
        <dsp:cNvSpPr/>
      </dsp:nvSpPr>
      <dsp:spPr>
        <a:xfrm>
          <a:off x="8061" y="2524640"/>
          <a:ext cx="3034531" cy="1820718"/>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It will help a client realize the effort needed to reach their income expectations and when, what the business can achieve, and what they can sell it for.</a:t>
          </a:r>
        </a:p>
      </dsp:txBody>
      <dsp:txXfrm>
        <a:off x="8061" y="2524640"/>
        <a:ext cx="3034531" cy="1820718"/>
      </dsp:txXfrm>
    </dsp:sp>
    <dsp:sp modelId="{DFB51CA3-E698-485A-8F43-9211AB860001}">
      <dsp:nvSpPr>
        <dsp:cNvPr id="0" name=""/>
        <dsp:cNvSpPr/>
      </dsp:nvSpPr>
      <dsp:spPr>
        <a:xfrm>
          <a:off x="3740534" y="2524640"/>
          <a:ext cx="3034531" cy="1820718"/>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kern="1200"/>
            <a:t>Because it is a CYA for you!</a:t>
          </a:r>
        </a:p>
      </dsp:txBody>
      <dsp:txXfrm>
        <a:off x="3740534" y="2524640"/>
        <a:ext cx="3034531" cy="18207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11ED2-8D47-4D88-AFBB-7B4E471418BC}">
      <dsp:nvSpPr>
        <dsp:cNvPr id="0" name=""/>
        <dsp:cNvSpPr/>
      </dsp:nvSpPr>
      <dsp:spPr>
        <a:xfrm>
          <a:off x="0" y="95598"/>
          <a:ext cx="10515600" cy="13502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Let’s keep it simple what is it?</a:t>
          </a:r>
        </a:p>
      </dsp:txBody>
      <dsp:txXfrm>
        <a:off x="65913" y="161511"/>
        <a:ext cx="10383774" cy="1218407"/>
      </dsp:txXfrm>
    </dsp:sp>
    <dsp:sp modelId="{AE05B44D-0E12-4668-95CA-20FCD56596D5}">
      <dsp:nvSpPr>
        <dsp:cNvPr id="0" name=""/>
        <dsp:cNvSpPr/>
      </dsp:nvSpPr>
      <dsp:spPr>
        <a:xfrm>
          <a:off x="0" y="1500552"/>
          <a:ext cx="10515600" cy="13502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Simply put in layman's terms it is the diversification of a retirement account that allows an individual to not only invest in stocks, bonds, mutual funds, gold, silver, or real estate but also into a business they own without incurring a tax penalty.</a:t>
          </a:r>
        </a:p>
      </dsp:txBody>
      <dsp:txXfrm>
        <a:off x="65913" y="1566465"/>
        <a:ext cx="10383774" cy="1218407"/>
      </dsp:txXfrm>
    </dsp:sp>
    <dsp:sp modelId="{529C5DC3-5CC6-4B78-9D6D-E57E7AAE8016}">
      <dsp:nvSpPr>
        <dsp:cNvPr id="0" name=""/>
        <dsp:cNvSpPr/>
      </dsp:nvSpPr>
      <dsp:spPr>
        <a:xfrm>
          <a:off x="0" y="2905505"/>
          <a:ext cx="10515600" cy="135023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process involves the creation of a qualified plan &amp; setting up a C-CORP. This must be created by a Certified and 3</a:t>
          </a:r>
          <a:r>
            <a:rPr lang="en-US" sz="1900" kern="1200" baseline="30000"/>
            <a:t>rd</a:t>
          </a:r>
          <a:r>
            <a:rPr lang="en-US" sz="1900" kern="1200"/>
            <a:t> party administrator, and the plan approved by the IRS. This plan must be managed by a 3</a:t>
          </a:r>
          <a:r>
            <a:rPr lang="en-US" sz="1900" kern="1200" baseline="30000"/>
            <a:t>rd</a:t>
          </a:r>
          <a:r>
            <a:rPr lang="en-US" sz="1900" kern="1200"/>
            <a:t> party who is responsible for periodic testing for compliance and up to date with any tax laws that are applicable.</a:t>
          </a:r>
        </a:p>
      </dsp:txBody>
      <dsp:txXfrm>
        <a:off x="65913" y="2971418"/>
        <a:ext cx="10383774" cy="1218407"/>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88DF5-BA7B-7154-617E-A5D385B091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44E007-C65E-3204-45DD-EBBB0315F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FAD43B-8E51-9AE8-2164-2EEF3DE1FDF5}"/>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5" name="Footer Placeholder 4">
            <a:extLst>
              <a:ext uri="{FF2B5EF4-FFF2-40B4-BE49-F238E27FC236}">
                <a16:creationId xmlns:a16="http://schemas.microsoft.com/office/drawing/2014/main" id="{E9298286-DAE0-D081-EA72-4E2B32626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C58A7-7A86-F2D7-5F9B-57EA4AB46D12}"/>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86409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391E-676A-2BB5-E3BA-662D28F22B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504F5-8CB9-E924-E210-971D9D6D9F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9F400-52E4-507A-7DB9-D6E8437AC716}"/>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5" name="Footer Placeholder 4">
            <a:extLst>
              <a:ext uri="{FF2B5EF4-FFF2-40B4-BE49-F238E27FC236}">
                <a16:creationId xmlns:a16="http://schemas.microsoft.com/office/drawing/2014/main" id="{6287E17F-4CDA-DCDA-D450-978B5EA18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148FB-7573-DC8F-6F18-CD5E2F21CC5C}"/>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169739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C4ED-4BB5-5DEC-D111-66D747B399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BCE532-9FAC-1A1E-3DEF-F9ADE9A268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8FE4E3-8E59-D003-F8AE-0E53AB7F002F}"/>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5" name="Footer Placeholder 4">
            <a:extLst>
              <a:ext uri="{FF2B5EF4-FFF2-40B4-BE49-F238E27FC236}">
                <a16:creationId xmlns:a16="http://schemas.microsoft.com/office/drawing/2014/main" id="{4C20B633-98FD-BA9B-58D3-FC932C239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738F7-6E7B-4AD6-A2DE-693D20DB48C1}"/>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39781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2991-BA1E-9533-7EF6-8B2F70225B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332A4-17C6-1169-B177-B684085A39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CAC333-65AB-38FF-17ED-6F6B073AE7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FB2606-F513-1FC8-51C4-A29C64C23A12}"/>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6" name="Footer Placeholder 5">
            <a:extLst>
              <a:ext uri="{FF2B5EF4-FFF2-40B4-BE49-F238E27FC236}">
                <a16:creationId xmlns:a16="http://schemas.microsoft.com/office/drawing/2014/main" id="{308A2202-D1E6-D010-90E2-D1029A1D7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C8243-49E9-07EA-8E82-6AE48922184E}"/>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45925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6C99-0F38-56DE-1B3F-BE6A3E8A03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B9AFF4-8D08-05B7-BDC9-032667341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529746-9F2F-565F-1D93-4ABBE13EB8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3F6FF1-9C69-05D3-B3F0-37283A7CB1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C91592-0A6C-2645-51BA-B6E3D251BB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B35D7B-5CD1-BEBC-88E9-90120F01FBC0}"/>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8" name="Footer Placeholder 7">
            <a:extLst>
              <a:ext uri="{FF2B5EF4-FFF2-40B4-BE49-F238E27FC236}">
                <a16:creationId xmlns:a16="http://schemas.microsoft.com/office/drawing/2014/main" id="{CE73DCCD-245F-A465-2B5F-449A805E2D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03D73C-B29A-CCAE-B358-594C230C2D6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51775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8998-ACDE-6F0C-CCB3-AD9B9D2D97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7AD4FA-668F-327C-C7A9-41B61064C68A}"/>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4" name="Footer Placeholder 3">
            <a:extLst>
              <a:ext uri="{FF2B5EF4-FFF2-40B4-BE49-F238E27FC236}">
                <a16:creationId xmlns:a16="http://schemas.microsoft.com/office/drawing/2014/main" id="{F5E7914B-F65C-5C46-217F-3510D91BAD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DB1D24-06E0-CEAD-A824-BE6F6B0A022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455773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D525AE-7FE9-9692-B0A5-21F58E7A8527}"/>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3" name="Footer Placeholder 2">
            <a:extLst>
              <a:ext uri="{FF2B5EF4-FFF2-40B4-BE49-F238E27FC236}">
                <a16:creationId xmlns:a16="http://schemas.microsoft.com/office/drawing/2014/main" id="{22EE7F90-B2D7-9030-4109-3811E65CC7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D2E201-DE51-50AD-157C-D5F967E10F5A}"/>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237206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9857-2760-63D5-D779-8599B9E11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5FF7A8-7000-997A-7CE4-0C909D470D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D71D3-7CF9-7F6E-3588-702B4C3A6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A32212-1BE6-0823-0D69-B80C85B31931}"/>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6" name="Footer Placeholder 5">
            <a:extLst>
              <a:ext uri="{FF2B5EF4-FFF2-40B4-BE49-F238E27FC236}">
                <a16:creationId xmlns:a16="http://schemas.microsoft.com/office/drawing/2014/main" id="{FEBB494E-BD37-EC92-E433-29DB98B62D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926DA1-1863-A7FB-3D07-3F2A471E3890}"/>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64285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526C-4A31-86BE-B6F0-DB23E8BE1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6AFAF7-D34B-626C-B18A-7143F72F82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D8B19-654E-84CB-D106-D80C76C0C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6A1E5-4BFF-8E30-BA10-21269B6446D3}"/>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6" name="Footer Placeholder 5">
            <a:extLst>
              <a:ext uri="{FF2B5EF4-FFF2-40B4-BE49-F238E27FC236}">
                <a16:creationId xmlns:a16="http://schemas.microsoft.com/office/drawing/2014/main" id="{93D1FF9E-0323-2083-8C82-4A046F3EB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B16A81-A450-A9AD-0EE7-8F6684F9B9B4}"/>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9680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A670-B441-C777-10CD-D64B49B0D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923E48-618C-8B44-C42D-720AD52A53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EDF13-26B0-6425-A20C-BBA817B13B6C}"/>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5" name="Footer Placeholder 4">
            <a:extLst>
              <a:ext uri="{FF2B5EF4-FFF2-40B4-BE49-F238E27FC236}">
                <a16:creationId xmlns:a16="http://schemas.microsoft.com/office/drawing/2014/main" id="{6E2C72C0-1F5E-964A-A760-9825DFEF5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4886B-47D9-E2DB-1DC9-0641E7F7A67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4179488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B54937-3042-2F8C-9CD9-E5258C0B0F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07CE75-C1A8-2F7C-E2B5-FD37EFCF3C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7F204-1517-BED8-924A-6518FD382AF9}"/>
              </a:ext>
            </a:extLst>
          </p:cNvPr>
          <p:cNvSpPr>
            <a:spLocks noGrp="1"/>
          </p:cNvSpPr>
          <p:nvPr>
            <p:ph type="dt" sz="half" idx="10"/>
          </p:nvPr>
        </p:nvSpPr>
        <p:spPr/>
        <p:txBody>
          <a:bodyPr/>
          <a:lstStyle/>
          <a:p>
            <a:fld id="{473ACE4B-9FFC-4BD0-9CCE-D2AAFD74CF41}" type="datetimeFigureOut">
              <a:rPr lang="en-US" smtClean="0"/>
              <a:t>4/16/2024</a:t>
            </a:fld>
            <a:endParaRPr lang="en-US"/>
          </a:p>
        </p:txBody>
      </p:sp>
      <p:sp>
        <p:nvSpPr>
          <p:cNvPr id="5" name="Footer Placeholder 4">
            <a:extLst>
              <a:ext uri="{FF2B5EF4-FFF2-40B4-BE49-F238E27FC236}">
                <a16:creationId xmlns:a16="http://schemas.microsoft.com/office/drawing/2014/main" id="{7DFF5512-BD14-19A4-4411-8BB82DF0E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9836E-E694-FD69-249A-88BC24B1A3D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52376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A891BF-F9DD-9F89-91A2-FB883D360E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F4674-D58F-E987-B1F2-8C6754D0CF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F8BE5A-9CAF-8356-8EBE-DBA2156DC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ACE4B-9FFC-4BD0-9CCE-D2AAFD74CF41}" type="datetimeFigureOut">
              <a:rPr lang="en-US" smtClean="0"/>
              <a:t>4/16/2024</a:t>
            </a:fld>
            <a:endParaRPr lang="en-US"/>
          </a:p>
        </p:txBody>
      </p:sp>
      <p:sp>
        <p:nvSpPr>
          <p:cNvPr id="5" name="Footer Placeholder 4">
            <a:extLst>
              <a:ext uri="{FF2B5EF4-FFF2-40B4-BE49-F238E27FC236}">
                <a16:creationId xmlns:a16="http://schemas.microsoft.com/office/drawing/2014/main" id="{4D47EECB-F06D-99A7-FF4D-74A0EF3DB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A4F4A0-9481-B1BC-D2D1-B3569011BF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987C6-6345-48E5-889A-B06A4D36D04D}" type="slidenum">
              <a:rPr lang="en-US" smtClean="0"/>
              <a:t>‹#›</a:t>
            </a:fld>
            <a:endParaRPr lang="en-US"/>
          </a:p>
        </p:txBody>
      </p:sp>
    </p:spTree>
    <p:extLst>
      <p:ext uri="{BB962C8B-B14F-4D97-AF65-F5344CB8AC3E}">
        <p14:creationId xmlns:p14="http://schemas.microsoft.com/office/powerpoint/2010/main" val="414035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EF605D4-901B-A976-74D0-B5BF3E0D0248}"/>
              </a:ext>
            </a:extLst>
          </p:cNvPr>
          <p:cNvPicPr>
            <a:picLocks noChangeAspect="1"/>
          </p:cNvPicPr>
          <p:nvPr/>
        </p:nvPicPr>
        <p:blipFill rotWithShape="1">
          <a:blip r:embed="rId2"/>
          <a:srcRect r="29501"/>
          <a:stretch/>
        </p:blipFill>
        <p:spPr>
          <a:xfrm>
            <a:off x="2522358" y="10"/>
            <a:ext cx="9669642" cy="6857990"/>
          </a:xfrm>
          <a:prstGeom prst="rect">
            <a:avLst/>
          </a:prstGeom>
        </p:spPr>
      </p:pic>
      <p:sp>
        <p:nvSpPr>
          <p:cNvPr id="35" name="Rectangle 34">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6CA31-9832-BBBD-4C57-AFB2AEEE527F}"/>
              </a:ext>
            </a:extLst>
          </p:cNvPr>
          <p:cNvSpPr>
            <a:spLocks noGrp="1"/>
          </p:cNvSpPr>
          <p:nvPr>
            <p:ph type="ctrTitle"/>
          </p:nvPr>
        </p:nvSpPr>
        <p:spPr>
          <a:xfrm>
            <a:off x="952228" y="743447"/>
            <a:ext cx="3973385" cy="3692028"/>
          </a:xfrm>
          <a:noFill/>
        </p:spPr>
        <p:txBody>
          <a:bodyPr>
            <a:normAutofit/>
          </a:bodyPr>
          <a:lstStyle/>
          <a:p>
            <a:pPr algn="l"/>
            <a:r>
              <a:rPr lang="en-US" sz="5200"/>
              <a:t>April 2024 </a:t>
            </a:r>
            <a:r>
              <a:rPr lang="en-US" sz="5200" dirty="0"/>
              <a:t>FTI Funding Training</a:t>
            </a:r>
          </a:p>
        </p:txBody>
      </p:sp>
      <p:sp>
        <p:nvSpPr>
          <p:cNvPr id="3" name="Subtitle 2">
            <a:extLst>
              <a:ext uri="{FF2B5EF4-FFF2-40B4-BE49-F238E27FC236}">
                <a16:creationId xmlns:a16="http://schemas.microsoft.com/office/drawing/2014/main" id="{15A48858-3207-635C-94B6-FFC18EF5611C}"/>
              </a:ext>
            </a:extLst>
          </p:cNvPr>
          <p:cNvSpPr>
            <a:spLocks noGrp="1"/>
          </p:cNvSpPr>
          <p:nvPr>
            <p:ph type="subTitle" idx="1"/>
          </p:nvPr>
        </p:nvSpPr>
        <p:spPr>
          <a:xfrm>
            <a:off x="952229" y="4629234"/>
            <a:ext cx="3973386" cy="1485319"/>
          </a:xfrm>
          <a:noFill/>
        </p:spPr>
        <p:txBody>
          <a:bodyPr>
            <a:normAutofit/>
          </a:bodyPr>
          <a:lstStyle/>
          <a:p>
            <a:pPr algn="l"/>
            <a:r>
              <a:rPr lang="en-US"/>
              <a:t>Funding tips and tools you will use in your day-to-day consulting practice</a:t>
            </a:r>
          </a:p>
        </p:txBody>
      </p:sp>
    </p:spTree>
    <p:extLst>
      <p:ext uri="{BB962C8B-B14F-4D97-AF65-F5344CB8AC3E}">
        <p14:creationId xmlns:p14="http://schemas.microsoft.com/office/powerpoint/2010/main" val="138275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Graph on document with pen">
            <a:extLst>
              <a:ext uri="{FF2B5EF4-FFF2-40B4-BE49-F238E27FC236}">
                <a16:creationId xmlns:a16="http://schemas.microsoft.com/office/drawing/2014/main" id="{3CBE5EEE-8705-AD00-9608-C54165FDAE9C}"/>
              </a:ext>
            </a:extLst>
          </p:cNvPr>
          <p:cNvPicPr>
            <a:picLocks noChangeAspect="1"/>
          </p:cNvPicPr>
          <p:nvPr/>
        </p:nvPicPr>
        <p:blipFill rotWithShape="1">
          <a:blip r:embed="rId2"/>
          <a:srcRect l="30735" r="16683" b="-4"/>
          <a:stretch/>
        </p:blipFill>
        <p:spPr>
          <a:xfrm>
            <a:off x="-1" y="-2"/>
            <a:ext cx="5410198" cy="6858002"/>
          </a:xfrm>
          <a:prstGeom prst="rect">
            <a:avLst/>
          </a:prstGeom>
        </p:spPr>
      </p:pic>
      <p:sp useBgFill="1">
        <p:nvSpPr>
          <p:cNvPr id="40" name="Rectangle 39">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85AF8-847E-5AD9-34EC-C719FFB9D760}"/>
              </a:ext>
            </a:extLst>
          </p:cNvPr>
          <p:cNvSpPr>
            <a:spLocks noGrp="1"/>
          </p:cNvSpPr>
          <p:nvPr>
            <p:ph type="title"/>
          </p:nvPr>
        </p:nvSpPr>
        <p:spPr>
          <a:xfrm>
            <a:off x="6115317" y="405685"/>
            <a:ext cx="5464968" cy="1559301"/>
          </a:xfrm>
        </p:spPr>
        <p:txBody>
          <a:bodyPr>
            <a:normAutofit/>
          </a:bodyPr>
          <a:lstStyle/>
          <a:p>
            <a:r>
              <a:rPr lang="en-US" sz="4000" dirty="0"/>
              <a:t>Overview</a:t>
            </a:r>
          </a:p>
        </p:txBody>
      </p:sp>
      <p:sp>
        <p:nvSpPr>
          <p:cNvPr id="3" name="Content Placeholder 2">
            <a:extLst>
              <a:ext uri="{FF2B5EF4-FFF2-40B4-BE49-F238E27FC236}">
                <a16:creationId xmlns:a16="http://schemas.microsoft.com/office/drawing/2014/main" id="{31A59A73-F2EB-01C1-CA6B-470F5ACA8851}"/>
              </a:ext>
            </a:extLst>
          </p:cNvPr>
          <p:cNvSpPr>
            <a:spLocks noGrp="1"/>
          </p:cNvSpPr>
          <p:nvPr>
            <p:ph idx="1"/>
          </p:nvPr>
        </p:nvSpPr>
        <p:spPr>
          <a:xfrm>
            <a:off x="6115317" y="2743200"/>
            <a:ext cx="5247340" cy="3496878"/>
          </a:xfrm>
        </p:spPr>
        <p:txBody>
          <a:bodyPr anchor="ctr">
            <a:normAutofit/>
          </a:bodyPr>
          <a:lstStyle/>
          <a:p>
            <a:pPr marL="0" indent="0">
              <a:buNone/>
            </a:pPr>
            <a:r>
              <a:rPr lang="en-US" sz="1600" dirty="0"/>
              <a:t>Very simple: By asking and </a:t>
            </a:r>
            <a:r>
              <a:rPr lang="en-US" sz="1600" dirty="0">
                <a:highlight>
                  <a:srgbClr val="FFFF00"/>
                </a:highlight>
              </a:rPr>
              <a:t>obtaining the right information at the right time will help you save a deal, close more deals, and close them quicker. </a:t>
            </a:r>
          </a:p>
          <a:p>
            <a:pPr marL="0" indent="0">
              <a:buNone/>
            </a:pPr>
            <a:r>
              <a:rPr lang="en-US" sz="1600" dirty="0"/>
              <a:t>To accomplish this goal, you may need to develop a successful process. </a:t>
            </a:r>
          </a:p>
          <a:p>
            <a:pPr marL="0" indent="0">
              <a:buNone/>
            </a:pPr>
            <a:r>
              <a:rPr lang="en-US" sz="1600" dirty="0"/>
              <a:t>You must understand the financial environment is always subject to ever changing conditions, what impacts these changes, what information is available, how to present the information, and information you need to obtain from them.</a:t>
            </a:r>
          </a:p>
          <a:p>
            <a:pPr marL="0" indent="0">
              <a:buNone/>
            </a:pPr>
            <a:endParaRPr lang="en-US" sz="1600" dirty="0"/>
          </a:p>
        </p:txBody>
      </p:sp>
    </p:spTree>
    <p:extLst>
      <p:ext uri="{BB962C8B-B14F-4D97-AF65-F5344CB8AC3E}">
        <p14:creationId xmlns:p14="http://schemas.microsoft.com/office/powerpoint/2010/main" val="11851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8C7C-8A3E-068A-1FB5-07CBDBDE0BA0}"/>
              </a:ext>
            </a:extLst>
          </p:cNvPr>
          <p:cNvSpPr>
            <a:spLocks noGrp="1"/>
          </p:cNvSpPr>
          <p:nvPr>
            <p:ph type="title"/>
          </p:nvPr>
        </p:nvSpPr>
        <p:spPr>
          <a:xfrm>
            <a:off x="876692" y="741392"/>
            <a:ext cx="5479719" cy="656088"/>
          </a:xfrm>
        </p:spPr>
        <p:txBody>
          <a:bodyPr anchor="b">
            <a:normAutofit/>
          </a:bodyPr>
          <a:lstStyle/>
          <a:p>
            <a:r>
              <a:rPr lang="en-US" sz="3200" dirty="0"/>
              <a:t>Questions we will cover</a:t>
            </a:r>
          </a:p>
        </p:txBody>
      </p:sp>
      <p:sp>
        <p:nvSpPr>
          <p:cNvPr id="17" name="Content Placeholder 2">
            <a:extLst>
              <a:ext uri="{FF2B5EF4-FFF2-40B4-BE49-F238E27FC236}">
                <a16:creationId xmlns:a16="http://schemas.microsoft.com/office/drawing/2014/main" id="{4E48DC3B-A1C5-A40D-878D-7C796357FD6D}"/>
              </a:ext>
            </a:extLst>
          </p:cNvPr>
          <p:cNvSpPr>
            <a:spLocks noGrp="1"/>
          </p:cNvSpPr>
          <p:nvPr>
            <p:ph idx="1"/>
          </p:nvPr>
        </p:nvSpPr>
        <p:spPr>
          <a:xfrm>
            <a:off x="876692" y="1578633"/>
            <a:ext cx="5479719" cy="4804913"/>
          </a:xfrm>
        </p:spPr>
        <p:txBody>
          <a:bodyPr anchor="t">
            <a:normAutofit/>
          </a:bodyPr>
          <a:lstStyle/>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Why are seemingly good deals lost?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Why are SBA applications rejected by banks after a pre-qual? Is a pre-qual of any value?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My role as a broker in this part of the process? What is the franchise role?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What are my informational tools and how to present them to clients?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Timing is everything, why is that?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Types of funding. What do I need to know?</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What are the new changes with lending SBA, IRA/401k rollovers, personal loan?</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highlight>
                  <a:srgbClr val="FFFF00"/>
                </a:highlight>
                <a:latin typeface="Tahoma" panose="020B0604030504040204" pitchFamily="34" charset="0"/>
                <a:ea typeface="Times New Roman" panose="02020603050405020304" pitchFamily="18" charset="0"/>
                <a:cs typeface="Times New Roman" panose="02020603050405020304" pitchFamily="18" charset="0"/>
              </a:rPr>
              <a:t>Rising interest rates and how to minimize a client’s concerns. Quick tip to ease your client’s concerns.</a:t>
            </a:r>
            <a:endParaRPr lang="en-US" sz="105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Economic conditions will dictate what funding sources people will need to consider</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Tahoma" panose="020B0604030504040204" pitchFamily="34" charset="0"/>
                <a:ea typeface="Times New Roman" panose="02020603050405020304" pitchFamily="18" charset="0"/>
                <a:cs typeface="Times New Roman" panose="02020603050405020304" pitchFamily="18" charset="0"/>
              </a:rPr>
              <a:t>Tricks of the trade to use funding to move the deal to close sooner.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800"/>
              </a:spcAft>
              <a:buNone/>
            </a:pPr>
            <a:r>
              <a:rPr lang="en-US" sz="1050" b="1" kern="1800" dirty="0">
                <a:effectLst/>
                <a:latin typeface="Roboto" panose="02000000000000000000" pitchFamily="2" charset="0"/>
                <a:ea typeface="Times New Roman" panose="02020603050405020304" pitchFamily="18" charset="0"/>
                <a:cs typeface="Times New Roman" panose="02020603050405020304" pitchFamily="18" charset="0"/>
              </a:rPr>
              <a:t>Debt-to-income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Monthly payments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$3,321.00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Monthly income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latinLnBrk="1">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$8,100.00</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050" dirty="0">
                <a:effectLst/>
                <a:latin typeface="Roboto" panose="02000000000000000000" pitchFamily="2" charset="0"/>
                <a:ea typeface="Times New Roman" panose="02020603050405020304" pitchFamily="18" charset="0"/>
                <a:cs typeface="Times New Roman" panose="02020603050405020304" pitchFamily="18" charset="0"/>
              </a:rPr>
              <a:t>Debt-to-income Ratio 41%</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050" dirty="0">
                <a:effectLst/>
                <a:latin typeface="Roboto" panose="02000000000000000000" pitchFamily="2" charset="0"/>
                <a:ea typeface="Calibri" panose="020F0502020204030204" pitchFamily="34" charset="0"/>
                <a:cs typeface="Times New Roman" panose="02020603050405020304" pitchFamily="18" charset="0"/>
              </a:rPr>
              <a:t>Reducing your monthly payments by $424 will put your ratio at 35% (what lenders prefer).</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700" dirty="0"/>
          </a:p>
        </p:txBody>
      </p:sp>
      <p:pic>
        <p:nvPicPr>
          <p:cNvPr id="74" name="Picture 73" descr="Graph on document with pen">
            <a:extLst>
              <a:ext uri="{FF2B5EF4-FFF2-40B4-BE49-F238E27FC236}">
                <a16:creationId xmlns:a16="http://schemas.microsoft.com/office/drawing/2014/main" id="{1D5F5214-F1BB-4EA5-8389-AC18F08C0353}"/>
              </a:ext>
            </a:extLst>
          </p:cNvPr>
          <p:cNvPicPr>
            <a:picLocks noChangeAspect="1"/>
          </p:cNvPicPr>
          <p:nvPr/>
        </p:nvPicPr>
        <p:blipFill rotWithShape="1">
          <a:blip r:embed="rId2"/>
          <a:srcRect l="33111" r="19060" b="-3"/>
          <a:stretch/>
        </p:blipFill>
        <p:spPr>
          <a:xfrm>
            <a:off x="7270812" y="10"/>
            <a:ext cx="4921187" cy="6857990"/>
          </a:xfrm>
          <a:prstGeom prst="rect">
            <a:avLst/>
          </a:prstGeom>
        </p:spPr>
      </p:pic>
      <p:grpSp>
        <p:nvGrpSpPr>
          <p:cNvPr id="78" name="Group 77">
            <a:extLst>
              <a:ext uri="{FF2B5EF4-FFF2-40B4-BE49-F238E27FC236}">
                <a16:creationId xmlns:a16="http://schemas.microsoft.com/office/drawing/2014/main" id="{8CE57D37-C2D0-066B-1AE3-6F4244344F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91" name="Rectangle 90">
              <a:extLst>
                <a:ext uri="{FF2B5EF4-FFF2-40B4-BE49-F238E27FC236}">
                  <a16:creationId xmlns:a16="http://schemas.microsoft.com/office/drawing/2014/main" id="{A24DCA44-89CF-872A-903F-96C50780E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4B0CC4F5-AC85-FFFA-7EB5-33C4FCE90A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164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45" name="Freeform: Shape 44">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6" name="Group 45">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47" name="Group 46">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51" name="Freeform: Shape 50">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8" name="Group 47">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49" name="Freeform: Shape 48">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a:extLst>
              <a:ext uri="{FF2B5EF4-FFF2-40B4-BE49-F238E27FC236}">
                <a16:creationId xmlns:a16="http://schemas.microsoft.com/office/drawing/2014/main" id="{0D71E59E-2AD6-FF71-92FC-46115C1C212E}"/>
              </a:ext>
            </a:extLst>
          </p:cNvPr>
          <p:cNvSpPr>
            <a:spLocks noGrp="1"/>
          </p:cNvSpPr>
          <p:nvPr>
            <p:ph type="title"/>
          </p:nvPr>
        </p:nvSpPr>
        <p:spPr>
          <a:xfrm>
            <a:off x="838800" y="1641752"/>
            <a:ext cx="2655887" cy="4384188"/>
          </a:xfrm>
        </p:spPr>
        <p:txBody>
          <a:bodyPr anchor="t">
            <a:normAutofit/>
          </a:bodyPr>
          <a:lstStyle/>
          <a:p>
            <a:r>
              <a:rPr lang="en-US" sz="4000" dirty="0">
                <a:solidFill>
                  <a:schemeClr val="bg1"/>
                </a:solidFill>
              </a:rPr>
              <a:t>Funding options for Franchise Investing</a:t>
            </a:r>
          </a:p>
        </p:txBody>
      </p:sp>
      <p:graphicFrame>
        <p:nvGraphicFramePr>
          <p:cNvPr id="5" name="Content Placeholder 2">
            <a:extLst>
              <a:ext uri="{FF2B5EF4-FFF2-40B4-BE49-F238E27FC236}">
                <a16:creationId xmlns:a16="http://schemas.microsoft.com/office/drawing/2014/main" id="{C0E2BC71-BDBC-CE0D-EFEF-3CB287DA4B82}"/>
              </a:ext>
            </a:extLst>
          </p:cNvPr>
          <p:cNvGraphicFramePr>
            <a:graphicFrameLocks noGrp="1"/>
          </p:cNvGraphicFramePr>
          <p:nvPr>
            <p:ph idx="1"/>
            <p:extLst>
              <p:ext uri="{D42A27DB-BD31-4B8C-83A1-F6EECF244321}">
                <p14:modId xmlns:p14="http://schemas.microsoft.com/office/powerpoint/2010/main" val="2307931061"/>
              </p:ext>
            </p:extLst>
          </p:nvPr>
        </p:nvGraphicFramePr>
        <p:xfrm>
          <a:off x="5232400" y="841375"/>
          <a:ext cx="6121400" cy="5184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31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3DE5D3-A31B-D797-32D4-9BD854CAD5AD}"/>
              </a:ext>
            </a:extLst>
          </p:cNvPr>
          <p:cNvSpPr>
            <a:spLocks noGrp="1"/>
          </p:cNvSpPr>
          <p:nvPr>
            <p:ph type="title"/>
          </p:nvPr>
        </p:nvSpPr>
        <p:spPr>
          <a:xfrm>
            <a:off x="838200" y="1412488"/>
            <a:ext cx="2899189" cy="4363844"/>
          </a:xfrm>
        </p:spPr>
        <p:txBody>
          <a:bodyPr anchor="t">
            <a:normAutofit/>
          </a:bodyPr>
          <a:lstStyle/>
          <a:p>
            <a:r>
              <a:rPr lang="en-US" sz="4000" dirty="0">
                <a:solidFill>
                  <a:srgbClr val="FFFFFF"/>
                </a:solidFill>
              </a:rPr>
              <a:t>SBA Loans</a:t>
            </a:r>
          </a:p>
        </p:txBody>
      </p:sp>
      <p:sp>
        <p:nvSpPr>
          <p:cNvPr id="20" name="Content Placeholder 2">
            <a:extLst>
              <a:ext uri="{FF2B5EF4-FFF2-40B4-BE49-F238E27FC236}">
                <a16:creationId xmlns:a16="http://schemas.microsoft.com/office/drawing/2014/main" id="{B5B99983-3895-353A-B845-D90B43F01F13}"/>
              </a:ext>
            </a:extLst>
          </p:cNvPr>
          <p:cNvSpPr>
            <a:spLocks noGrp="1"/>
          </p:cNvSpPr>
          <p:nvPr>
            <p:ph sz="half" idx="1"/>
          </p:nvPr>
        </p:nvSpPr>
        <p:spPr>
          <a:xfrm>
            <a:off x="4380855" y="967740"/>
            <a:ext cx="3427283" cy="5631180"/>
          </a:xfrm>
        </p:spPr>
        <p:txBody>
          <a:bodyPr>
            <a:normAutofit lnSpcReduction="10000"/>
          </a:bodyPr>
          <a:lstStyle/>
          <a:p>
            <a:pPr marL="0" indent="0">
              <a:buNone/>
            </a:pPr>
            <a:r>
              <a:rPr lang="en-US" sz="1000" b="1" dirty="0"/>
              <a:t>SBA Express</a:t>
            </a:r>
          </a:p>
          <a:p>
            <a:pPr marL="0" indent="0">
              <a:buNone/>
            </a:pPr>
            <a:endParaRPr lang="en-US" sz="1000" b="1" dirty="0"/>
          </a:p>
          <a:p>
            <a:pPr marL="0" indent="0">
              <a:buNone/>
            </a:pPr>
            <a:r>
              <a:rPr lang="en-US" sz="1000" b="1" dirty="0"/>
              <a:t>Complete Credit Report &amp; Score of 680 or better.</a:t>
            </a:r>
          </a:p>
          <a:p>
            <a:pPr marL="0" indent="0">
              <a:buNone/>
            </a:pPr>
            <a:r>
              <a:rPr lang="en-US" sz="1000" b="1" dirty="0"/>
              <a:t>25K total must use 11.1% cash to inject into the business and the remainder is the reserve liquidity. (Cash, Stocks &amp; Bonds, IRA/401K)</a:t>
            </a:r>
          </a:p>
          <a:p>
            <a:pPr marL="0" indent="0">
              <a:buNone/>
            </a:pPr>
            <a:r>
              <a:rPr lang="en-US" sz="1000" b="1" dirty="0"/>
              <a:t>SBA backs the loan 50%</a:t>
            </a:r>
          </a:p>
          <a:p>
            <a:pPr marL="0" indent="0">
              <a:buNone/>
            </a:pPr>
            <a:r>
              <a:rPr lang="en-US" sz="1000" b="1" dirty="0"/>
              <a:t>Debt to Income ratio</a:t>
            </a:r>
          </a:p>
          <a:p>
            <a:pPr marL="0" indent="0">
              <a:buNone/>
            </a:pPr>
            <a:r>
              <a:rPr lang="en-US" sz="1000" b="1" dirty="0"/>
              <a:t>Total Household Income</a:t>
            </a:r>
          </a:p>
          <a:p>
            <a:pPr marL="0" indent="0">
              <a:buNone/>
            </a:pPr>
            <a:r>
              <a:rPr lang="en-US" sz="1000" b="1" dirty="0"/>
              <a:t>Assets (Liquidity) too much or too little can be a disqualifier</a:t>
            </a:r>
          </a:p>
          <a:p>
            <a:pPr marL="0" indent="0">
              <a:buNone/>
            </a:pPr>
            <a:r>
              <a:rPr lang="en-US" sz="1000" b="1" dirty="0"/>
              <a:t>5 years of Credit Longevity &amp; Depth in credit history</a:t>
            </a:r>
          </a:p>
          <a:p>
            <a:pPr marL="0" indent="0">
              <a:buNone/>
            </a:pPr>
            <a:r>
              <a:rPr lang="en-US" sz="1000" b="1" dirty="0"/>
              <a:t>Payment history of the applicant</a:t>
            </a:r>
          </a:p>
          <a:p>
            <a:pPr marL="0" indent="0">
              <a:buNone/>
            </a:pPr>
            <a:r>
              <a:rPr lang="en-US" sz="1000" b="1" dirty="0"/>
              <a:t>Any Derogatory issue on the clients </a:t>
            </a:r>
          </a:p>
          <a:p>
            <a:pPr marL="0" indent="0">
              <a:buNone/>
            </a:pPr>
            <a:r>
              <a:rPr lang="en-US" sz="1000" b="1" dirty="0"/>
              <a:t>Generally, for Start ups (no build outs).</a:t>
            </a:r>
          </a:p>
          <a:p>
            <a:pPr marL="0" indent="0">
              <a:buNone/>
            </a:pPr>
            <a:r>
              <a:rPr lang="en-US" sz="1000" b="1" dirty="0"/>
              <a:t>Resume (Managerial Experience)</a:t>
            </a:r>
          </a:p>
          <a:p>
            <a:pPr marL="0" indent="0">
              <a:buNone/>
            </a:pPr>
            <a:r>
              <a:rPr lang="en-US" sz="1000" b="1" dirty="0"/>
              <a:t>Personal Financial Statement</a:t>
            </a:r>
          </a:p>
          <a:p>
            <a:pPr marL="0" indent="0">
              <a:buNone/>
            </a:pPr>
            <a:r>
              <a:rPr lang="en-US" sz="1000" b="1" dirty="0"/>
              <a:t>3 years Tax Returns (Biz &amp; Personal)</a:t>
            </a:r>
          </a:p>
          <a:p>
            <a:pPr marL="0" indent="0">
              <a:buNone/>
            </a:pPr>
            <a:r>
              <a:rPr lang="en-US" sz="1000" b="1" dirty="0"/>
              <a:t>2 years of Projections (pro-forma) Bank Provides Template in most cases. Simple Business plan on bank template</a:t>
            </a:r>
          </a:p>
          <a:p>
            <a:pPr marL="0" indent="0">
              <a:buNone/>
            </a:pPr>
            <a:r>
              <a:rPr lang="en-US" sz="1000" b="1" dirty="0"/>
              <a:t>No Felony convictions or Judgements in applicant’s history</a:t>
            </a:r>
          </a:p>
          <a:p>
            <a:pPr marL="0" indent="0">
              <a:buNone/>
            </a:pPr>
            <a:r>
              <a:rPr lang="en-US" sz="1000" b="1" dirty="0"/>
              <a:t>Entity documentation, Articles of Information must match application and the industry on the loan application. Also, FDD &amp; Agreement</a:t>
            </a:r>
          </a:p>
          <a:p>
            <a:pPr marL="0" indent="0">
              <a:buNone/>
            </a:pPr>
            <a:endParaRPr lang="en-US" sz="700" dirty="0"/>
          </a:p>
        </p:txBody>
      </p:sp>
      <p:cxnSp>
        <p:nvCxnSpPr>
          <p:cNvPr id="32" name="Straight Connector 31">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A92455D5-7843-2EDA-929B-D30464CBCDF1}"/>
              </a:ext>
            </a:extLst>
          </p:cNvPr>
          <p:cNvSpPr>
            <a:spLocks noGrp="1"/>
          </p:cNvSpPr>
          <p:nvPr>
            <p:ph sz="half" idx="2"/>
          </p:nvPr>
        </p:nvSpPr>
        <p:spPr>
          <a:xfrm>
            <a:off x="8451604" y="1036320"/>
            <a:ext cx="3197701" cy="5562600"/>
          </a:xfrm>
        </p:spPr>
        <p:txBody>
          <a:bodyPr>
            <a:normAutofit lnSpcReduction="10000"/>
          </a:bodyPr>
          <a:lstStyle/>
          <a:p>
            <a:pPr marL="0" indent="0">
              <a:buNone/>
            </a:pPr>
            <a:r>
              <a:rPr lang="en-US" sz="1000" b="1" dirty="0"/>
              <a:t>SBA 7A</a:t>
            </a:r>
          </a:p>
          <a:p>
            <a:pPr marL="0" indent="0">
              <a:buNone/>
            </a:pPr>
            <a:endParaRPr lang="en-US" sz="1000" b="1" dirty="0"/>
          </a:p>
          <a:p>
            <a:pPr marL="0" indent="0">
              <a:buNone/>
            </a:pPr>
            <a:r>
              <a:rPr lang="en-US" sz="1000" b="1" dirty="0"/>
              <a:t>Complete Credit Report &amp; Score of 680 or better.</a:t>
            </a:r>
          </a:p>
          <a:p>
            <a:pPr marL="0" indent="0">
              <a:buNone/>
            </a:pPr>
            <a:r>
              <a:rPr lang="en-US" sz="1000" b="1" dirty="0"/>
              <a:t>Generally, 20% cash injected in the business, 20% in liquid reserves. Some Industries require less. </a:t>
            </a:r>
          </a:p>
          <a:p>
            <a:pPr marL="0" indent="0">
              <a:buNone/>
            </a:pPr>
            <a:r>
              <a:rPr lang="en-US" sz="1000" b="1" dirty="0"/>
              <a:t>SBA backs the loan up to 80%</a:t>
            </a:r>
          </a:p>
          <a:p>
            <a:pPr marL="0" indent="0">
              <a:buNone/>
            </a:pPr>
            <a:r>
              <a:rPr lang="en-US" sz="1000" b="1" dirty="0"/>
              <a:t>Debt to Income ratio</a:t>
            </a:r>
          </a:p>
          <a:p>
            <a:pPr marL="0" indent="0">
              <a:buNone/>
            </a:pPr>
            <a:r>
              <a:rPr lang="en-US" sz="1000" b="1" dirty="0"/>
              <a:t>Total Household Income</a:t>
            </a:r>
          </a:p>
          <a:p>
            <a:pPr marL="0" indent="0">
              <a:buNone/>
            </a:pPr>
            <a:r>
              <a:rPr lang="en-US" sz="1000" b="1" dirty="0"/>
              <a:t>Assets (Liquidity) too much or too little can be a disqualifier</a:t>
            </a:r>
          </a:p>
          <a:p>
            <a:pPr marL="0" indent="0">
              <a:buNone/>
            </a:pPr>
            <a:r>
              <a:rPr lang="en-US" sz="1000" b="1" dirty="0"/>
              <a:t>5 years of Credit Longevity &amp; Depth in credit history</a:t>
            </a:r>
          </a:p>
          <a:p>
            <a:pPr marL="0" indent="0">
              <a:buNone/>
            </a:pPr>
            <a:r>
              <a:rPr lang="en-US" sz="1000" b="1" dirty="0"/>
              <a:t>Payment history of the applicant</a:t>
            </a:r>
          </a:p>
          <a:p>
            <a:pPr marL="0" indent="0">
              <a:buNone/>
            </a:pPr>
            <a:r>
              <a:rPr lang="en-US" sz="1000" b="1" dirty="0"/>
              <a:t>Any Derogatory issues with the client</a:t>
            </a:r>
          </a:p>
          <a:p>
            <a:pPr marL="0" indent="0">
              <a:buNone/>
            </a:pPr>
            <a:r>
              <a:rPr lang="en-US" sz="1000" b="1" dirty="0"/>
              <a:t>Used for Resales, Start ups, Expansions, and build outs</a:t>
            </a:r>
          </a:p>
          <a:p>
            <a:pPr marL="0" indent="0">
              <a:buNone/>
            </a:pPr>
            <a:r>
              <a:rPr lang="en-US" sz="1000" b="1" dirty="0"/>
              <a:t>Resume (Managerial Experience)</a:t>
            </a:r>
          </a:p>
          <a:p>
            <a:pPr marL="0" indent="0">
              <a:buNone/>
            </a:pPr>
            <a:r>
              <a:rPr lang="en-US" sz="1000" b="1" dirty="0"/>
              <a:t>Personal Financial Statement</a:t>
            </a:r>
          </a:p>
          <a:p>
            <a:pPr marL="0" indent="0">
              <a:buNone/>
            </a:pPr>
            <a:r>
              <a:rPr lang="en-US" sz="1000" b="1" dirty="0"/>
              <a:t>3 years Tax Returns (Biz &amp; Personal)</a:t>
            </a:r>
          </a:p>
          <a:p>
            <a:pPr marL="0" indent="0">
              <a:buNone/>
            </a:pPr>
            <a:r>
              <a:rPr lang="en-US" sz="1000" b="1" dirty="0"/>
              <a:t>3 years of Projections (pro-forma), client must produce &amp; Solid Business Plan including franchise history, vision, specific detail for their territory demographics</a:t>
            </a:r>
          </a:p>
          <a:p>
            <a:pPr marL="0" indent="0">
              <a:buNone/>
            </a:pPr>
            <a:r>
              <a:rPr lang="en-US" sz="1000" b="1" dirty="0"/>
              <a:t>No Felony convictions or Judgements in applicant’s history</a:t>
            </a:r>
          </a:p>
          <a:p>
            <a:pPr marL="0" indent="0">
              <a:buNone/>
            </a:pPr>
            <a:r>
              <a:rPr lang="en-US" sz="1000" b="1" dirty="0"/>
              <a:t>Entity documentation, Articles of Information must match application and the industry on the loan application. Also, the FDD and Agreement</a:t>
            </a:r>
          </a:p>
          <a:p>
            <a:endParaRPr lang="en-US" sz="700" dirty="0"/>
          </a:p>
        </p:txBody>
      </p:sp>
    </p:spTree>
    <p:extLst>
      <p:ext uri="{BB962C8B-B14F-4D97-AF65-F5344CB8AC3E}">
        <p14:creationId xmlns:p14="http://schemas.microsoft.com/office/powerpoint/2010/main" val="333108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129;p22">
            <a:extLst>
              <a:ext uri="{FF2B5EF4-FFF2-40B4-BE49-F238E27FC236}">
                <a16:creationId xmlns:a16="http://schemas.microsoft.com/office/drawing/2014/main" id="{80DF6EDE-5147-794A-2063-6A53B8A1D452}"/>
              </a:ext>
            </a:extLst>
          </p:cNvPr>
          <p:cNvPicPr preferRelativeResize="0"/>
          <p:nvPr/>
        </p:nvPicPr>
        <p:blipFill>
          <a:blip r:embed="rId2"/>
          <a:stretch>
            <a:fillRect/>
          </a:stretch>
        </p:blipFill>
        <p:spPr>
          <a:xfrm>
            <a:off x="2369605" y="457200"/>
            <a:ext cx="7452790" cy="5943600"/>
          </a:xfrm>
          <a:prstGeom prst="rect">
            <a:avLst/>
          </a:prstGeom>
          <a:noFill/>
        </p:spPr>
      </p:pic>
    </p:spTree>
    <p:extLst>
      <p:ext uri="{BB962C8B-B14F-4D97-AF65-F5344CB8AC3E}">
        <p14:creationId xmlns:p14="http://schemas.microsoft.com/office/powerpoint/2010/main" val="458256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descr="Graph on document with pen">
            <a:extLst>
              <a:ext uri="{FF2B5EF4-FFF2-40B4-BE49-F238E27FC236}">
                <a16:creationId xmlns:a16="http://schemas.microsoft.com/office/drawing/2014/main" id="{D1FA267A-9872-6E03-2C28-FD90D3B21981}"/>
              </a:ext>
            </a:extLst>
          </p:cNvPr>
          <p:cNvPicPr>
            <a:picLocks noChangeAspect="1"/>
          </p:cNvPicPr>
          <p:nvPr/>
        </p:nvPicPr>
        <p:blipFill rotWithShape="1">
          <a:blip r:embed="rId2"/>
          <a:srcRect l="33231" r="19508"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5827048" y="407987"/>
            <a:ext cx="5721484" cy="1325563"/>
          </a:xfrm>
        </p:spPr>
        <p:txBody>
          <a:bodyPr>
            <a:normAutofit/>
          </a:bodyPr>
          <a:lstStyle/>
          <a:p>
            <a:r>
              <a:rPr lang="en-US"/>
              <a:t>There is no standard Modus operandi </a:t>
            </a:r>
          </a:p>
        </p:txBody>
      </p:sp>
      <p:sp>
        <p:nvSpPr>
          <p:cNvPr id="3" name="Content Placeholder 2">
            <a:extLst>
              <a:ext uri="{FF2B5EF4-FFF2-40B4-BE49-F238E27FC236}">
                <a16:creationId xmlns:a16="http://schemas.microsoft.com/office/drawing/2014/main" id="{0EF06A50-A3C0-9191-A11B-0AC07D039EA2}"/>
              </a:ext>
            </a:extLst>
          </p:cNvPr>
          <p:cNvSpPr>
            <a:spLocks noGrp="1"/>
          </p:cNvSpPr>
          <p:nvPr>
            <p:ph idx="1"/>
          </p:nvPr>
        </p:nvSpPr>
        <p:spPr>
          <a:xfrm>
            <a:off x="5827048" y="1868487"/>
            <a:ext cx="5721484" cy="4351338"/>
          </a:xfrm>
        </p:spPr>
        <p:txBody>
          <a:bodyPr>
            <a:normAutofit/>
          </a:bodyPr>
          <a:lstStyle/>
          <a:p>
            <a:r>
              <a:rPr lang="en-US" sz="1500" dirty="0"/>
              <a:t>There is no set standard for banks or the SBA. Only minimum qualification terms</a:t>
            </a:r>
          </a:p>
          <a:p>
            <a:r>
              <a:rPr lang="en-US" sz="1500" dirty="0"/>
              <a:t>SBA rules can and so change often. Bank policies change often.</a:t>
            </a:r>
          </a:p>
          <a:p>
            <a:r>
              <a:rPr lang="en-US" sz="1500" dirty="0"/>
              <a:t>Special SBA incentives happen (we have this going on right now).</a:t>
            </a:r>
          </a:p>
          <a:p>
            <a:r>
              <a:rPr lang="en-US" sz="1500" dirty="0"/>
              <a:t>Banks are the ultimate decision maker on granting the loan.</a:t>
            </a:r>
          </a:p>
          <a:p>
            <a:r>
              <a:rPr lang="en-US" sz="1500" dirty="0"/>
              <a:t>Banks worry about their lending status with the SBA. The banks portfolio of loans performance is a determining factor for the bank to be allowed to fund SBA loans directly.</a:t>
            </a:r>
          </a:p>
          <a:p>
            <a:r>
              <a:rPr lang="en-US" sz="1500" dirty="0"/>
              <a:t>Supply and demand dictates changes for the bank and SBA. </a:t>
            </a:r>
            <a:r>
              <a:rPr lang="en-US" sz="1500" b="1" dirty="0"/>
              <a:t>2024 Banks are looking at depth and history more closely.</a:t>
            </a:r>
            <a:r>
              <a:rPr lang="en-US" sz="1500" dirty="0"/>
              <a:t>	</a:t>
            </a:r>
          </a:p>
          <a:p>
            <a:r>
              <a:rPr lang="en-US" sz="1500" dirty="0"/>
              <a:t>The Federal Reserve plays a huge role in the interest rate. </a:t>
            </a:r>
          </a:p>
          <a:p>
            <a:r>
              <a:rPr lang="en-US" sz="1500" dirty="0"/>
              <a:t>What funded last week by X terms may not apply tomorrow to the exact X terms.</a:t>
            </a:r>
          </a:p>
          <a:p>
            <a:pPr marL="0" indent="0">
              <a:buNone/>
            </a:pPr>
            <a:endParaRPr lang="en-US" sz="1500" dirty="0"/>
          </a:p>
        </p:txBody>
      </p:sp>
    </p:spTree>
    <p:extLst>
      <p:ext uri="{BB962C8B-B14F-4D97-AF65-F5344CB8AC3E}">
        <p14:creationId xmlns:p14="http://schemas.microsoft.com/office/powerpoint/2010/main" val="4220012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040BA203-A0D2-C016-C90A-50C139AC74DB}"/>
              </a:ext>
            </a:extLst>
          </p:cNvPr>
          <p:cNvPicPr>
            <a:picLocks noChangeAspect="1"/>
          </p:cNvPicPr>
          <p:nvPr/>
        </p:nvPicPr>
        <p:blipFill rotWithShape="1">
          <a:blip r:embed="rId2">
            <a:alphaModFix amt="35000"/>
          </a:blip>
          <a:srcRect b="12791"/>
          <a:stretch/>
        </p:blipFill>
        <p:spPr>
          <a:xfrm>
            <a:off x="20" y="10"/>
            <a:ext cx="12191980" cy="6857990"/>
          </a:xfrm>
          <a:prstGeom prst="rect">
            <a:avLst/>
          </a:prstGeom>
        </p:spPr>
      </p:pic>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838200" y="365125"/>
            <a:ext cx="10515600" cy="1325563"/>
          </a:xfrm>
        </p:spPr>
        <p:txBody>
          <a:bodyPr>
            <a:normAutofit/>
          </a:bodyPr>
          <a:lstStyle/>
          <a:p>
            <a:r>
              <a:rPr lang="en-US">
                <a:solidFill>
                  <a:srgbClr val="FFFFFF"/>
                </a:solidFill>
              </a:rPr>
              <a:t>Importance of Validation for SBA Loans</a:t>
            </a:r>
          </a:p>
        </p:txBody>
      </p:sp>
      <p:graphicFrame>
        <p:nvGraphicFramePr>
          <p:cNvPr id="5" name="Content Placeholder 2">
            <a:extLst>
              <a:ext uri="{FF2B5EF4-FFF2-40B4-BE49-F238E27FC236}">
                <a16:creationId xmlns:a16="http://schemas.microsoft.com/office/drawing/2014/main" id="{8311E476-56A5-DD40-874F-E37F5EB563A7}"/>
              </a:ext>
            </a:extLst>
          </p:cNvPr>
          <p:cNvGraphicFramePr>
            <a:graphicFrameLocks noGrp="1"/>
          </p:cNvGraphicFramePr>
          <p:nvPr>
            <p:ph idx="1"/>
            <p:extLst>
              <p:ext uri="{D42A27DB-BD31-4B8C-83A1-F6EECF244321}">
                <p14:modId xmlns:p14="http://schemas.microsoft.com/office/powerpoint/2010/main" val="3785463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855949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D18A-2952-6F86-CFCD-E1EA8BEE3202}"/>
              </a:ext>
            </a:extLst>
          </p:cNvPr>
          <p:cNvSpPr>
            <a:spLocks noGrp="1"/>
          </p:cNvSpPr>
          <p:nvPr>
            <p:ph type="title"/>
          </p:nvPr>
        </p:nvSpPr>
        <p:spPr/>
        <p:txBody>
          <a:bodyPr/>
          <a:lstStyle/>
          <a:p>
            <a:r>
              <a:rPr lang="en-US" b="1" i="0" dirty="0">
                <a:solidFill>
                  <a:srgbClr val="3E3E3E"/>
                </a:solidFill>
                <a:effectLst/>
                <a:latin typeface="Calibri" panose="020F0502020204030204" pitchFamily="34" charset="0"/>
              </a:rPr>
              <a:t>Fed Governor Says Small Businesses Need Access to Affordable Capital</a:t>
            </a:r>
            <a:endParaRPr lang="en-US" dirty="0"/>
          </a:p>
        </p:txBody>
      </p:sp>
      <p:sp>
        <p:nvSpPr>
          <p:cNvPr id="3" name="Content Placeholder 2">
            <a:extLst>
              <a:ext uri="{FF2B5EF4-FFF2-40B4-BE49-F238E27FC236}">
                <a16:creationId xmlns:a16="http://schemas.microsoft.com/office/drawing/2014/main" id="{820D126A-FBE4-A1F2-23AC-1AE09013F627}"/>
              </a:ext>
            </a:extLst>
          </p:cNvPr>
          <p:cNvSpPr>
            <a:spLocks noGrp="1"/>
          </p:cNvSpPr>
          <p:nvPr>
            <p:ph idx="1"/>
          </p:nvPr>
        </p:nvSpPr>
        <p:spPr/>
        <p:txBody>
          <a:bodyPr>
            <a:normAutofit fontScale="92500" lnSpcReduction="10000"/>
          </a:bodyPr>
          <a:lstStyle/>
          <a:p>
            <a:pPr marL="0" indent="0">
              <a:buNone/>
            </a:pPr>
            <a:r>
              <a:rPr lang="en-US" b="0" i="1" dirty="0">
                <a:solidFill>
                  <a:srgbClr val="3E3E3E"/>
                </a:solidFill>
                <a:effectLst/>
                <a:latin typeface="Calibri" panose="020F0502020204030204" pitchFamily="34" charset="0"/>
              </a:rPr>
              <a:t>“Of course, in order to create jobs, small businesses need access to sufficient amounts of affordable credit and capital to form, grow, and succeed. Otherwise, they may underperform, not reaching their growth potential either in revenue or employment. </a:t>
            </a:r>
            <a:r>
              <a:rPr lang="en-US" b="0" i="1" dirty="0">
                <a:solidFill>
                  <a:srgbClr val="3E3E3E"/>
                </a:solidFill>
                <a:effectLst/>
                <a:highlight>
                  <a:srgbClr val="FFFF00"/>
                </a:highlight>
                <a:latin typeface="Calibri" panose="020F0502020204030204" pitchFamily="34" charset="0"/>
              </a:rPr>
              <a:t>The share of small businesses reporting that they rely on personal sources for capital increased from about half in 2019 to two-thirds in 2022, according to the Fed’s Small Business Credit Survey (or SBCS) from that year</a:t>
            </a:r>
            <a:r>
              <a:rPr lang="en-US" b="0" i="1" dirty="0">
                <a:solidFill>
                  <a:srgbClr val="3E3E3E"/>
                </a:solidFill>
                <a:effectLst/>
                <a:latin typeface="Calibri" panose="020F0502020204030204" pitchFamily="34" charset="0"/>
              </a:rPr>
              <a:t>. </a:t>
            </a:r>
            <a:r>
              <a:rPr lang="en-US" b="0" i="1" dirty="0">
                <a:solidFill>
                  <a:srgbClr val="0000FF"/>
                </a:solidFill>
                <a:effectLst/>
                <a:latin typeface="Calibri" panose="020F0502020204030204" pitchFamily="34" charset="0"/>
              </a:rPr>
              <a:t>This suggests a high degree of personal risk for owners and their workers</a:t>
            </a:r>
            <a:r>
              <a:rPr lang="en-US" b="0" i="1" dirty="0">
                <a:solidFill>
                  <a:srgbClr val="3E3E3E"/>
                </a:solidFill>
                <a:effectLst/>
                <a:latin typeface="Calibri" panose="020F0502020204030204" pitchFamily="34" charset="0"/>
              </a:rPr>
              <a:t>. Moreover, personal financial resources are often limited, which can constrain growth. Ideally, small businesses should be able to access external funding, which can be a key to their growth and stability</a:t>
            </a:r>
            <a:r>
              <a:rPr lang="en-US" b="0" i="0" dirty="0">
                <a:solidFill>
                  <a:srgbClr val="3E3E3E"/>
                </a:solidFill>
                <a:effectLst/>
                <a:latin typeface="Calibri" panose="020F0502020204030204" pitchFamily="34" charset="0"/>
              </a:rPr>
              <a:t>,” says </a:t>
            </a:r>
            <a:r>
              <a:rPr lang="en-US" b="1" i="0" dirty="0">
                <a:solidFill>
                  <a:srgbClr val="3E3E3E"/>
                </a:solidFill>
                <a:effectLst/>
                <a:latin typeface="Calibri" panose="020F0502020204030204" pitchFamily="34" charset="0"/>
              </a:rPr>
              <a:t>Governor Michelle Bowman of the Federal Reserve Board of Governors.</a:t>
            </a:r>
            <a:endParaRPr lang="en-US" dirty="0"/>
          </a:p>
        </p:txBody>
      </p:sp>
    </p:spTree>
    <p:extLst>
      <p:ext uri="{BB962C8B-B14F-4D97-AF65-F5344CB8AC3E}">
        <p14:creationId xmlns:p14="http://schemas.microsoft.com/office/powerpoint/2010/main" val="1563922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6E2A-977F-D300-B5C3-DACE16719F1A}"/>
              </a:ext>
            </a:extLst>
          </p:cNvPr>
          <p:cNvSpPr>
            <a:spLocks noGrp="1"/>
          </p:cNvSpPr>
          <p:nvPr>
            <p:ph type="title"/>
          </p:nvPr>
        </p:nvSpPr>
        <p:spPr>
          <a:xfrm>
            <a:off x="838200" y="365125"/>
            <a:ext cx="10515600" cy="1593214"/>
          </a:xfrm>
        </p:spPr>
        <p:txBody>
          <a:bodyPr/>
          <a:lstStyle/>
          <a:p>
            <a:pPr algn="ctr"/>
            <a:r>
              <a:rPr lang="en-US" dirty="0"/>
              <a:t>Aggressive Franchise Rep Pitches.</a:t>
            </a:r>
            <a:br>
              <a:rPr lang="en-US" dirty="0"/>
            </a:br>
            <a:r>
              <a:rPr lang="en-US" dirty="0"/>
              <a:t>Don’t let your client Fall for it</a:t>
            </a:r>
          </a:p>
        </p:txBody>
      </p:sp>
      <p:sp>
        <p:nvSpPr>
          <p:cNvPr id="3" name="Content Placeholder 2">
            <a:extLst>
              <a:ext uri="{FF2B5EF4-FFF2-40B4-BE49-F238E27FC236}">
                <a16:creationId xmlns:a16="http://schemas.microsoft.com/office/drawing/2014/main" id="{3DAB9B12-C8ED-8A7B-657F-B551410CB23A}"/>
              </a:ext>
            </a:extLst>
          </p:cNvPr>
          <p:cNvSpPr>
            <a:spLocks noGrp="1"/>
          </p:cNvSpPr>
          <p:nvPr>
            <p:ph idx="1"/>
          </p:nvPr>
        </p:nvSpPr>
        <p:spPr>
          <a:xfrm>
            <a:off x="838200" y="1958339"/>
            <a:ext cx="10515600" cy="4046221"/>
          </a:xfrm>
        </p:spPr>
        <p:txBody>
          <a:bodyPr>
            <a:normAutofit lnSpcReduction="10000"/>
          </a:bodyPr>
          <a:lstStyle/>
          <a:p>
            <a:pPr marL="0" indent="0" algn="l">
              <a:buNone/>
            </a:pPr>
            <a:r>
              <a:rPr lang="en-US" b="0" i="0" dirty="0">
                <a:solidFill>
                  <a:srgbClr val="000000"/>
                </a:solidFill>
                <a:effectLst/>
                <a:latin typeface="system-ui"/>
              </a:rPr>
              <a:t>We Need the Franchise fee paid in full before we can move forward.</a:t>
            </a:r>
          </a:p>
          <a:p>
            <a:pPr marL="0" indent="0" algn="l">
              <a:buNone/>
            </a:pPr>
            <a:endParaRPr lang="en-US" b="0" i="0" dirty="0">
              <a:solidFill>
                <a:srgbClr val="000000"/>
              </a:solidFill>
              <a:effectLst/>
              <a:latin typeface="system-ui"/>
            </a:endParaRPr>
          </a:p>
          <a:p>
            <a:pPr marL="0" indent="0" algn="l">
              <a:buNone/>
            </a:pPr>
            <a:r>
              <a:rPr lang="en-US" b="0" i="0" dirty="0">
                <a:solidFill>
                  <a:srgbClr val="000000"/>
                </a:solidFill>
                <a:effectLst/>
                <a:latin typeface="system-ui"/>
              </a:rPr>
              <a:t>We have multiple buyers interested and we are waiting on your decision. </a:t>
            </a:r>
          </a:p>
          <a:p>
            <a:pPr marL="0" indent="0" algn="l">
              <a:buNone/>
            </a:pPr>
            <a:endParaRPr lang="en-US" dirty="0">
              <a:solidFill>
                <a:srgbClr val="000000"/>
              </a:solidFill>
              <a:latin typeface="system-ui"/>
            </a:endParaRPr>
          </a:p>
          <a:p>
            <a:pPr marL="0" indent="0" algn="l">
              <a:buNone/>
            </a:pPr>
            <a:r>
              <a:rPr lang="en-US" dirty="0">
                <a:solidFill>
                  <a:srgbClr val="000000"/>
                </a:solidFill>
                <a:latin typeface="system-ui"/>
              </a:rPr>
              <a:t>Our funding source pre-qualified you so if you want this territory we will need the franchise agreement signed and a non refundable franchise fee paid before we can provide answers to any additional requests for information.</a:t>
            </a:r>
          </a:p>
          <a:p>
            <a:pPr marL="0" indent="0" algn="l">
              <a:buNone/>
            </a:pPr>
            <a:endParaRPr lang="en-US" b="0" i="0" dirty="0">
              <a:solidFill>
                <a:srgbClr val="000000"/>
              </a:solidFill>
              <a:effectLst/>
              <a:latin typeface="system-ui"/>
            </a:endParaRPr>
          </a:p>
          <a:p>
            <a:pPr marL="0" indent="0">
              <a:buNone/>
            </a:pPr>
            <a:endParaRPr lang="en-US" dirty="0"/>
          </a:p>
        </p:txBody>
      </p:sp>
    </p:spTree>
    <p:extLst>
      <p:ext uri="{BB962C8B-B14F-4D97-AF65-F5344CB8AC3E}">
        <p14:creationId xmlns:p14="http://schemas.microsoft.com/office/powerpoint/2010/main" val="2401819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CECAE-AA11-86FF-CEF5-57F9CCFF51BF}"/>
              </a:ext>
            </a:extLst>
          </p:cNvPr>
          <p:cNvSpPr>
            <a:spLocks noGrp="1"/>
          </p:cNvSpPr>
          <p:nvPr>
            <p:ph type="title"/>
          </p:nvPr>
        </p:nvSpPr>
        <p:spPr>
          <a:xfrm>
            <a:off x="838200" y="556995"/>
            <a:ext cx="10515600" cy="1133693"/>
          </a:xfrm>
        </p:spPr>
        <p:txBody>
          <a:bodyPr>
            <a:normAutofit/>
          </a:bodyPr>
          <a:lstStyle/>
          <a:p>
            <a:r>
              <a:rPr lang="en-US" sz="5200"/>
              <a:t>IRA/401K Rollover</a:t>
            </a:r>
          </a:p>
        </p:txBody>
      </p:sp>
      <p:graphicFrame>
        <p:nvGraphicFramePr>
          <p:cNvPr id="5" name="Content Placeholder 2">
            <a:extLst>
              <a:ext uri="{FF2B5EF4-FFF2-40B4-BE49-F238E27FC236}">
                <a16:creationId xmlns:a16="http://schemas.microsoft.com/office/drawing/2014/main" id="{1DEF385D-D162-0DD7-0771-0CFF3F341F2C}"/>
              </a:ext>
            </a:extLst>
          </p:cNvPr>
          <p:cNvGraphicFramePr>
            <a:graphicFrameLocks noGrp="1"/>
          </p:cNvGraphicFramePr>
          <p:nvPr>
            <p:ph idx="1"/>
            <p:extLst>
              <p:ext uri="{D42A27DB-BD31-4B8C-83A1-F6EECF244321}">
                <p14:modId xmlns:p14="http://schemas.microsoft.com/office/powerpoint/2010/main" val="40055265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5704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EDBC4B-3990-006B-26B0-A02F560156E3}"/>
              </a:ext>
            </a:extLst>
          </p:cNvPr>
          <p:cNvSpPr>
            <a:spLocks noGrp="1"/>
          </p:cNvSpPr>
          <p:nvPr>
            <p:ph type="title"/>
          </p:nvPr>
        </p:nvSpPr>
        <p:spPr>
          <a:xfrm>
            <a:off x="5297762" y="329184"/>
            <a:ext cx="6251110" cy="1783080"/>
          </a:xfrm>
        </p:spPr>
        <p:txBody>
          <a:bodyPr anchor="b">
            <a:normAutofit/>
          </a:bodyPr>
          <a:lstStyle/>
          <a:p>
            <a:r>
              <a:rPr lang="en-US" sz="3400"/>
              <a:t>Benefits: </a:t>
            </a:r>
            <a:br>
              <a:rPr lang="en-US" sz="3400"/>
            </a:br>
            <a:br>
              <a:rPr lang="en-US" sz="3400"/>
            </a:br>
            <a:r>
              <a:rPr lang="en-US" sz="3400"/>
              <a:t>Tell me why I should consider it?</a:t>
            </a:r>
          </a:p>
        </p:txBody>
      </p:sp>
      <p:pic>
        <p:nvPicPr>
          <p:cNvPr id="40" name="Picture 39" descr="Graph on document with pen">
            <a:extLst>
              <a:ext uri="{FF2B5EF4-FFF2-40B4-BE49-F238E27FC236}">
                <a16:creationId xmlns:a16="http://schemas.microsoft.com/office/drawing/2014/main" id="{00855806-9A75-DD30-7FB5-2360BCEA1EED}"/>
              </a:ext>
            </a:extLst>
          </p:cNvPr>
          <p:cNvPicPr>
            <a:picLocks noChangeAspect="1"/>
          </p:cNvPicPr>
          <p:nvPr/>
        </p:nvPicPr>
        <p:blipFill rotWithShape="1">
          <a:blip r:embed="rId2"/>
          <a:srcRect l="34394" r="20342" b="-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4303657-5EE4-50D8-EFA6-7AC9E2FB68FE}"/>
              </a:ext>
            </a:extLst>
          </p:cNvPr>
          <p:cNvSpPr>
            <a:spLocks noGrp="1"/>
          </p:cNvSpPr>
          <p:nvPr>
            <p:ph idx="1"/>
          </p:nvPr>
        </p:nvSpPr>
        <p:spPr>
          <a:xfrm>
            <a:off x="5297762" y="2706624"/>
            <a:ext cx="6251110" cy="3581400"/>
          </a:xfrm>
        </p:spPr>
        <p:txBody>
          <a:bodyPr>
            <a:normAutofit/>
          </a:bodyPr>
          <a:lstStyle/>
          <a:p>
            <a:r>
              <a:rPr lang="en-US" sz="1400" dirty="0"/>
              <a:t>Can be used to start a business in combination with an SBA, Personal loan, or to solely fund a loan. Prospect will have less of a debt burden.</a:t>
            </a:r>
          </a:p>
          <a:p>
            <a:r>
              <a:rPr lang="en-US" sz="1400" dirty="0"/>
              <a:t>Allows a person to have more control of their retirement portfolio.</a:t>
            </a:r>
          </a:p>
          <a:p>
            <a:r>
              <a:rPr lang="en-US" sz="1400" dirty="0"/>
              <a:t>A business owner has a retirement plan that allows them to save up to $23,000 toward their retirement.</a:t>
            </a:r>
          </a:p>
          <a:p>
            <a:r>
              <a:rPr lang="en-US" sz="1400" dirty="0"/>
              <a:t>A business owner can match the employee’s contributions up to 100% (including themselves) out of the company earnings</a:t>
            </a:r>
          </a:p>
          <a:p>
            <a:r>
              <a:rPr lang="en-US" sz="1400" dirty="0"/>
              <a:t>A business owner can contribute an additional profit-sharing money to employees 401k accounts from the company earnings.</a:t>
            </a:r>
          </a:p>
          <a:p>
            <a:r>
              <a:rPr lang="en-US" sz="1400" dirty="0"/>
              <a:t>C-CORPS can carry over a loss for 3 years and has more tax deductions than the other entity option.</a:t>
            </a:r>
          </a:p>
          <a:p>
            <a:r>
              <a:rPr lang="en-US" sz="1400" dirty="0"/>
              <a:t>The amount of stock owned by the 401k is except from capital gains tax at the time of sale, so long as the money is diverted back into the 401k for other investments. This includes another or a future business purchase.</a:t>
            </a:r>
          </a:p>
          <a:p>
            <a:pPr marL="0" indent="0">
              <a:buNone/>
            </a:pPr>
            <a:endParaRPr lang="en-US" sz="1200" dirty="0"/>
          </a:p>
        </p:txBody>
      </p:sp>
    </p:spTree>
    <p:extLst>
      <p:ext uri="{BB962C8B-B14F-4D97-AF65-F5344CB8AC3E}">
        <p14:creationId xmlns:p14="http://schemas.microsoft.com/office/powerpoint/2010/main" val="2741810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94F3D73F-2ED2-CE16-5B86-675D74151B3E}"/>
              </a:ext>
            </a:extLst>
          </p:cNvPr>
          <p:cNvPicPr>
            <a:picLocks noChangeAspect="1"/>
          </p:cNvPicPr>
          <p:nvPr/>
        </p:nvPicPr>
        <p:blipFill rotWithShape="1">
          <a:blip r:embed="rId2"/>
          <a:srcRect l="12643" r="40536" b="6250"/>
          <a:stretch/>
        </p:blipFill>
        <p:spPr>
          <a:xfrm>
            <a:off x="6103027" y="10"/>
            <a:ext cx="6088971" cy="6857990"/>
          </a:xfrm>
          <a:prstGeom prst="rect">
            <a:avLst/>
          </a:prstGeom>
        </p:spPr>
      </p:pic>
      <p:sp useBgFill="1">
        <p:nvSpPr>
          <p:cNvPr id="57" name="Rectangle 56">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8" name="Rectangle 57">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58B659-9BDE-C771-5BFD-70C00E15DEB8}"/>
              </a:ext>
            </a:extLst>
          </p:cNvPr>
          <p:cNvSpPr>
            <a:spLocks noGrp="1"/>
          </p:cNvSpPr>
          <p:nvPr>
            <p:ph type="title"/>
          </p:nvPr>
        </p:nvSpPr>
        <p:spPr>
          <a:xfrm>
            <a:off x="761801" y="328512"/>
            <a:ext cx="4778387" cy="1378368"/>
          </a:xfrm>
        </p:spPr>
        <p:txBody>
          <a:bodyPr anchor="ctr">
            <a:normAutofit/>
          </a:bodyPr>
          <a:lstStyle/>
          <a:p>
            <a:r>
              <a:rPr lang="en-US" sz="4000" dirty="0"/>
              <a:t>Qualifiers</a:t>
            </a:r>
          </a:p>
        </p:txBody>
      </p:sp>
      <p:sp>
        <p:nvSpPr>
          <p:cNvPr id="59" name="Content Placeholder 2">
            <a:extLst>
              <a:ext uri="{FF2B5EF4-FFF2-40B4-BE49-F238E27FC236}">
                <a16:creationId xmlns:a16="http://schemas.microsoft.com/office/drawing/2014/main" id="{827E60C1-9537-3F1D-0787-7C38700AAB2C}"/>
              </a:ext>
            </a:extLst>
          </p:cNvPr>
          <p:cNvSpPr>
            <a:spLocks noGrp="1"/>
          </p:cNvSpPr>
          <p:nvPr>
            <p:ph idx="1"/>
          </p:nvPr>
        </p:nvSpPr>
        <p:spPr>
          <a:xfrm>
            <a:off x="761801" y="2285995"/>
            <a:ext cx="4659756" cy="4389125"/>
          </a:xfrm>
        </p:spPr>
        <p:txBody>
          <a:bodyPr anchor="ctr">
            <a:normAutofit/>
          </a:bodyPr>
          <a:lstStyle/>
          <a:p>
            <a:pPr marL="514350" indent="-514350">
              <a:buFont typeface="+mj-lt"/>
              <a:buAutoNum type="arabicPeriod"/>
            </a:pPr>
            <a:r>
              <a:rPr lang="en-US" sz="1600" dirty="0"/>
              <a:t>We recommend a client has 35k or more in a non-Roth IRA. </a:t>
            </a:r>
          </a:p>
          <a:p>
            <a:pPr marL="514350" indent="-514350">
              <a:buFont typeface="+mj-lt"/>
              <a:buAutoNum type="arabicPeriod"/>
            </a:pPr>
            <a:r>
              <a:rPr lang="en-US" sz="1600" dirty="0"/>
              <a:t>A 401k with a current employer is not eligible unless the employer plan allows for withholding directed to an employees own qualified plan. </a:t>
            </a:r>
          </a:p>
          <a:p>
            <a:pPr marL="514350" indent="-514350">
              <a:buFont typeface="+mj-lt"/>
              <a:buAutoNum type="arabicPeriod"/>
            </a:pPr>
            <a:r>
              <a:rPr lang="en-US" sz="1600" dirty="0"/>
              <a:t>Must be set up as C-CORP. Yes, there are some companies promoting Single Payer S-Corps and Roth S-Corp plans. Another conversation to discuss why I don’t recommend them. </a:t>
            </a:r>
          </a:p>
          <a:p>
            <a:pPr marL="514350" indent="-514350">
              <a:buFont typeface="+mj-lt"/>
              <a:buAutoNum type="arabicPeriod"/>
            </a:pPr>
            <a:r>
              <a:rPr lang="en-US" sz="1600" dirty="0"/>
              <a:t>It must be created, managed, and maintained by a 3</a:t>
            </a:r>
            <a:r>
              <a:rPr lang="en-US" sz="1600" baseline="30000" dirty="0"/>
              <a:t>rd</a:t>
            </a:r>
            <a:r>
              <a:rPr lang="en-US" sz="1600" dirty="0"/>
              <a:t> party administrator throughout the existence of the company.</a:t>
            </a:r>
          </a:p>
          <a:p>
            <a:pPr marL="514350" indent="-514350">
              <a:buFont typeface="+mj-lt"/>
              <a:buAutoNum type="arabicPeriod"/>
            </a:pPr>
            <a:r>
              <a:rPr lang="en-US" sz="1600" dirty="0"/>
              <a:t>Requires an initial stock valuation, and one done every year thereafter.</a:t>
            </a:r>
          </a:p>
          <a:p>
            <a:pPr marL="0" indent="0">
              <a:buNone/>
            </a:pPr>
            <a:endParaRPr lang="en-US" sz="1400" dirty="0"/>
          </a:p>
        </p:txBody>
      </p:sp>
    </p:spTree>
    <p:extLst>
      <p:ext uri="{BB962C8B-B14F-4D97-AF65-F5344CB8AC3E}">
        <p14:creationId xmlns:p14="http://schemas.microsoft.com/office/powerpoint/2010/main" val="3315280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3C461-BD42-C03B-C0E0-7251647B6CEE}"/>
              </a:ext>
            </a:extLst>
          </p:cNvPr>
          <p:cNvSpPr>
            <a:spLocks noGrp="1"/>
          </p:cNvSpPr>
          <p:nvPr>
            <p:ph type="title"/>
          </p:nvPr>
        </p:nvSpPr>
        <p:spPr>
          <a:xfrm>
            <a:off x="6513788" y="365125"/>
            <a:ext cx="4840010" cy="1807305"/>
          </a:xfrm>
        </p:spPr>
        <p:txBody>
          <a:bodyPr>
            <a:normAutofit/>
          </a:bodyPr>
          <a:lstStyle/>
          <a:p>
            <a:r>
              <a:rPr lang="en-US"/>
              <a:t>Personal &amp; Business Loans (Non-SBA)</a:t>
            </a:r>
          </a:p>
        </p:txBody>
      </p:sp>
      <p:pic>
        <p:nvPicPr>
          <p:cNvPr id="31" name="Picture 21" descr="Calculator and notepad">
            <a:extLst>
              <a:ext uri="{FF2B5EF4-FFF2-40B4-BE49-F238E27FC236}">
                <a16:creationId xmlns:a16="http://schemas.microsoft.com/office/drawing/2014/main" id="{09BF413B-9F54-66AE-DD56-E77A0049FC62}"/>
              </a:ext>
            </a:extLst>
          </p:cNvPr>
          <p:cNvPicPr>
            <a:picLocks noChangeAspect="1"/>
          </p:cNvPicPr>
          <p:nvPr/>
        </p:nvPicPr>
        <p:blipFill rotWithShape="1">
          <a:blip r:embed="rId2"/>
          <a:srcRect l="35096" r="537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65C794A-4990-532B-3D74-F62152E0E17E}"/>
              </a:ext>
            </a:extLst>
          </p:cNvPr>
          <p:cNvSpPr>
            <a:spLocks noGrp="1"/>
          </p:cNvSpPr>
          <p:nvPr>
            <p:ph idx="1"/>
          </p:nvPr>
        </p:nvSpPr>
        <p:spPr>
          <a:xfrm>
            <a:off x="6513788" y="2333297"/>
            <a:ext cx="4840010" cy="3843666"/>
          </a:xfrm>
        </p:spPr>
        <p:txBody>
          <a:bodyPr>
            <a:normAutofit/>
          </a:bodyPr>
          <a:lstStyle/>
          <a:p>
            <a:pPr marL="0" indent="0">
              <a:buNone/>
            </a:pPr>
            <a:r>
              <a:rPr lang="en-US" sz="1600" dirty="0"/>
              <a:t>Personal loans are just that, a loan to an individual based upon similar criteria as the SBA loans. The difference is they are shorter fixed rate term loans. Typically, 3 to 7 years, with 5 years the most common.</a:t>
            </a:r>
          </a:p>
          <a:p>
            <a:pPr marL="0" indent="0">
              <a:buNone/>
            </a:pPr>
            <a:r>
              <a:rPr lang="en-US" sz="1600" dirty="0"/>
              <a:t>They do not require any money out of pocket (other than a 1500 non- refundable deposit).</a:t>
            </a:r>
          </a:p>
          <a:p>
            <a:pPr marL="0" indent="0">
              <a:buNone/>
            </a:pPr>
            <a:r>
              <a:rPr lang="en-US" sz="1600" dirty="0"/>
              <a:t>The rates usually are between 10.5% to 16%. Depending on the Strength of the borrower’s financial profile.</a:t>
            </a:r>
          </a:p>
          <a:p>
            <a:pPr marL="0" indent="0">
              <a:buNone/>
            </a:pPr>
            <a:r>
              <a:rPr lang="en-US" sz="1600" dirty="0"/>
              <a:t>The funds usually take between 3 weeks to fully fund. They may require 1 or more applications to achieve the amount of funding a person needs.</a:t>
            </a:r>
          </a:p>
          <a:p>
            <a:pPr marL="0" indent="0">
              <a:buNone/>
            </a:pPr>
            <a:r>
              <a:rPr lang="en-US" sz="1600" dirty="0"/>
              <a:t>Business loans require at least 2 years in business with strong financials. The goal is to start with a personal loan and migrate to a business loan. </a:t>
            </a:r>
          </a:p>
          <a:p>
            <a:pPr marL="0" indent="0">
              <a:buNone/>
            </a:pPr>
            <a:endParaRPr lang="en-US" sz="1600" dirty="0"/>
          </a:p>
        </p:txBody>
      </p:sp>
    </p:spTree>
    <p:extLst>
      <p:ext uri="{BB962C8B-B14F-4D97-AF65-F5344CB8AC3E}">
        <p14:creationId xmlns:p14="http://schemas.microsoft.com/office/powerpoint/2010/main" val="2448063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Graph on document with pen">
            <a:extLst>
              <a:ext uri="{FF2B5EF4-FFF2-40B4-BE49-F238E27FC236}">
                <a16:creationId xmlns:a16="http://schemas.microsoft.com/office/drawing/2014/main" id="{5A33D047-18D3-052E-442F-FFF3129D126A}"/>
              </a:ext>
            </a:extLst>
          </p:cNvPr>
          <p:cNvPicPr>
            <a:picLocks noChangeAspect="1"/>
          </p:cNvPicPr>
          <p:nvPr/>
        </p:nvPicPr>
        <p:blipFill rotWithShape="1">
          <a:blip r:embed="rId2"/>
          <a:srcRect l="30735" r="16683" b="-4"/>
          <a:stretch/>
        </p:blipFill>
        <p:spPr>
          <a:xfrm>
            <a:off x="-1" y="-2"/>
            <a:ext cx="5410198" cy="6858002"/>
          </a:xfrm>
          <a:prstGeom prst="rect">
            <a:avLst/>
          </a:prstGeom>
        </p:spPr>
      </p:pic>
      <p:sp useBgFill="1">
        <p:nvSpPr>
          <p:cNvPr id="37" name="Rectangle 3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6115317" y="405685"/>
            <a:ext cx="5464968" cy="1559301"/>
          </a:xfrm>
        </p:spPr>
        <p:txBody>
          <a:bodyPr>
            <a:normAutofit/>
          </a:bodyPr>
          <a:lstStyle/>
          <a:p>
            <a:r>
              <a:rPr lang="en-US" sz="3600" dirty="0"/>
              <a:t>Case Study 1 for discussion</a:t>
            </a:r>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6115316" y="1751162"/>
            <a:ext cx="5247341" cy="4934309"/>
          </a:xfrm>
        </p:spPr>
        <p:txBody>
          <a:bodyPr anchor="ctr">
            <a:normAutofit/>
          </a:bodyPr>
          <a:lstStyle/>
          <a:p>
            <a:r>
              <a:rPr lang="en-US" sz="1600" dirty="0"/>
              <a:t>Clients are young and have 6 years of good credit history. Scores 754 and 744.</a:t>
            </a:r>
          </a:p>
          <a:p>
            <a:r>
              <a:rPr lang="en-US" sz="1600" dirty="0"/>
              <a:t>Combined employment income 275k. Separately 100k and 175k</a:t>
            </a:r>
          </a:p>
          <a:p>
            <a:r>
              <a:rPr lang="en-US" sz="1600" dirty="0"/>
              <a:t>200k in savings. 75k each in an Non Roth IRA.</a:t>
            </a:r>
          </a:p>
          <a:p>
            <a:r>
              <a:rPr lang="en-US" sz="1600" dirty="0"/>
              <a:t>Receiving 100k gift from the husbands parents.</a:t>
            </a:r>
          </a:p>
          <a:p>
            <a:r>
              <a:rPr lang="en-US" sz="1600" dirty="0"/>
              <a:t>Debt to income not including real estate 25%.</a:t>
            </a:r>
          </a:p>
          <a:p>
            <a:r>
              <a:rPr lang="en-US" sz="1600" dirty="0"/>
              <a:t>Home owners with rental income. Net profit 1500 monthly.</a:t>
            </a:r>
          </a:p>
          <a:p>
            <a:r>
              <a:rPr lang="en-US" sz="1600" dirty="0"/>
              <a:t>Monthly income vs Expenses leaves 5000 disposable income.</a:t>
            </a:r>
          </a:p>
          <a:p>
            <a:r>
              <a:rPr lang="en-US" sz="1600" dirty="0"/>
              <a:t>Wants funding for a 3 pack start up Medical franchise with only 20 units open and none of them open more that 3 years. Total Investment 600k to 700k. Franchise Fee for 3 = 100k</a:t>
            </a:r>
          </a:p>
          <a:p>
            <a:r>
              <a:rPr lang="en-US" sz="1600" dirty="0"/>
              <a:t>What are the challenges with the bank? </a:t>
            </a:r>
          </a:p>
          <a:p>
            <a:endParaRPr lang="en-US" sz="1400" dirty="0"/>
          </a:p>
        </p:txBody>
      </p:sp>
    </p:spTree>
    <p:extLst>
      <p:ext uri="{BB962C8B-B14F-4D97-AF65-F5344CB8AC3E}">
        <p14:creationId xmlns:p14="http://schemas.microsoft.com/office/powerpoint/2010/main" val="21588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Graph on document with pen">
            <a:extLst>
              <a:ext uri="{FF2B5EF4-FFF2-40B4-BE49-F238E27FC236}">
                <a16:creationId xmlns:a16="http://schemas.microsoft.com/office/drawing/2014/main" id="{5A33D047-18D3-052E-442F-FFF3129D126A}"/>
              </a:ext>
            </a:extLst>
          </p:cNvPr>
          <p:cNvPicPr>
            <a:picLocks noChangeAspect="1"/>
          </p:cNvPicPr>
          <p:nvPr/>
        </p:nvPicPr>
        <p:blipFill rotWithShape="1">
          <a:blip r:embed="rId2"/>
          <a:srcRect l="30735" r="16683" b="-4"/>
          <a:stretch/>
        </p:blipFill>
        <p:spPr>
          <a:xfrm>
            <a:off x="-1" y="-2"/>
            <a:ext cx="5410198" cy="6858002"/>
          </a:xfrm>
          <a:prstGeom prst="rect">
            <a:avLst/>
          </a:prstGeom>
        </p:spPr>
      </p:pic>
      <p:sp useBgFill="1">
        <p:nvSpPr>
          <p:cNvPr id="37" name="Rectangle 3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6115317" y="405685"/>
            <a:ext cx="5464968" cy="1559301"/>
          </a:xfrm>
        </p:spPr>
        <p:txBody>
          <a:bodyPr>
            <a:normAutofit/>
          </a:bodyPr>
          <a:lstStyle/>
          <a:p>
            <a:r>
              <a:rPr lang="en-US" sz="4000" dirty="0"/>
              <a:t>Case Study #1 Project Breakdown</a:t>
            </a:r>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6115316" y="1889184"/>
            <a:ext cx="5247341" cy="3769744"/>
          </a:xfrm>
        </p:spPr>
        <p:txBody>
          <a:bodyPr anchor="ctr">
            <a:normAutofit/>
          </a:bodyPr>
          <a:lstStyle/>
          <a:p>
            <a:r>
              <a:rPr lang="en-US" sz="1800" dirty="0"/>
              <a:t>Total savings 200k</a:t>
            </a:r>
          </a:p>
          <a:p>
            <a:r>
              <a:rPr lang="en-US" sz="1800" dirty="0"/>
              <a:t>Total eligible retirement funds 150k</a:t>
            </a:r>
          </a:p>
          <a:p>
            <a:r>
              <a:rPr lang="en-US" sz="1800" dirty="0"/>
              <a:t> Total eligible Gifted Cash from immediate family 100k</a:t>
            </a:r>
          </a:p>
          <a:p>
            <a:r>
              <a:rPr lang="en-US" sz="1800" dirty="0"/>
              <a:t>Total liquidity 450k</a:t>
            </a:r>
          </a:p>
          <a:p>
            <a:r>
              <a:rPr lang="en-US" sz="1800" dirty="0"/>
              <a:t>Yearly gross income 287k</a:t>
            </a:r>
          </a:p>
          <a:p>
            <a:r>
              <a:rPr lang="en-US" sz="1800" dirty="0"/>
              <a:t>Total monthly net after household expenses 5000.</a:t>
            </a:r>
          </a:p>
          <a:p>
            <a:r>
              <a:rPr lang="en-US" sz="1800" dirty="0"/>
              <a:t>SBA Loan Payment on $xxx borrowed =</a:t>
            </a:r>
          </a:p>
          <a:p>
            <a:endParaRPr lang="en-US" sz="1400" dirty="0"/>
          </a:p>
        </p:txBody>
      </p:sp>
    </p:spTree>
    <p:extLst>
      <p:ext uri="{BB962C8B-B14F-4D97-AF65-F5344CB8AC3E}">
        <p14:creationId xmlns:p14="http://schemas.microsoft.com/office/powerpoint/2010/main" val="2567383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Graph on document with pen">
            <a:extLst>
              <a:ext uri="{FF2B5EF4-FFF2-40B4-BE49-F238E27FC236}">
                <a16:creationId xmlns:a16="http://schemas.microsoft.com/office/drawing/2014/main" id="{5A33D047-18D3-052E-442F-FFF3129D126A}"/>
              </a:ext>
            </a:extLst>
          </p:cNvPr>
          <p:cNvPicPr>
            <a:picLocks noChangeAspect="1"/>
          </p:cNvPicPr>
          <p:nvPr/>
        </p:nvPicPr>
        <p:blipFill rotWithShape="1">
          <a:blip r:embed="rId2"/>
          <a:srcRect l="30735" r="16683" b="-4"/>
          <a:stretch/>
        </p:blipFill>
        <p:spPr>
          <a:xfrm>
            <a:off x="-1" y="-2"/>
            <a:ext cx="5410198" cy="6858002"/>
          </a:xfrm>
          <a:prstGeom prst="rect">
            <a:avLst/>
          </a:prstGeom>
        </p:spPr>
      </p:pic>
      <p:sp useBgFill="1">
        <p:nvSpPr>
          <p:cNvPr id="37" name="Rectangle 36">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6115317" y="405685"/>
            <a:ext cx="5464968" cy="1559301"/>
          </a:xfrm>
        </p:spPr>
        <p:txBody>
          <a:bodyPr>
            <a:normAutofit/>
          </a:bodyPr>
          <a:lstStyle/>
          <a:p>
            <a:r>
              <a:rPr lang="en-US" sz="4000" dirty="0"/>
              <a:t>Case Study</a:t>
            </a:r>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5838825" y="1889184"/>
            <a:ext cx="6029325" cy="4454466"/>
          </a:xfrm>
        </p:spPr>
        <p:txBody>
          <a:bodyPr anchor="ctr">
            <a:normAutofit/>
          </a:bodyPr>
          <a:lstStyle/>
          <a:p>
            <a:r>
              <a:rPr lang="en-US" sz="1800" dirty="0"/>
              <a:t>SBA Loan payment on 600k at 11.25% = $8,350. @ 10 years</a:t>
            </a:r>
          </a:p>
          <a:p>
            <a:r>
              <a:rPr lang="en-US" sz="1800" dirty="0"/>
              <a:t>SBA Loan payment on 500k at 11.25% = $6,958. @ 10 years</a:t>
            </a:r>
          </a:p>
          <a:p>
            <a:r>
              <a:rPr lang="en-US" sz="1800" dirty="0"/>
              <a:t>SBA Loan payment on 400k at 11.25% = $5,567 @ 10 years</a:t>
            </a:r>
          </a:p>
          <a:p>
            <a:r>
              <a:rPr lang="en-US" sz="1800" dirty="0"/>
              <a:t>SBA Loan payment on 300k at 11.25% = $4,175. @ 10 years</a:t>
            </a:r>
          </a:p>
          <a:p>
            <a:r>
              <a:rPr lang="en-US" sz="1800" dirty="0"/>
              <a:t>SBA Loan payment on 250k at 11.25% = $3,479 @ 10 years</a:t>
            </a:r>
          </a:p>
          <a:p>
            <a:endParaRPr lang="en-US" sz="1800" dirty="0"/>
          </a:p>
          <a:p>
            <a:r>
              <a:rPr lang="en-US" sz="1800" dirty="0"/>
              <a:t>What can they afford?</a:t>
            </a:r>
          </a:p>
          <a:p>
            <a:r>
              <a:rPr lang="en-US" sz="1800" dirty="0"/>
              <a:t>What should your funding source suggest as options and as a strategy?</a:t>
            </a:r>
          </a:p>
          <a:p>
            <a:r>
              <a:rPr lang="en-US" sz="1800" dirty="0"/>
              <a:t>How can you help as a broker to get this deal done?</a:t>
            </a:r>
          </a:p>
          <a:p>
            <a:endParaRPr lang="en-US" sz="1400" dirty="0"/>
          </a:p>
          <a:p>
            <a:endParaRPr lang="en-US" sz="1400" dirty="0"/>
          </a:p>
          <a:p>
            <a:endParaRPr lang="en-US" sz="1400" dirty="0"/>
          </a:p>
        </p:txBody>
      </p:sp>
    </p:spTree>
    <p:extLst>
      <p:ext uri="{BB962C8B-B14F-4D97-AF65-F5344CB8AC3E}">
        <p14:creationId xmlns:p14="http://schemas.microsoft.com/office/powerpoint/2010/main" val="3728370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48698C-C28B-B57C-56DD-43F3B93D49B2}"/>
              </a:ext>
            </a:extLst>
          </p:cNvPr>
          <p:cNvSpPr>
            <a:spLocks noGrp="1"/>
          </p:cNvSpPr>
          <p:nvPr>
            <p:ph type="title"/>
          </p:nvPr>
        </p:nvSpPr>
        <p:spPr>
          <a:xfrm>
            <a:off x="804672" y="802955"/>
            <a:ext cx="4766330" cy="1454051"/>
          </a:xfrm>
        </p:spPr>
        <p:txBody>
          <a:bodyPr>
            <a:normAutofit/>
          </a:bodyPr>
          <a:lstStyle/>
          <a:p>
            <a:r>
              <a:rPr lang="en-US" sz="3600">
                <a:solidFill>
                  <a:schemeClr val="tx2"/>
                </a:solidFill>
              </a:rPr>
              <a:t>Questions?</a:t>
            </a:r>
          </a:p>
        </p:txBody>
      </p:sp>
      <p:sp>
        <p:nvSpPr>
          <p:cNvPr id="3" name="Content Placeholder 2">
            <a:extLst>
              <a:ext uri="{FF2B5EF4-FFF2-40B4-BE49-F238E27FC236}">
                <a16:creationId xmlns:a16="http://schemas.microsoft.com/office/drawing/2014/main" id="{831E2719-D8CB-27C0-640C-9AF5A62553D3}"/>
              </a:ext>
            </a:extLst>
          </p:cNvPr>
          <p:cNvSpPr>
            <a:spLocks noGrp="1"/>
          </p:cNvSpPr>
          <p:nvPr>
            <p:ph idx="1"/>
          </p:nvPr>
        </p:nvSpPr>
        <p:spPr>
          <a:xfrm>
            <a:off x="804672" y="2421683"/>
            <a:ext cx="4765949" cy="3353476"/>
          </a:xfrm>
        </p:spPr>
        <p:txBody>
          <a:bodyPr anchor="t">
            <a:normAutofit/>
          </a:bodyPr>
          <a:lstStyle/>
          <a:p>
            <a:pPr marL="0" indent="0">
              <a:buNone/>
            </a:pPr>
            <a:r>
              <a:rPr lang="en-US" sz="1800">
                <a:solidFill>
                  <a:schemeClr val="tx2"/>
                </a:solidFill>
              </a:rPr>
              <a:t>Al Lesko </a:t>
            </a:r>
          </a:p>
          <a:p>
            <a:pPr marL="0" indent="0">
              <a:buNone/>
            </a:pPr>
            <a:r>
              <a:rPr lang="en-US" sz="1800">
                <a:solidFill>
                  <a:schemeClr val="tx2"/>
                </a:solidFill>
              </a:rPr>
              <a:t>President of Fund My Franchise</a:t>
            </a:r>
          </a:p>
          <a:p>
            <a:pPr marL="0" indent="0">
              <a:buNone/>
            </a:pPr>
            <a:r>
              <a:rPr lang="en-US" sz="1800">
                <a:solidFill>
                  <a:schemeClr val="tx2"/>
                </a:solidFill>
              </a:rPr>
              <a:t>541-831-0071 Office Line (Best Option)</a:t>
            </a:r>
          </a:p>
          <a:p>
            <a:pPr marL="0" indent="0">
              <a:buNone/>
            </a:pPr>
            <a:r>
              <a:rPr lang="en-US" sz="1800">
                <a:solidFill>
                  <a:schemeClr val="tx2"/>
                </a:solidFill>
              </a:rPr>
              <a:t>541-973-0071 Text Messaging ( Please include your name)</a:t>
            </a:r>
          </a:p>
          <a:p>
            <a:pPr marL="0" indent="0">
              <a:buNone/>
            </a:pPr>
            <a:r>
              <a:rPr lang="en-US" sz="1800">
                <a:solidFill>
                  <a:schemeClr val="tx2"/>
                </a:solidFill>
              </a:rPr>
              <a:t>www.fundmyfranchise.com</a:t>
            </a:r>
          </a:p>
        </p:txBody>
      </p:sp>
      <p:grpSp>
        <p:nvGrpSpPr>
          <p:cNvPr id="46" name="Group 45">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39" name="Freeform: Shape 38">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Text&#10;&#10;Description automatically generated">
            <a:extLst>
              <a:ext uri="{FF2B5EF4-FFF2-40B4-BE49-F238E27FC236}">
                <a16:creationId xmlns:a16="http://schemas.microsoft.com/office/drawing/2014/main" id="{A39D38F1-02BD-0AC9-FCF6-40CAF3B263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8392" y="3010548"/>
            <a:ext cx="4142232" cy="1760448"/>
          </a:xfrm>
          <a:prstGeom prst="rect">
            <a:avLst/>
          </a:prstGeom>
        </p:spPr>
      </p:pic>
    </p:spTree>
    <p:extLst>
      <p:ext uri="{BB962C8B-B14F-4D97-AF65-F5344CB8AC3E}">
        <p14:creationId xmlns:p14="http://schemas.microsoft.com/office/powerpoint/2010/main" val="3552612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9691</TotalTime>
  <Words>2056</Words>
  <Application>Microsoft Office PowerPoint</Application>
  <PresentationFormat>Widescreen</PresentationFormat>
  <Paragraphs>163</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Roboto</vt:lpstr>
      <vt:lpstr>system-ui</vt:lpstr>
      <vt:lpstr>Tahoma</vt:lpstr>
      <vt:lpstr>Office Theme</vt:lpstr>
      <vt:lpstr>April 2024 FTI Funding Training</vt:lpstr>
      <vt:lpstr>Overview</vt:lpstr>
      <vt:lpstr>Questions we will cover</vt:lpstr>
      <vt:lpstr>Funding options for Franchise Investing</vt:lpstr>
      <vt:lpstr>SBA Loans</vt:lpstr>
      <vt:lpstr>PowerPoint Presentation</vt:lpstr>
      <vt:lpstr>There is no standard Modus operandi </vt:lpstr>
      <vt:lpstr>Importance of Validation for SBA Loans</vt:lpstr>
      <vt:lpstr>Fed Governor Says Small Businesses Need Access to Affordable Capital</vt:lpstr>
      <vt:lpstr>Aggressive Franchise Rep Pitches. Don’t let your client Fall for it</vt:lpstr>
      <vt:lpstr>IRA/401K Rollover</vt:lpstr>
      <vt:lpstr>Benefits:   Tell me why I should consider it?</vt:lpstr>
      <vt:lpstr>Qualifiers</vt:lpstr>
      <vt:lpstr>Personal &amp; Business Loans (Non-SBA)</vt:lpstr>
      <vt:lpstr>Case Study 1 for discussion</vt:lpstr>
      <vt:lpstr>Case Study #1 Project Breakdown</vt:lpstr>
      <vt:lpstr>Case Study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FTI Funding Training</dc:title>
  <dc:creator>Al Lesko</dc:creator>
  <cp:lastModifiedBy>Albert Lesko</cp:lastModifiedBy>
  <cp:revision>19</cp:revision>
  <dcterms:created xsi:type="dcterms:W3CDTF">2022-09-08T19:51:08Z</dcterms:created>
  <dcterms:modified xsi:type="dcterms:W3CDTF">2024-04-16T14:57:14Z</dcterms:modified>
</cp:coreProperties>
</file>