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78" r:id="rId5"/>
    <p:sldId id="279" r:id="rId6"/>
    <p:sldId id="280" r:id="rId7"/>
    <p:sldId id="281" r:id="rId8"/>
    <p:sldId id="282" r:id="rId9"/>
    <p:sldId id="283" r:id="rId10"/>
    <p:sldId id="28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D6"/>
    <a:srgbClr val="314F61"/>
    <a:srgbClr val="185F69"/>
    <a:srgbClr val="304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55"/>
  </p:normalViewPr>
  <p:slideViewPr>
    <p:cSldViewPr snapToGrid="0">
      <p:cViewPr varScale="1">
        <p:scale>
          <a:sx n="117" d="100"/>
          <a:sy n="117" d="100"/>
        </p:scale>
        <p:origin x="592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DEDD4-620D-4843-A2E9-58F478F68786}" type="datetimeFigureOut">
              <a:rPr lang="en-US" smtClean="0"/>
              <a:t>7/27/25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2C574-87D3-3543-8945-EE1D3B6CF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02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66C8E-2FDB-E50E-6C41-61DD6CBD8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A3DB68-990D-1466-204D-7A3994ED7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42343-BCAA-76FB-F7D9-85A18568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D8FCD-1877-EE3C-0A9B-0197AC2C2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1C403-6AE4-4ABB-D3B0-D4667E1E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6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E166A-2229-BA7A-8B09-DAE17B655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51A30-D51E-334A-971A-80AA6EFFE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570DF-F679-7F19-360A-54AA444C9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39A3F-A9D3-2964-909F-C96CD84C7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760F5-86EB-D4B4-7C5A-137BC39E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10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BAF13-A05A-FA65-E0AF-A3BFCC19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7523C-0C99-6020-4343-0F59740B7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EB683-03DD-73BA-FC31-5139A1EF1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5C1BB-3EDB-111C-7E38-4C47224AA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8AD19-5F15-9525-3071-D96A16005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94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60EC5-0EAB-51F2-DF85-E46ED3E3C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23C81-0DBF-0615-D595-7806EED24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D6690-BACE-1439-7B00-818857F83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3B9E5-A855-6C1D-7341-570C930F2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2E449-420B-BEB8-0CBC-CFD40D633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68421-4601-3280-386D-FC994FDE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85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1E3EB-2B48-F3CF-A59A-85A9FD0C6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10818-2642-2C20-40C8-FAECAC789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8DD9A-315F-C26E-064D-A2177DA18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B7596C-907D-9294-38D7-0AF39D7EE6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60B8D1-A9F6-E97C-5271-A431FDC293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BD02B7-8A9B-7E65-7C76-CEE5AA795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60F0DD-A1A8-232C-3A74-309694234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2ECB3-FB34-7D24-330E-D704B7FB1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13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BF649-32CC-99CF-2D9A-9CD6F471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AFBF4D-EF37-BE7E-7110-E4C73162A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7E6497-7A9A-56A9-BBEA-4A98DB830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1E5028-4D8A-E0A6-EE54-AB10861B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87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3C84DB-13EE-F71C-F6B1-4E06A0D6B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5B35EC-D6F4-C4BB-74D7-4FA9A77BD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5EC0A-1825-8F28-9A4F-5939CAB02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09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7B367-9C96-9962-CC7E-7A1C1AEB5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FC356-401D-3CF4-DACC-08187F479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40E49-AF34-7BDE-8313-FDB572C5D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1078A-2151-3971-34C8-3A5AA79A0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F8ED0-1B45-27D5-DB6E-BF06C3C21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69B69E-7711-1BE3-5CFD-22E6AF01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1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924EF-56CE-8BC9-22AC-8BC5CF691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042808-FC9C-4BFC-029C-78197EC13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F29E2-F3B6-4229-A3E6-5602146C5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0C5AA-A8C3-0B01-9CD5-5640C37E2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A1377E-CD97-709D-C9C4-A0DA76589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EF7C31-C928-08C5-6EB8-5E474302D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16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32E74-AD4B-DDDC-0EDC-B9D303565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A91C1-1E1E-1C56-0C3B-3E4BDA222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6FAD4-1614-0FF5-C9D0-9F7A73AB4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03533-68DE-9C6B-EDD4-E66A7E3FE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2A486-B7C4-E74D-4702-9223DF0BF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882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C606AC-4478-D4F9-AE70-A1A7CB2737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617EFE-DD34-416F-3773-CF15F80B9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A4F45-97A0-9D9F-8274-4D690B508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7D7B6-CE15-DBB2-BE33-2658289B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FC5CE-F2BC-14F6-3F22-7832DE550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75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4F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55D0DD-9EEB-D773-97CC-551A7940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EF05A-0CBF-8AED-9499-7887B29E9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14C17-0772-63C7-6276-CABED0344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6BA5E4-8B20-D048-A88E-BE104CB50FB4}" type="datetimeFigureOut">
              <a:rPr lang="en-US" smtClean="0"/>
              <a:t>7/27/25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D4475E-1879-2A76-5FF5-133DC342D5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2390F-CE33-E5DC-2939-6C41CA1ED4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717C39-6BF6-CC44-A45D-41C0FCC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7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30630DB-F4B2-E526-4535-CF2C757AB807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on a black background&#10;&#10;Description automatically generated">
            <a:extLst>
              <a:ext uri="{FF2B5EF4-FFF2-40B4-BE49-F238E27FC236}">
                <a16:creationId xmlns:a16="http://schemas.microsoft.com/office/drawing/2014/main" id="{A11863F1-CB65-94F8-2030-22428E53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49C684-4CC0-9F49-DD23-4BFF3707C0F2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pic>
        <p:nvPicPr>
          <p:cNvPr id="7" name="Picture 6" descr="A cover of a book&#10;&#10;Description automatically generated">
            <a:extLst>
              <a:ext uri="{FF2B5EF4-FFF2-40B4-BE49-F238E27FC236}">
                <a16:creationId xmlns:a16="http://schemas.microsoft.com/office/drawing/2014/main" id="{F1FFBCA0-F094-C2F6-98F9-DA1A9A536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0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30630DB-F4B2-E526-4535-CF2C757AB807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on a black background&#10;&#10;Description automatically generated">
            <a:extLst>
              <a:ext uri="{FF2B5EF4-FFF2-40B4-BE49-F238E27FC236}">
                <a16:creationId xmlns:a16="http://schemas.microsoft.com/office/drawing/2014/main" id="{A11863F1-CB65-94F8-2030-22428E53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49C684-4CC0-9F49-DD23-4BFF3707C0F2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pic>
        <p:nvPicPr>
          <p:cNvPr id="11" name="Picture 10" descr="A close-up of a blue background&#10;&#10;Description automatically generated">
            <a:extLst>
              <a:ext uri="{FF2B5EF4-FFF2-40B4-BE49-F238E27FC236}">
                <a16:creationId xmlns:a16="http://schemas.microsoft.com/office/drawing/2014/main" id="{9CAA6C48-CE01-248E-84D5-A14DEB0DDB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26"/>
          <a:stretch/>
        </p:blipFill>
        <p:spPr>
          <a:xfrm>
            <a:off x="-1" y="0"/>
            <a:ext cx="12191999" cy="638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3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erson sitting at a desk with a computer and a pen&#10;&#10;Description automatically generated">
            <a:extLst>
              <a:ext uri="{FF2B5EF4-FFF2-40B4-BE49-F238E27FC236}">
                <a16:creationId xmlns:a16="http://schemas.microsoft.com/office/drawing/2014/main" id="{7D1BDE2D-F40B-7C4D-164F-5C3497D5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36B-6F8F-26A7-6E99-8AA9F3E1B011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09936F08-9D64-2CFE-20C1-B477F7504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345D3A-4892-DCEF-02BB-A6E8EA98858B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6A2CD-5F9A-60A2-66ED-32066EA741FC}"/>
              </a:ext>
            </a:extLst>
          </p:cNvPr>
          <p:cNvSpPr txBox="1"/>
          <p:nvPr/>
        </p:nvSpPr>
        <p:spPr>
          <a:xfrm>
            <a:off x="0" y="870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Three Goals of the Initial Introduction Call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5559AB-0D7C-6B97-BD30-B7B703419291}"/>
              </a:ext>
            </a:extLst>
          </p:cNvPr>
          <p:cNvSpPr txBox="1"/>
          <p:nvPr/>
        </p:nvSpPr>
        <p:spPr>
          <a:xfrm>
            <a:off x="0" y="563465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Schedule The Next Meeting Before This One Ends!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CF2366-AD60-AE9D-34D6-5926AC9C44F8}"/>
              </a:ext>
            </a:extLst>
          </p:cNvPr>
          <p:cNvGrpSpPr/>
          <p:nvPr/>
        </p:nvGrpSpPr>
        <p:grpSpPr>
          <a:xfrm>
            <a:off x="1355271" y="1313059"/>
            <a:ext cx="9944100" cy="811473"/>
            <a:chOff x="1355271" y="1313059"/>
            <a:chExt cx="9944100" cy="81147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BD7D96-B08E-2E71-24FB-A6ADD5788762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F76796-8C8F-E4FC-1AC4-ED6440574034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691EDE-DCBB-3CA5-34A9-82D5E1CDB914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Build Trust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Every lead comes to you with their guard up.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1030BB2-DB83-E086-00A3-A79643045295}"/>
              </a:ext>
            </a:extLst>
          </p:cNvPr>
          <p:cNvGrpSpPr/>
          <p:nvPr/>
        </p:nvGrpSpPr>
        <p:grpSpPr>
          <a:xfrm>
            <a:off x="1355271" y="2694411"/>
            <a:ext cx="9944100" cy="811473"/>
            <a:chOff x="1355271" y="1313059"/>
            <a:chExt cx="9944100" cy="81147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AD194F-E238-0AE3-AB7F-8966125F265B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9BE70A-67BD-C14D-E65F-40F9DE37B3A1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41041C-E781-BB72-FB11-676882806A99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Discover Mindset, Motivation, and Money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Every lead comes to you with a desire to pursue pleasure and avoid pain.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A981D7-4AFC-1787-1F04-40D6C5FBF3A5}"/>
              </a:ext>
            </a:extLst>
          </p:cNvPr>
          <p:cNvGrpSpPr/>
          <p:nvPr/>
        </p:nvGrpSpPr>
        <p:grpSpPr>
          <a:xfrm>
            <a:off x="1355271" y="4075763"/>
            <a:ext cx="9944100" cy="811473"/>
            <a:chOff x="1355271" y="1313059"/>
            <a:chExt cx="9944100" cy="81147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0AE0D8-0965-85DF-71E5-835DDDDA65D6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3E7016-6459-2A5D-4DD3-2BD3941FAB29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624FCE-CDB0-964C-A142-398B220A100E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Set the Stage For a Brand Presentation Meeting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Every lead comes to you with their guard up.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85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erson sitting at a desk with a computer and a pen&#10;&#10;Description automatically generated">
            <a:extLst>
              <a:ext uri="{FF2B5EF4-FFF2-40B4-BE49-F238E27FC236}">
                <a16:creationId xmlns:a16="http://schemas.microsoft.com/office/drawing/2014/main" id="{7D1BDE2D-F40B-7C4D-164F-5C3497D5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36B-6F8F-26A7-6E99-8AA9F3E1B011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09936F08-9D64-2CFE-20C1-B477F7504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345D3A-4892-DCEF-02BB-A6E8EA98858B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6A2CD-5F9A-60A2-66ED-32066EA741FC}"/>
              </a:ext>
            </a:extLst>
          </p:cNvPr>
          <p:cNvSpPr txBox="1"/>
          <p:nvPr/>
        </p:nvSpPr>
        <p:spPr>
          <a:xfrm>
            <a:off x="0" y="870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How Trust is Built From The First Call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5559AB-0D7C-6B97-BD30-B7B703419291}"/>
              </a:ext>
            </a:extLst>
          </p:cNvPr>
          <p:cNvSpPr txBox="1"/>
          <p:nvPr/>
        </p:nvSpPr>
        <p:spPr>
          <a:xfrm>
            <a:off x="0" y="563465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Schedule The Next Meeting Before This One Ends!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CF2366-AD60-AE9D-34D6-5926AC9C44F8}"/>
              </a:ext>
            </a:extLst>
          </p:cNvPr>
          <p:cNvGrpSpPr/>
          <p:nvPr/>
        </p:nvGrpSpPr>
        <p:grpSpPr>
          <a:xfrm>
            <a:off x="1355271" y="1313059"/>
            <a:ext cx="9944100" cy="811473"/>
            <a:chOff x="1355271" y="1313059"/>
            <a:chExt cx="9944100" cy="81147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BD7D96-B08E-2E71-24FB-A6ADD5788762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F76796-8C8F-E4FC-1AC4-ED6440574034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691EDE-DCBB-3CA5-34A9-82D5E1CDB914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Establish Rapport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Find something in common to talk about so they see you as a real person.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1030BB2-DB83-E086-00A3-A79643045295}"/>
              </a:ext>
            </a:extLst>
          </p:cNvPr>
          <p:cNvGrpSpPr/>
          <p:nvPr/>
        </p:nvGrpSpPr>
        <p:grpSpPr>
          <a:xfrm>
            <a:off x="1355271" y="2403340"/>
            <a:ext cx="9944100" cy="811473"/>
            <a:chOff x="1355271" y="1313059"/>
            <a:chExt cx="9944100" cy="81147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AD194F-E238-0AE3-AB7F-8966125F265B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9BE70A-67BD-C14D-E65F-40F9DE37B3A1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41041C-E781-BB72-FB11-676882806A99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Help Them Understand You and Your Business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Tell them a little about yourself, your business, and your “why.”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A981D7-4AFC-1787-1F04-40D6C5FBF3A5}"/>
              </a:ext>
            </a:extLst>
          </p:cNvPr>
          <p:cNvGrpSpPr/>
          <p:nvPr/>
        </p:nvGrpSpPr>
        <p:grpSpPr>
          <a:xfrm>
            <a:off x="1371600" y="3493623"/>
            <a:ext cx="9944100" cy="811473"/>
            <a:chOff x="1355271" y="1313059"/>
            <a:chExt cx="9944100" cy="81147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0AE0D8-0965-85DF-71E5-835DDDDA65D6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3E7016-6459-2A5D-4DD3-2BD3941FAB29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624FCE-CDB0-964C-A142-398B220A100E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Explain The Process You Will Guide Them Through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Help them understand all the steps from today through award day.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62C1C0-EC88-C08B-D5A7-838580B33564}"/>
              </a:ext>
            </a:extLst>
          </p:cNvPr>
          <p:cNvGrpSpPr/>
          <p:nvPr/>
        </p:nvGrpSpPr>
        <p:grpSpPr>
          <a:xfrm>
            <a:off x="1371600" y="4544373"/>
            <a:ext cx="9944100" cy="811473"/>
            <a:chOff x="1355271" y="1313059"/>
            <a:chExt cx="9944100" cy="81147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3DC1796-63A2-3922-1981-0E4714BDDB4A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1C422A-FD53-B97F-A011-CDBE3EE73EF5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550F96-D33D-E487-69C9-AEE8C6BCBEDE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Request Their Permission to Move Forward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This shows them that they are in control and you’re there to serve them.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146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erson sitting at a desk with a computer and a pen&#10;&#10;Description automatically generated">
            <a:extLst>
              <a:ext uri="{FF2B5EF4-FFF2-40B4-BE49-F238E27FC236}">
                <a16:creationId xmlns:a16="http://schemas.microsoft.com/office/drawing/2014/main" id="{7D1BDE2D-F40B-7C4D-164F-5C3497D5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36B-6F8F-26A7-6E99-8AA9F3E1B011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09936F08-9D64-2CFE-20C1-B477F7504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345D3A-4892-DCEF-02BB-A6E8EA98858B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6A2CD-5F9A-60A2-66ED-32066EA741FC}"/>
              </a:ext>
            </a:extLst>
          </p:cNvPr>
          <p:cNvSpPr txBox="1"/>
          <p:nvPr/>
        </p:nvSpPr>
        <p:spPr>
          <a:xfrm>
            <a:off x="0" y="870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Questions To Ask To Learn Motivation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5559AB-0D7C-6B97-BD30-B7B703419291}"/>
              </a:ext>
            </a:extLst>
          </p:cNvPr>
          <p:cNvSpPr txBox="1"/>
          <p:nvPr/>
        </p:nvSpPr>
        <p:spPr>
          <a:xfrm>
            <a:off x="0" y="563465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Schedule The Next Meeting Before This One Ends!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CF2366-AD60-AE9D-34D6-5926AC9C44F8}"/>
              </a:ext>
            </a:extLst>
          </p:cNvPr>
          <p:cNvGrpSpPr/>
          <p:nvPr/>
        </p:nvGrpSpPr>
        <p:grpSpPr>
          <a:xfrm>
            <a:off x="1355271" y="1313059"/>
            <a:ext cx="9944100" cy="811473"/>
            <a:chOff x="1355271" y="1313059"/>
            <a:chExt cx="9944100" cy="81147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BD7D96-B08E-2E71-24FB-A6ADD5788762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F76796-8C8F-E4FC-1AC4-ED6440574034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691EDE-DCBB-3CA5-34A9-82D5E1CDB914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Their Job and Career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What do you do for work now? Tell me about your career.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A7C7AA5-F12F-7CC5-0555-C9BB38329ECC}"/>
              </a:ext>
            </a:extLst>
          </p:cNvPr>
          <p:cNvGrpSpPr/>
          <p:nvPr/>
        </p:nvGrpSpPr>
        <p:grpSpPr>
          <a:xfrm>
            <a:off x="1355271" y="2592314"/>
            <a:ext cx="9944100" cy="1015663"/>
            <a:chOff x="1355271" y="2592314"/>
            <a:chExt cx="9944100" cy="101566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AD194F-E238-0AE3-AB7F-8966125F265B}"/>
                </a:ext>
              </a:extLst>
            </p:cNvPr>
            <p:cNvSpPr/>
            <p:nvPr/>
          </p:nvSpPr>
          <p:spPr>
            <a:xfrm>
              <a:off x="1355271" y="2694411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9BE70A-67BD-C14D-E65F-40F9DE37B3A1}"/>
                </a:ext>
              </a:extLst>
            </p:cNvPr>
            <p:cNvSpPr txBox="1"/>
            <p:nvPr/>
          </p:nvSpPr>
          <p:spPr>
            <a:xfrm>
              <a:off x="1502227" y="2807759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41041C-E781-BB72-FB11-676882806A99}"/>
                </a:ext>
              </a:extLst>
            </p:cNvPr>
            <p:cNvSpPr txBox="1"/>
            <p:nvPr/>
          </p:nvSpPr>
          <p:spPr>
            <a:xfrm>
              <a:off x="2313213" y="2592314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Their Pain or Dreams of a Different Future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What’s happening in your career or life that is prompting you to consider opening a business?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A981D7-4AFC-1787-1F04-40D6C5FBF3A5}"/>
              </a:ext>
            </a:extLst>
          </p:cNvPr>
          <p:cNvGrpSpPr/>
          <p:nvPr/>
        </p:nvGrpSpPr>
        <p:grpSpPr>
          <a:xfrm>
            <a:off x="1355271" y="4075763"/>
            <a:ext cx="9944100" cy="811473"/>
            <a:chOff x="1355271" y="1313059"/>
            <a:chExt cx="9944100" cy="81147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0AE0D8-0965-85DF-71E5-835DDDDA65D6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3E7016-6459-2A5D-4DD3-2BD3941FAB29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624FCE-CDB0-964C-A142-398B220A100E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Their Understanding of Franchising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What do you know about franchising? Why are you considering this path?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440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erson sitting at a desk with a computer and a pen&#10;&#10;Description automatically generated">
            <a:extLst>
              <a:ext uri="{FF2B5EF4-FFF2-40B4-BE49-F238E27FC236}">
                <a16:creationId xmlns:a16="http://schemas.microsoft.com/office/drawing/2014/main" id="{7D1BDE2D-F40B-7C4D-164F-5C3497D5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36B-6F8F-26A7-6E99-8AA9F3E1B011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09936F08-9D64-2CFE-20C1-B477F7504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345D3A-4892-DCEF-02BB-A6E8EA98858B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6A2CD-5F9A-60A2-66ED-32066EA741FC}"/>
              </a:ext>
            </a:extLst>
          </p:cNvPr>
          <p:cNvSpPr txBox="1"/>
          <p:nvPr/>
        </p:nvSpPr>
        <p:spPr>
          <a:xfrm>
            <a:off x="0" y="870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Questions To Ask To Learn Mindset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5559AB-0D7C-6B97-BD30-B7B703419291}"/>
              </a:ext>
            </a:extLst>
          </p:cNvPr>
          <p:cNvSpPr txBox="1"/>
          <p:nvPr/>
        </p:nvSpPr>
        <p:spPr>
          <a:xfrm>
            <a:off x="0" y="563465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Schedule The Next Meeting Before This One Ends!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CF2366-AD60-AE9D-34D6-5926AC9C44F8}"/>
              </a:ext>
            </a:extLst>
          </p:cNvPr>
          <p:cNvGrpSpPr/>
          <p:nvPr/>
        </p:nvGrpSpPr>
        <p:grpSpPr>
          <a:xfrm>
            <a:off x="1355271" y="1313059"/>
            <a:ext cx="9944100" cy="1067455"/>
            <a:chOff x="1355271" y="1313059"/>
            <a:chExt cx="9944100" cy="1067455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BD7D96-B08E-2E71-24FB-A6ADD5788762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F76796-8C8F-E4FC-1AC4-ED6440574034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691EDE-DCBB-3CA5-34A9-82D5E1CDB914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Ownership Type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Do you want to be the daily operator of the business? Do you need something semi-passive from onset? Do you want to build an empire?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0C4626C-B7CD-2B9A-F514-B6C3F9A5A5B7}"/>
              </a:ext>
            </a:extLst>
          </p:cNvPr>
          <p:cNvGrpSpPr/>
          <p:nvPr/>
        </p:nvGrpSpPr>
        <p:grpSpPr>
          <a:xfrm>
            <a:off x="1355271" y="2592314"/>
            <a:ext cx="9944100" cy="1015663"/>
            <a:chOff x="1355271" y="2592314"/>
            <a:chExt cx="9944100" cy="101566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AD194F-E238-0AE3-AB7F-8966125F265B}"/>
                </a:ext>
              </a:extLst>
            </p:cNvPr>
            <p:cNvSpPr/>
            <p:nvPr/>
          </p:nvSpPr>
          <p:spPr>
            <a:xfrm>
              <a:off x="1355271" y="2694411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9BE70A-67BD-C14D-E65F-40F9DE37B3A1}"/>
                </a:ext>
              </a:extLst>
            </p:cNvPr>
            <p:cNvSpPr txBox="1"/>
            <p:nvPr/>
          </p:nvSpPr>
          <p:spPr>
            <a:xfrm>
              <a:off x="1502227" y="2807759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41041C-E781-BB72-FB11-676882806A99}"/>
                </a:ext>
              </a:extLst>
            </p:cNvPr>
            <p:cNvSpPr txBox="1"/>
            <p:nvPr/>
          </p:nvSpPr>
          <p:spPr>
            <a:xfrm>
              <a:off x="2313213" y="2592314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Industries of Interest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What kinds of business can you envision yourself enjoying and thriving in? Reassure them that they usually don’t need experience with the industry.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A981D7-4AFC-1787-1F04-40D6C5FBF3A5}"/>
              </a:ext>
            </a:extLst>
          </p:cNvPr>
          <p:cNvGrpSpPr/>
          <p:nvPr/>
        </p:nvGrpSpPr>
        <p:grpSpPr>
          <a:xfrm>
            <a:off x="1355271" y="4075763"/>
            <a:ext cx="9944100" cy="1067455"/>
            <a:chOff x="1355271" y="1313059"/>
            <a:chExt cx="9944100" cy="106745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0AE0D8-0965-85DF-71E5-835DDDDA65D6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3E7016-6459-2A5D-4DD3-2BD3941FAB29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624FCE-CDB0-964C-A142-398B220A100E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Timing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How soon would you like to be open for business? Explain the 1-3 month due-diligence process, training, and preparation for grand opening.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493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erson sitting at a desk with a computer and a pen&#10;&#10;Description automatically generated">
            <a:extLst>
              <a:ext uri="{FF2B5EF4-FFF2-40B4-BE49-F238E27FC236}">
                <a16:creationId xmlns:a16="http://schemas.microsoft.com/office/drawing/2014/main" id="{7D1BDE2D-F40B-7C4D-164F-5C3497D5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36B-6F8F-26A7-6E99-8AA9F3E1B011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09936F08-9D64-2CFE-20C1-B477F7504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345D3A-4892-DCEF-02BB-A6E8EA98858B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6A2CD-5F9A-60A2-66ED-32066EA741FC}"/>
              </a:ext>
            </a:extLst>
          </p:cNvPr>
          <p:cNvSpPr txBox="1"/>
          <p:nvPr/>
        </p:nvSpPr>
        <p:spPr>
          <a:xfrm>
            <a:off x="0" y="870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Questions To Ask To Learn About Money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5559AB-0D7C-6B97-BD30-B7B703419291}"/>
              </a:ext>
            </a:extLst>
          </p:cNvPr>
          <p:cNvSpPr txBox="1"/>
          <p:nvPr/>
        </p:nvSpPr>
        <p:spPr>
          <a:xfrm>
            <a:off x="0" y="563465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Schedule The Next Meeting Before This One Ends!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CF2366-AD60-AE9D-34D6-5926AC9C44F8}"/>
              </a:ext>
            </a:extLst>
          </p:cNvPr>
          <p:cNvGrpSpPr/>
          <p:nvPr/>
        </p:nvGrpSpPr>
        <p:grpSpPr>
          <a:xfrm>
            <a:off x="1355271" y="1313059"/>
            <a:ext cx="9944100" cy="1067455"/>
            <a:chOff x="1355271" y="1313059"/>
            <a:chExt cx="9944100" cy="1067455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BD7D96-B08E-2E71-24FB-A6ADD5788762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F76796-8C8F-E4FC-1AC4-ED6440574034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691EDE-DCBB-3CA5-34A9-82D5E1CDB914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Liquid Capital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Can you tell me how much capital you have easy access to? Ask about cash, investments, equity, and retirement. Explain minimum requirements.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1030BB2-DB83-E086-00A3-A79643045295}"/>
              </a:ext>
            </a:extLst>
          </p:cNvPr>
          <p:cNvGrpSpPr/>
          <p:nvPr/>
        </p:nvGrpSpPr>
        <p:grpSpPr>
          <a:xfrm>
            <a:off x="1355271" y="2403340"/>
            <a:ext cx="9944100" cy="1067455"/>
            <a:chOff x="1355271" y="1313059"/>
            <a:chExt cx="9944100" cy="1067455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AD194F-E238-0AE3-AB7F-8966125F265B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9BE70A-67BD-C14D-E65F-40F9DE37B3A1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41041C-E781-BB72-FB11-676882806A99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Maximum Investment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Can you tell me the maximum amount you’re comfortable investing in a business? Explain what all is included in the investment. Mention financing.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A981D7-4AFC-1787-1F04-40D6C5FBF3A5}"/>
              </a:ext>
            </a:extLst>
          </p:cNvPr>
          <p:cNvGrpSpPr/>
          <p:nvPr/>
        </p:nvGrpSpPr>
        <p:grpSpPr>
          <a:xfrm>
            <a:off x="1371600" y="3493623"/>
            <a:ext cx="9944100" cy="1067455"/>
            <a:chOff x="1355271" y="1313059"/>
            <a:chExt cx="9944100" cy="106745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0AE0D8-0965-85DF-71E5-835DDDDA65D6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3E7016-6459-2A5D-4DD3-2BD3941FAB29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624FCE-CDB0-964C-A142-398B220A100E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Credit Score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What is your current credit score? Explain the minimum required for utilizing SBA lending.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62C1C0-EC88-C08B-D5A7-838580B33564}"/>
              </a:ext>
            </a:extLst>
          </p:cNvPr>
          <p:cNvGrpSpPr/>
          <p:nvPr/>
        </p:nvGrpSpPr>
        <p:grpSpPr>
          <a:xfrm>
            <a:off x="1371600" y="4544373"/>
            <a:ext cx="9944100" cy="1067455"/>
            <a:chOff x="1355271" y="1313059"/>
            <a:chExt cx="9944100" cy="106745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3DC1796-63A2-3922-1981-0E4714BDDB4A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1C422A-FD53-B97F-A011-CDBE3EE73EF5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550F96-D33D-E487-69C9-AEE8C6BCBEDE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Net Worth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Can you tell me where your net worth is today? Explain that this is just a qualification question as there are minimum requirements.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728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erson sitting at a desk with a computer and a pen&#10;&#10;Description automatically generated">
            <a:extLst>
              <a:ext uri="{FF2B5EF4-FFF2-40B4-BE49-F238E27FC236}">
                <a16:creationId xmlns:a16="http://schemas.microsoft.com/office/drawing/2014/main" id="{7D1BDE2D-F40B-7C4D-164F-5C3497D5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36B-6F8F-26A7-6E99-8AA9F3E1B011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09936F08-9D64-2CFE-20C1-B477F7504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345D3A-4892-DCEF-02BB-A6E8EA98858B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6A2CD-5F9A-60A2-66ED-32066EA741FC}"/>
              </a:ext>
            </a:extLst>
          </p:cNvPr>
          <p:cNvSpPr txBox="1"/>
          <p:nvPr/>
        </p:nvSpPr>
        <p:spPr>
          <a:xfrm>
            <a:off x="0" y="870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Closing The Conversation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5559AB-0D7C-6B97-BD30-B7B703419291}"/>
              </a:ext>
            </a:extLst>
          </p:cNvPr>
          <p:cNvSpPr txBox="1"/>
          <p:nvPr/>
        </p:nvSpPr>
        <p:spPr>
          <a:xfrm>
            <a:off x="0" y="563465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Schedule The Brand Presentation Meeting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CF2366-AD60-AE9D-34D6-5926AC9C44F8}"/>
              </a:ext>
            </a:extLst>
          </p:cNvPr>
          <p:cNvGrpSpPr/>
          <p:nvPr/>
        </p:nvGrpSpPr>
        <p:grpSpPr>
          <a:xfrm>
            <a:off x="1355271" y="1313059"/>
            <a:ext cx="9944100" cy="1067455"/>
            <a:chOff x="1355271" y="1313059"/>
            <a:chExt cx="9944100" cy="1067455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BD7D96-B08E-2E71-24FB-A6ADD5788762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F76796-8C8F-E4FC-1AC4-ED6440574034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691EDE-DCBB-3CA5-34A9-82D5E1CDB914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Explain What Comes Next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Explain that you’ll be sending them the </a:t>
              </a:r>
              <a:r>
                <a:rPr lang="en-US" sz="2000" dirty="0" err="1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Zorakle</a:t>
              </a:r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 and explain what it is and why we use it.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1AC83E-CF55-E65D-3E64-66DBB4542585}"/>
              </a:ext>
            </a:extLst>
          </p:cNvPr>
          <p:cNvGrpSpPr/>
          <p:nvPr/>
        </p:nvGrpSpPr>
        <p:grpSpPr>
          <a:xfrm>
            <a:off x="1355271" y="2592314"/>
            <a:ext cx="9944100" cy="1015663"/>
            <a:chOff x="1355271" y="2592314"/>
            <a:chExt cx="9944100" cy="101566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AD194F-E238-0AE3-AB7F-8966125F265B}"/>
                </a:ext>
              </a:extLst>
            </p:cNvPr>
            <p:cNvSpPr/>
            <p:nvPr/>
          </p:nvSpPr>
          <p:spPr>
            <a:xfrm>
              <a:off x="1355271" y="2694411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9BE70A-67BD-C14D-E65F-40F9DE37B3A1}"/>
                </a:ext>
              </a:extLst>
            </p:cNvPr>
            <p:cNvSpPr txBox="1"/>
            <p:nvPr/>
          </p:nvSpPr>
          <p:spPr>
            <a:xfrm>
              <a:off x="1502227" y="2807759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41041C-E781-BB72-FB11-676882806A99}"/>
                </a:ext>
              </a:extLst>
            </p:cNvPr>
            <p:cNvSpPr txBox="1"/>
            <p:nvPr/>
          </p:nvSpPr>
          <p:spPr>
            <a:xfrm>
              <a:off x="2313213" y="2592314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Ask If They Have Questions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Offer to answer any questions about franchising in general, you personally, or the process you’ll take them through.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A981D7-4AFC-1787-1F04-40D6C5FBF3A5}"/>
              </a:ext>
            </a:extLst>
          </p:cNvPr>
          <p:cNvGrpSpPr/>
          <p:nvPr/>
        </p:nvGrpSpPr>
        <p:grpSpPr>
          <a:xfrm>
            <a:off x="1355271" y="4075763"/>
            <a:ext cx="9944100" cy="1067455"/>
            <a:chOff x="1355271" y="1313059"/>
            <a:chExt cx="9944100" cy="106745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0AE0D8-0965-85DF-71E5-835DDDDA65D6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3E7016-6459-2A5D-4DD3-2BD3941FAB29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624FCE-CDB0-964C-A142-398B220A100E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Schedule </a:t>
              </a:r>
              <a:r>
                <a:rPr lang="en-US" sz="2000" dirty="0" err="1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Zorakle</a:t>
              </a:r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 &amp; Industry Call (optional)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Some brokers schedule a second meeting to review the </a:t>
              </a:r>
              <a:r>
                <a:rPr lang="en-US" sz="2000" dirty="0" err="1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Zorakle</a:t>
              </a:r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 results and walk them through a rating of each of the industries.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68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erson sitting at a desk with a computer and a pen&#10;&#10;Description automatically generated">
            <a:extLst>
              <a:ext uri="{FF2B5EF4-FFF2-40B4-BE49-F238E27FC236}">
                <a16:creationId xmlns:a16="http://schemas.microsoft.com/office/drawing/2014/main" id="{7D1BDE2D-F40B-7C4D-164F-5C3497D54B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36B-6F8F-26A7-6E99-8AA9F3E1B011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09936F08-9D64-2CFE-20C1-B477F7504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345D3A-4892-DCEF-02BB-A6E8EA98858B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6A2CD-5F9A-60A2-66ED-32066EA741FC}"/>
              </a:ext>
            </a:extLst>
          </p:cNvPr>
          <p:cNvSpPr txBox="1"/>
          <p:nvPr/>
        </p:nvSpPr>
        <p:spPr>
          <a:xfrm>
            <a:off x="0" y="870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Keep Your Candidate Engaged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5559AB-0D7C-6B97-BD30-B7B703419291}"/>
              </a:ext>
            </a:extLst>
          </p:cNvPr>
          <p:cNvSpPr txBox="1"/>
          <p:nvPr/>
        </p:nvSpPr>
        <p:spPr>
          <a:xfrm>
            <a:off x="0" y="5634656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A Deal on Auto-Pilot is a Deal That Probably Won’t Close!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CF2366-AD60-AE9D-34D6-5926AC9C44F8}"/>
              </a:ext>
            </a:extLst>
          </p:cNvPr>
          <p:cNvGrpSpPr/>
          <p:nvPr/>
        </p:nvGrpSpPr>
        <p:grpSpPr>
          <a:xfrm>
            <a:off x="1355271" y="1313059"/>
            <a:ext cx="9944100" cy="811473"/>
            <a:chOff x="1355271" y="1313059"/>
            <a:chExt cx="9944100" cy="81147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BD7D96-B08E-2E71-24FB-A6ADD5788762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F76796-8C8F-E4FC-1AC4-ED6440574034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691EDE-DCBB-3CA5-34A9-82D5E1CDB914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Engagement Sequence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Enroll them in the “Preparing for Brand Presentation” sequence.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2839785-221C-61B6-3C7B-936E0963FC56}"/>
              </a:ext>
            </a:extLst>
          </p:cNvPr>
          <p:cNvGrpSpPr/>
          <p:nvPr/>
        </p:nvGrpSpPr>
        <p:grpSpPr>
          <a:xfrm>
            <a:off x="1355271" y="2592314"/>
            <a:ext cx="9944100" cy="1015663"/>
            <a:chOff x="1355271" y="2592314"/>
            <a:chExt cx="9944100" cy="101566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AD194F-E238-0AE3-AB7F-8966125F265B}"/>
                </a:ext>
              </a:extLst>
            </p:cNvPr>
            <p:cNvSpPr/>
            <p:nvPr/>
          </p:nvSpPr>
          <p:spPr>
            <a:xfrm>
              <a:off x="1355271" y="2694411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9BE70A-67BD-C14D-E65F-40F9DE37B3A1}"/>
                </a:ext>
              </a:extLst>
            </p:cNvPr>
            <p:cNvSpPr txBox="1"/>
            <p:nvPr/>
          </p:nvSpPr>
          <p:spPr>
            <a:xfrm>
              <a:off x="1502227" y="2807759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41041C-E781-BB72-FB11-676882806A99}"/>
                </a:ext>
              </a:extLst>
            </p:cNvPr>
            <p:cNvSpPr txBox="1"/>
            <p:nvPr/>
          </p:nvSpPr>
          <p:spPr>
            <a:xfrm>
              <a:off x="2313213" y="2592314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Lead From The Front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Keep the process moving forward by scheduling every next conversation before ending the current one.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6A981D7-4AFC-1787-1F04-40D6C5FBF3A5}"/>
              </a:ext>
            </a:extLst>
          </p:cNvPr>
          <p:cNvGrpSpPr/>
          <p:nvPr/>
        </p:nvGrpSpPr>
        <p:grpSpPr>
          <a:xfrm>
            <a:off x="1355271" y="4075763"/>
            <a:ext cx="9944100" cy="1067455"/>
            <a:chOff x="1355271" y="1313059"/>
            <a:chExt cx="9944100" cy="106745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0AE0D8-0965-85DF-71E5-835DDDDA65D6}"/>
                </a:ext>
              </a:extLst>
            </p:cNvPr>
            <p:cNvSpPr/>
            <p:nvPr/>
          </p:nvSpPr>
          <p:spPr>
            <a:xfrm>
              <a:off x="1355271" y="1313059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3E7016-6459-2A5D-4DD3-2BD3941FAB29}"/>
                </a:ext>
              </a:extLst>
            </p:cNvPr>
            <p:cNvSpPr txBox="1"/>
            <p:nvPr/>
          </p:nvSpPr>
          <p:spPr>
            <a:xfrm>
              <a:off x="1502227" y="1426407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624FCE-CDB0-964C-A142-398B220A100E}"/>
                </a:ext>
              </a:extLst>
            </p:cNvPr>
            <p:cNvSpPr txBox="1"/>
            <p:nvPr/>
          </p:nvSpPr>
          <p:spPr>
            <a:xfrm>
              <a:off x="2313213" y="1364851"/>
              <a:ext cx="89861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Manage Their Mindset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rial Nova" panose="020F0502020204030204" pitchFamily="34" charset="0"/>
                  <a:ea typeface="Toppan Bunkyu Midashi Gothic Extrabold" panose="020B0900000000000000" pitchFamily="34" charset="-128"/>
                </a:rPr>
                <a:t>Encourage, praise, and cheer them on. Call out bad habits, behavior, and stall tactics. Help them name and deal with fear at each step.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729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person sitting at a desk with a computer and a pen&#10;&#10;Description automatically generated">
            <a:extLst>
              <a:ext uri="{FF2B5EF4-FFF2-40B4-BE49-F238E27FC236}">
                <a16:creationId xmlns:a16="http://schemas.microsoft.com/office/drawing/2014/main" id="{2268EB6F-978C-1318-F18E-E36A124AAB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36B-6F8F-26A7-6E99-8AA9F3E1B011}"/>
              </a:ext>
            </a:extLst>
          </p:cNvPr>
          <p:cNvSpPr/>
          <p:nvPr/>
        </p:nvSpPr>
        <p:spPr>
          <a:xfrm>
            <a:off x="0" y="6389914"/>
            <a:ext cx="12192000" cy="4680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ogo on a black background&#10;&#10;Description automatically generated">
            <a:extLst>
              <a:ext uri="{FF2B5EF4-FFF2-40B4-BE49-F238E27FC236}">
                <a16:creationId xmlns:a16="http://schemas.microsoft.com/office/drawing/2014/main" id="{09936F08-9D64-2CFE-20C1-B477F7504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8810"/>
            <a:ext cx="1262743" cy="710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345D3A-4892-DCEF-02BB-A6E8EA98858B}"/>
              </a:ext>
            </a:extLst>
          </p:cNvPr>
          <p:cNvSpPr txBox="1"/>
          <p:nvPr/>
        </p:nvSpPr>
        <p:spPr>
          <a:xfrm>
            <a:off x="9655629" y="6470067"/>
            <a:ext cx="3287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Presented By: William Huffhine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6A2CD-5F9A-60A2-66ED-32066EA741FC}"/>
              </a:ext>
            </a:extLst>
          </p:cNvPr>
          <p:cNvSpPr txBox="1"/>
          <p:nvPr/>
        </p:nvSpPr>
        <p:spPr>
          <a:xfrm>
            <a:off x="0" y="8708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ECD6"/>
                </a:solidFill>
                <a:latin typeface="Toppan Bunkyu Midashi Gothic Extrabold" panose="020B0900000000000000" pitchFamily="34" charset="-128"/>
                <a:ea typeface="Toppan Bunkyu Midashi Gothic Extrabold" panose="020B0900000000000000" pitchFamily="34" charset="-128"/>
              </a:rPr>
              <a:t>Your Final Steps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1C871B2-0960-43A7-6F3C-DA5AA449B79C}"/>
              </a:ext>
            </a:extLst>
          </p:cNvPr>
          <p:cNvGrpSpPr/>
          <p:nvPr/>
        </p:nvGrpSpPr>
        <p:grpSpPr>
          <a:xfrm>
            <a:off x="1355272" y="1154042"/>
            <a:ext cx="9944100" cy="811473"/>
            <a:chOff x="1355272" y="1154042"/>
            <a:chExt cx="9944100" cy="81147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BD7D96-B08E-2E71-24FB-A6ADD5788762}"/>
                </a:ext>
              </a:extLst>
            </p:cNvPr>
            <p:cNvSpPr/>
            <p:nvPr/>
          </p:nvSpPr>
          <p:spPr>
            <a:xfrm>
              <a:off x="1355272" y="1154042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F76796-8C8F-E4FC-1AC4-ED6440574034}"/>
                </a:ext>
              </a:extLst>
            </p:cNvPr>
            <p:cNvSpPr txBox="1"/>
            <p:nvPr/>
          </p:nvSpPr>
          <p:spPr>
            <a:xfrm>
              <a:off x="1502228" y="1267390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691EDE-DCBB-3CA5-34A9-82D5E1CDB914}"/>
                </a:ext>
              </a:extLst>
            </p:cNvPr>
            <p:cNvSpPr txBox="1"/>
            <p:nvPr/>
          </p:nvSpPr>
          <p:spPr>
            <a:xfrm>
              <a:off x="2313214" y="1358234"/>
              <a:ext cx="8986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Enter All Candidate Information Into HubSpot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27A044-24A3-B9CD-64A2-EB3880A42CEE}"/>
              </a:ext>
            </a:extLst>
          </p:cNvPr>
          <p:cNvGrpSpPr/>
          <p:nvPr/>
        </p:nvGrpSpPr>
        <p:grpSpPr>
          <a:xfrm>
            <a:off x="1355272" y="2535394"/>
            <a:ext cx="9944100" cy="811473"/>
            <a:chOff x="1355272" y="2535394"/>
            <a:chExt cx="9944100" cy="81147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9AD194F-E238-0AE3-AB7F-8966125F265B}"/>
                </a:ext>
              </a:extLst>
            </p:cNvPr>
            <p:cNvSpPr/>
            <p:nvPr/>
          </p:nvSpPr>
          <p:spPr>
            <a:xfrm>
              <a:off x="1355272" y="2535394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9BE70A-67BD-C14D-E65F-40F9DE37B3A1}"/>
                </a:ext>
              </a:extLst>
            </p:cNvPr>
            <p:cNvSpPr txBox="1"/>
            <p:nvPr/>
          </p:nvSpPr>
          <p:spPr>
            <a:xfrm>
              <a:off x="1502228" y="2648742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41041C-E781-BB72-FB11-676882806A99}"/>
                </a:ext>
              </a:extLst>
            </p:cNvPr>
            <p:cNvSpPr txBox="1"/>
            <p:nvPr/>
          </p:nvSpPr>
          <p:spPr>
            <a:xfrm>
              <a:off x="2313214" y="2741074"/>
              <a:ext cx="8986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Create a Deal in HubSpot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4D0673-2A09-F3F9-3741-BC72F5E07F88}"/>
              </a:ext>
            </a:extLst>
          </p:cNvPr>
          <p:cNvGrpSpPr/>
          <p:nvPr/>
        </p:nvGrpSpPr>
        <p:grpSpPr>
          <a:xfrm>
            <a:off x="1355272" y="3916746"/>
            <a:ext cx="9944100" cy="811473"/>
            <a:chOff x="1355271" y="4075763"/>
            <a:chExt cx="9944100" cy="81147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0AE0D8-0965-85DF-71E5-835DDDDA65D6}"/>
                </a:ext>
              </a:extLst>
            </p:cNvPr>
            <p:cNvSpPr/>
            <p:nvPr/>
          </p:nvSpPr>
          <p:spPr>
            <a:xfrm>
              <a:off x="1355271" y="4075763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3E7016-6459-2A5D-4DD3-2BD3941FAB29}"/>
                </a:ext>
              </a:extLst>
            </p:cNvPr>
            <p:cNvSpPr txBox="1"/>
            <p:nvPr/>
          </p:nvSpPr>
          <p:spPr>
            <a:xfrm>
              <a:off x="1502227" y="4189111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624FCE-CDB0-964C-A142-398B220A100E}"/>
                </a:ext>
              </a:extLst>
            </p:cNvPr>
            <p:cNvSpPr txBox="1"/>
            <p:nvPr/>
          </p:nvSpPr>
          <p:spPr>
            <a:xfrm>
              <a:off x="2313213" y="4281443"/>
              <a:ext cx="8986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Push the Record to FBA Members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34E467-6E32-63D8-B5B7-5F2D96C2FBB3}"/>
              </a:ext>
            </a:extLst>
          </p:cNvPr>
          <p:cNvGrpSpPr/>
          <p:nvPr/>
        </p:nvGrpSpPr>
        <p:grpSpPr>
          <a:xfrm>
            <a:off x="1355272" y="5219370"/>
            <a:ext cx="9944100" cy="811473"/>
            <a:chOff x="1202871" y="5225987"/>
            <a:chExt cx="9944100" cy="81147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A0CF58B-C7C2-5100-CBC6-11D8C6104E0A}"/>
                </a:ext>
              </a:extLst>
            </p:cNvPr>
            <p:cNvSpPr/>
            <p:nvPr/>
          </p:nvSpPr>
          <p:spPr>
            <a:xfrm>
              <a:off x="1202871" y="5225987"/>
              <a:ext cx="810986" cy="811473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4BAB7B-7E20-9CD9-60BE-6B09A434E4EF}"/>
                </a:ext>
              </a:extLst>
            </p:cNvPr>
            <p:cNvSpPr txBox="1"/>
            <p:nvPr/>
          </p:nvSpPr>
          <p:spPr>
            <a:xfrm>
              <a:off x="1349827" y="5339335"/>
              <a:ext cx="517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4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17AD050-0F2B-3439-C156-82DCCFAE687E}"/>
                </a:ext>
              </a:extLst>
            </p:cNvPr>
            <p:cNvSpPr txBox="1"/>
            <p:nvPr/>
          </p:nvSpPr>
          <p:spPr>
            <a:xfrm>
              <a:off x="2160813" y="5454463"/>
              <a:ext cx="8986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ECD6"/>
                  </a:solidFill>
                  <a:latin typeface="Toppan Bunkyu Midashi Gothic Extrabold" panose="020B0900000000000000" pitchFamily="34" charset="-128"/>
                  <a:ea typeface="Toppan Bunkyu Midashi Gothic Extrabold" panose="020B0900000000000000" pitchFamily="34" charset="-128"/>
                </a:rPr>
                <a:t>Begin Your Research!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106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11397</TotalTime>
  <Words>734</Words>
  <Application>Microsoft Macintosh PowerPoint</Application>
  <PresentationFormat>Widescreen</PresentationFormat>
  <Paragraphs>102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Toppan Bunkyu Midashi Gothic Extrabold</vt:lpstr>
      <vt:lpstr>Aptos</vt:lpstr>
      <vt:lpstr>Aptos Display</vt:lpstr>
      <vt:lpstr>Arial</vt:lpstr>
      <vt:lpstr>Arial Nova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Bill Huffhine</dc:creator>
  <cp:lastModifiedBy>Bill Huffhine</cp:lastModifiedBy>
  <cp:revision>19</cp:revision>
  <dcterms:created xsi:type="dcterms:W3CDTF">2025-07-27T13:01:04Z</dcterms:created>
  <dcterms:modified xsi:type="dcterms:W3CDTF">2025-08-04T11:20:36Z</dcterms:modified>
</cp:coreProperties>
</file>