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70" r:id="rId8"/>
    <p:sldId id="273" r:id="rId9"/>
    <p:sldId id="274" r:id="rId10"/>
    <p:sldId id="262" r:id="rId11"/>
    <p:sldId id="263" r:id="rId12"/>
    <p:sldId id="264" r:id="rId13"/>
    <p:sldId id="265" r:id="rId14"/>
    <p:sldId id="266" r:id="rId15"/>
    <p:sldId id="267" r:id="rId16"/>
    <p:sldId id="268" r:id="rId17"/>
    <p:sldId id="269" r:id="rId18"/>
    <p:sldId id="272" r:id="rId19"/>
    <p:sldId id="27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9DB961-C37E-4F12-BE68-C3BE71D592FC}" v="2" dt="2024-06-24T12:48:29.1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bert Lesko" userId="13ebdb7d6e79b6dd" providerId="LiveId" clId="{D09DB961-C37E-4F12-BE68-C3BE71D592FC}"/>
    <pc:docChg chg="custSel modSld">
      <pc:chgData name="Albert Lesko" userId="13ebdb7d6e79b6dd" providerId="LiveId" clId="{D09DB961-C37E-4F12-BE68-C3BE71D592FC}" dt="2024-06-24T12:52:27.825" v="126" actId="255"/>
      <pc:docMkLst>
        <pc:docMk/>
      </pc:docMkLst>
      <pc:sldChg chg="modSp">
        <pc:chgData name="Albert Lesko" userId="13ebdb7d6e79b6dd" providerId="LiveId" clId="{D09DB961-C37E-4F12-BE68-C3BE71D592FC}" dt="2024-06-24T12:48:29.196" v="1" actId="20577"/>
        <pc:sldMkLst>
          <pc:docMk/>
          <pc:sldMk cId="1382753159" sldId="256"/>
        </pc:sldMkLst>
        <pc:spChg chg="mod">
          <ac:chgData name="Albert Lesko" userId="13ebdb7d6e79b6dd" providerId="LiveId" clId="{D09DB961-C37E-4F12-BE68-C3BE71D592FC}" dt="2024-06-24T12:48:29.196" v="1" actId="20577"/>
          <ac:spMkLst>
            <pc:docMk/>
            <pc:sldMk cId="1382753159" sldId="256"/>
            <ac:spMk id="2" creationId="{26F6CA31-9832-BBBD-4C57-AFB2AEEE527F}"/>
          </ac:spMkLst>
        </pc:spChg>
      </pc:sldChg>
      <pc:sldChg chg="modSp mod">
        <pc:chgData name="Albert Lesko" userId="13ebdb7d6e79b6dd" providerId="LiveId" clId="{D09DB961-C37E-4F12-BE68-C3BE71D592FC}" dt="2024-06-24T12:52:27.825" v="126" actId="255"/>
        <pc:sldMkLst>
          <pc:docMk/>
          <pc:sldMk cId="3331087238" sldId="260"/>
        </pc:sldMkLst>
        <pc:spChg chg="mod">
          <ac:chgData name="Albert Lesko" userId="13ebdb7d6e79b6dd" providerId="LiveId" clId="{D09DB961-C37E-4F12-BE68-C3BE71D592FC}" dt="2024-06-24T12:52:20.063" v="125" actId="255"/>
          <ac:spMkLst>
            <pc:docMk/>
            <pc:sldMk cId="3331087238" sldId="260"/>
            <ac:spMk id="3" creationId="{B5B99983-3895-353A-B845-D90B43F01F13}"/>
          </ac:spMkLst>
        </pc:spChg>
        <pc:spChg chg="mod">
          <ac:chgData name="Albert Lesko" userId="13ebdb7d6e79b6dd" providerId="LiveId" clId="{D09DB961-C37E-4F12-BE68-C3BE71D592FC}" dt="2024-06-24T12:52:27.825" v="126" actId="255"/>
          <ac:spMkLst>
            <pc:docMk/>
            <pc:sldMk cId="3331087238" sldId="260"/>
            <ac:spMk id="4" creationId="{A92455D5-7843-2EDA-929B-D30464CBCDF1}"/>
          </ac:spMkLst>
        </pc:spChg>
      </pc:sldChg>
      <pc:sldChg chg="modSp mod">
        <pc:chgData name="Albert Lesko" userId="13ebdb7d6e79b6dd" providerId="LiveId" clId="{D09DB961-C37E-4F12-BE68-C3BE71D592FC}" dt="2024-06-24T12:49:02.629" v="2" actId="20577"/>
        <pc:sldMkLst>
          <pc:docMk/>
          <pc:sldMk cId="4220012206" sldId="261"/>
        </pc:sldMkLst>
        <pc:spChg chg="mod">
          <ac:chgData name="Albert Lesko" userId="13ebdb7d6e79b6dd" providerId="LiveId" clId="{D09DB961-C37E-4F12-BE68-C3BE71D592FC}" dt="2024-06-24T12:49:02.629" v="2" actId="20577"/>
          <ac:spMkLst>
            <pc:docMk/>
            <pc:sldMk cId="4220012206" sldId="261"/>
            <ac:spMk id="3" creationId="{0EF06A50-A3C0-9191-A11B-0AC07D039EA2}"/>
          </ac:spMkLst>
        </pc:spChg>
      </pc:sldChg>
      <pc:sldChg chg="modSp mod">
        <pc:chgData name="Albert Lesko" userId="13ebdb7d6e79b6dd" providerId="LiveId" clId="{D09DB961-C37E-4F12-BE68-C3BE71D592FC}" dt="2024-06-24T12:50:45.745" v="113" actId="20577"/>
        <pc:sldMkLst>
          <pc:docMk/>
          <pc:sldMk cId="2741810740" sldId="264"/>
        </pc:sldMkLst>
        <pc:spChg chg="mod">
          <ac:chgData name="Albert Lesko" userId="13ebdb7d6e79b6dd" providerId="LiveId" clId="{D09DB961-C37E-4F12-BE68-C3BE71D592FC}" dt="2024-06-24T12:50:45.745" v="113" actId="20577"/>
          <ac:spMkLst>
            <pc:docMk/>
            <pc:sldMk cId="2741810740" sldId="264"/>
            <ac:spMk id="3" creationId="{84303657-5EE4-50D8-EFA6-7AC9E2FB68FE}"/>
          </ac:spMkLst>
        </pc:spChg>
      </pc:sldChg>
      <pc:sldChg chg="modSp mod">
        <pc:chgData name="Albert Lesko" userId="13ebdb7d6e79b6dd" providerId="LiveId" clId="{D09DB961-C37E-4F12-BE68-C3BE71D592FC}" dt="2024-06-24T12:49:27.671" v="6" actId="20577"/>
        <pc:sldMkLst>
          <pc:docMk/>
          <pc:sldMk cId="1563922788" sldId="273"/>
        </pc:sldMkLst>
        <pc:spChg chg="mod">
          <ac:chgData name="Albert Lesko" userId="13ebdb7d6e79b6dd" providerId="LiveId" clId="{D09DB961-C37E-4F12-BE68-C3BE71D592FC}" dt="2024-06-24T12:49:27.671" v="6" actId="20577"/>
          <ac:spMkLst>
            <pc:docMk/>
            <pc:sldMk cId="1563922788" sldId="273"/>
            <ac:spMk id="2" creationId="{DA52D18A-2952-6F86-CFCD-E1EA8BEE3202}"/>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052CE7-10FE-435A-84B4-F6C3E2D1C38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821BC47F-7A50-4FAB-B83A-9F1293269CDF}">
      <dgm:prSet/>
      <dgm:spPr/>
      <dgm:t>
        <a:bodyPr/>
        <a:lstStyle/>
        <a:p>
          <a:pPr>
            <a:lnSpc>
              <a:spcPct val="100000"/>
            </a:lnSpc>
            <a:defRPr cap="all"/>
          </a:pPr>
          <a:r>
            <a:rPr lang="en-US"/>
            <a:t>SBA Loans (Express Loan &amp; SBA 7A)</a:t>
          </a:r>
        </a:p>
      </dgm:t>
    </dgm:pt>
    <dgm:pt modelId="{853AA425-ADD6-4D9F-89DA-28E02536AF8A}" type="parTrans" cxnId="{806CF5AE-6FFC-4C11-98F8-241A545506EC}">
      <dgm:prSet/>
      <dgm:spPr/>
      <dgm:t>
        <a:bodyPr/>
        <a:lstStyle/>
        <a:p>
          <a:endParaRPr lang="en-US"/>
        </a:p>
      </dgm:t>
    </dgm:pt>
    <dgm:pt modelId="{26210EC1-6308-4082-9A15-8E4DD2D6389E}" type="sibTrans" cxnId="{806CF5AE-6FFC-4C11-98F8-241A545506EC}">
      <dgm:prSet/>
      <dgm:spPr/>
      <dgm:t>
        <a:bodyPr/>
        <a:lstStyle/>
        <a:p>
          <a:endParaRPr lang="en-US"/>
        </a:p>
      </dgm:t>
    </dgm:pt>
    <dgm:pt modelId="{D9F55005-18F0-4AB4-A67C-A3F5C0B7AB89}">
      <dgm:prSet/>
      <dgm:spPr/>
      <dgm:t>
        <a:bodyPr/>
        <a:lstStyle/>
        <a:p>
          <a:pPr>
            <a:lnSpc>
              <a:spcPct val="100000"/>
            </a:lnSpc>
            <a:defRPr cap="all"/>
          </a:pPr>
          <a:r>
            <a:rPr lang="en-US"/>
            <a:t>IRA/401K Rollover (Not held with a current employer)</a:t>
          </a:r>
        </a:p>
      </dgm:t>
    </dgm:pt>
    <dgm:pt modelId="{FA818A94-8DF7-40CC-BB54-ABC45CBC22D5}" type="parTrans" cxnId="{46F48B83-FA39-4C01-8DFB-76AF0922AED8}">
      <dgm:prSet/>
      <dgm:spPr/>
      <dgm:t>
        <a:bodyPr/>
        <a:lstStyle/>
        <a:p>
          <a:endParaRPr lang="en-US"/>
        </a:p>
      </dgm:t>
    </dgm:pt>
    <dgm:pt modelId="{1A855EB4-FFC3-4F13-9508-22FAD9036901}" type="sibTrans" cxnId="{46F48B83-FA39-4C01-8DFB-76AF0922AED8}">
      <dgm:prSet/>
      <dgm:spPr/>
      <dgm:t>
        <a:bodyPr/>
        <a:lstStyle/>
        <a:p>
          <a:endParaRPr lang="en-US"/>
        </a:p>
      </dgm:t>
    </dgm:pt>
    <dgm:pt modelId="{132C2409-EF81-4750-8D30-6B43A8F48581}">
      <dgm:prSet/>
      <dgm:spPr/>
      <dgm:t>
        <a:bodyPr/>
        <a:lstStyle/>
        <a:p>
          <a:pPr>
            <a:lnSpc>
              <a:spcPct val="100000"/>
            </a:lnSpc>
            <a:defRPr cap="all"/>
          </a:pPr>
          <a:r>
            <a:rPr lang="en-US"/>
            <a:t>Personal Loans (Must have Documented Income)</a:t>
          </a:r>
        </a:p>
      </dgm:t>
    </dgm:pt>
    <dgm:pt modelId="{D04E64EF-8FEF-4AF6-820F-7286488E0999}" type="parTrans" cxnId="{909779AA-3BFF-4E77-BC97-E5D4BAEDA67B}">
      <dgm:prSet/>
      <dgm:spPr/>
      <dgm:t>
        <a:bodyPr/>
        <a:lstStyle/>
        <a:p>
          <a:endParaRPr lang="en-US"/>
        </a:p>
      </dgm:t>
    </dgm:pt>
    <dgm:pt modelId="{39827147-E0DF-49E3-BD70-AA7BFFB6B07F}" type="sibTrans" cxnId="{909779AA-3BFF-4E77-BC97-E5D4BAEDA67B}">
      <dgm:prSet/>
      <dgm:spPr/>
      <dgm:t>
        <a:bodyPr/>
        <a:lstStyle/>
        <a:p>
          <a:endParaRPr lang="en-US"/>
        </a:p>
      </dgm:t>
    </dgm:pt>
    <dgm:pt modelId="{4DA87C39-1862-4F6C-96C8-08896E2EA1C6}">
      <dgm:prSet/>
      <dgm:spPr/>
      <dgm:t>
        <a:bodyPr/>
        <a:lstStyle/>
        <a:p>
          <a:pPr>
            <a:lnSpc>
              <a:spcPct val="100000"/>
            </a:lnSpc>
            <a:defRPr cap="all"/>
          </a:pPr>
          <a:r>
            <a:rPr lang="en-US"/>
            <a:t>Business loans (Must be in Business 2 years with Good Returns)</a:t>
          </a:r>
        </a:p>
      </dgm:t>
    </dgm:pt>
    <dgm:pt modelId="{827EE8F3-8197-4B23-B8BF-350B4846E8C9}" type="parTrans" cxnId="{E5F8BC12-9611-4CE4-8902-E4A044E334F6}">
      <dgm:prSet/>
      <dgm:spPr/>
      <dgm:t>
        <a:bodyPr/>
        <a:lstStyle/>
        <a:p>
          <a:endParaRPr lang="en-US"/>
        </a:p>
      </dgm:t>
    </dgm:pt>
    <dgm:pt modelId="{9495E22E-C307-4AA3-BFAC-76D89D637FE8}" type="sibTrans" cxnId="{E5F8BC12-9611-4CE4-8902-E4A044E334F6}">
      <dgm:prSet/>
      <dgm:spPr/>
      <dgm:t>
        <a:bodyPr/>
        <a:lstStyle/>
        <a:p>
          <a:endParaRPr lang="en-US"/>
        </a:p>
      </dgm:t>
    </dgm:pt>
    <dgm:pt modelId="{F29B3AC9-C0F2-4B2C-BEBA-3D1127CE33BD}">
      <dgm:prSet/>
      <dgm:spPr/>
      <dgm:t>
        <a:bodyPr/>
        <a:lstStyle/>
        <a:p>
          <a:pPr>
            <a:lnSpc>
              <a:spcPct val="100000"/>
            </a:lnSpc>
            <a:defRPr cap="all"/>
          </a:pPr>
          <a:r>
            <a:rPr lang="en-US"/>
            <a:t>HELOC (Home Equity Line of Credit)</a:t>
          </a:r>
        </a:p>
      </dgm:t>
    </dgm:pt>
    <dgm:pt modelId="{FDD4170D-155C-4CE5-8E63-5D9A9101591D}" type="parTrans" cxnId="{5ACE3438-A563-4319-B0EC-0DB30C9F732B}">
      <dgm:prSet/>
      <dgm:spPr/>
      <dgm:t>
        <a:bodyPr/>
        <a:lstStyle/>
        <a:p>
          <a:endParaRPr lang="en-US"/>
        </a:p>
      </dgm:t>
    </dgm:pt>
    <dgm:pt modelId="{0113E2DE-555F-4AB5-9AC0-F6EAF787A6A4}" type="sibTrans" cxnId="{5ACE3438-A563-4319-B0EC-0DB30C9F732B}">
      <dgm:prSet/>
      <dgm:spPr/>
      <dgm:t>
        <a:bodyPr/>
        <a:lstStyle/>
        <a:p>
          <a:endParaRPr lang="en-US"/>
        </a:p>
      </dgm:t>
    </dgm:pt>
    <dgm:pt modelId="{E7F54683-A0C9-4752-B471-A156D25AB413}">
      <dgm:prSet/>
      <dgm:spPr/>
      <dgm:t>
        <a:bodyPr/>
        <a:lstStyle/>
        <a:p>
          <a:pPr>
            <a:lnSpc>
              <a:spcPct val="100000"/>
            </a:lnSpc>
            <a:defRPr cap="all"/>
          </a:pPr>
          <a:r>
            <a:rPr lang="en-US"/>
            <a:t>FFF (Friends, Family, Fools)</a:t>
          </a:r>
        </a:p>
      </dgm:t>
    </dgm:pt>
    <dgm:pt modelId="{DD605765-3CF0-4598-AE77-7FAD31E201C5}" type="parTrans" cxnId="{13333EA8-8B64-40C4-B9E6-44D1936B4217}">
      <dgm:prSet/>
      <dgm:spPr/>
      <dgm:t>
        <a:bodyPr/>
        <a:lstStyle/>
        <a:p>
          <a:endParaRPr lang="en-US"/>
        </a:p>
      </dgm:t>
    </dgm:pt>
    <dgm:pt modelId="{DF72D914-32F3-47A7-ADAB-E7973AC9787E}" type="sibTrans" cxnId="{13333EA8-8B64-40C4-B9E6-44D1936B4217}">
      <dgm:prSet/>
      <dgm:spPr/>
      <dgm:t>
        <a:bodyPr/>
        <a:lstStyle/>
        <a:p>
          <a:endParaRPr lang="en-US"/>
        </a:p>
      </dgm:t>
    </dgm:pt>
    <dgm:pt modelId="{A0AADCF9-674A-4629-B305-262BC3F4910D}">
      <dgm:prSet/>
      <dgm:spPr/>
      <dgm:t>
        <a:bodyPr/>
        <a:lstStyle/>
        <a:p>
          <a:pPr>
            <a:lnSpc>
              <a:spcPct val="100000"/>
            </a:lnSpc>
            <a:defRPr cap="all"/>
          </a:pPr>
          <a:r>
            <a:rPr lang="en-US"/>
            <a:t>Self Funded (Should someone do this? Let’s discuss it)</a:t>
          </a:r>
        </a:p>
      </dgm:t>
    </dgm:pt>
    <dgm:pt modelId="{0AE8A79E-A37D-4C9C-BF28-67E4213FF987}" type="parTrans" cxnId="{B69E2FCD-CEE6-4A64-B94C-D60618A688E3}">
      <dgm:prSet/>
      <dgm:spPr/>
      <dgm:t>
        <a:bodyPr/>
        <a:lstStyle/>
        <a:p>
          <a:endParaRPr lang="en-US"/>
        </a:p>
      </dgm:t>
    </dgm:pt>
    <dgm:pt modelId="{1380523D-AE7D-4F2F-B61C-614268F5E022}" type="sibTrans" cxnId="{B69E2FCD-CEE6-4A64-B94C-D60618A688E3}">
      <dgm:prSet/>
      <dgm:spPr/>
      <dgm:t>
        <a:bodyPr/>
        <a:lstStyle/>
        <a:p>
          <a:endParaRPr lang="en-US"/>
        </a:p>
      </dgm:t>
    </dgm:pt>
    <dgm:pt modelId="{98107BE0-BEE6-4569-B02C-B4DA60FA2E1F}" type="pres">
      <dgm:prSet presAssocID="{77052CE7-10FE-435A-84B4-F6C3E2D1C383}" presName="root" presStyleCnt="0">
        <dgm:presLayoutVars>
          <dgm:dir/>
          <dgm:resizeHandles val="exact"/>
        </dgm:presLayoutVars>
      </dgm:prSet>
      <dgm:spPr/>
    </dgm:pt>
    <dgm:pt modelId="{41899BE3-F11E-4241-B4A8-501D5CC9235C}" type="pres">
      <dgm:prSet presAssocID="{821BC47F-7A50-4FAB-B83A-9F1293269CDF}" presName="compNode" presStyleCnt="0"/>
      <dgm:spPr/>
    </dgm:pt>
    <dgm:pt modelId="{FE294497-A74D-4DDD-925A-29CD1C1B41FB}" type="pres">
      <dgm:prSet presAssocID="{821BC47F-7A50-4FAB-B83A-9F1293269CDF}" presName="iconBgRect" presStyleLbl="bgShp" presStyleIdx="0" presStyleCnt="7"/>
      <dgm:spPr/>
    </dgm:pt>
    <dgm:pt modelId="{8CDC4CC0-3315-4150-BCB8-A3F83C50C22C}" type="pres">
      <dgm:prSet presAssocID="{821BC47F-7A50-4FAB-B83A-9F1293269CDF}"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4C2AD048-DEF9-4A94-8932-6D0BA0E7A2C8}" type="pres">
      <dgm:prSet presAssocID="{821BC47F-7A50-4FAB-B83A-9F1293269CDF}" presName="spaceRect" presStyleCnt="0"/>
      <dgm:spPr/>
    </dgm:pt>
    <dgm:pt modelId="{1B8562A1-4141-402E-AFCA-AD6E3D5A5A3C}" type="pres">
      <dgm:prSet presAssocID="{821BC47F-7A50-4FAB-B83A-9F1293269CDF}" presName="textRect" presStyleLbl="revTx" presStyleIdx="0" presStyleCnt="7">
        <dgm:presLayoutVars>
          <dgm:chMax val="1"/>
          <dgm:chPref val="1"/>
        </dgm:presLayoutVars>
      </dgm:prSet>
      <dgm:spPr/>
    </dgm:pt>
    <dgm:pt modelId="{05100535-ADCC-4478-9404-1ADC505E783A}" type="pres">
      <dgm:prSet presAssocID="{26210EC1-6308-4082-9A15-8E4DD2D6389E}" presName="sibTrans" presStyleCnt="0"/>
      <dgm:spPr/>
    </dgm:pt>
    <dgm:pt modelId="{48D0125D-B49A-448E-A278-A11AA3FC5D7A}" type="pres">
      <dgm:prSet presAssocID="{D9F55005-18F0-4AB4-A67C-A3F5C0B7AB89}" presName="compNode" presStyleCnt="0"/>
      <dgm:spPr/>
    </dgm:pt>
    <dgm:pt modelId="{997F4A0A-C590-4FC8-BBD9-BF67C8941035}" type="pres">
      <dgm:prSet presAssocID="{D9F55005-18F0-4AB4-A67C-A3F5C0B7AB89}" presName="iconBgRect" presStyleLbl="bgShp" presStyleIdx="1" presStyleCnt="7"/>
      <dgm:spPr/>
    </dgm:pt>
    <dgm:pt modelId="{D3341030-9D00-4759-A07A-F0E7FE673FCD}" type="pres">
      <dgm:prSet presAssocID="{D9F55005-18F0-4AB4-A67C-A3F5C0B7AB89}"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ggy Bank"/>
        </a:ext>
      </dgm:extLst>
    </dgm:pt>
    <dgm:pt modelId="{4AD1D4A2-A762-429F-92E8-A3259E3BE3D4}" type="pres">
      <dgm:prSet presAssocID="{D9F55005-18F0-4AB4-A67C-A3F5C0B7AB89}" presName="spaceRect" presStyleCnt="0"/>
      <dgm:spPr/>
    </dgm:pt>
    <dgm:pt modelId="{0A1C73AB-FB14-4554-9AD2-5FC53F77C136}" type="pres">
      <dgm:prSet presAssocID="{D9F55005-18F0-4AB4-A67C-A3F5C0B7AB89}" presName="textRect" presStyleLbl="revTx" presStyleIdx="1" presStyleCnt="7">
        <dgm:presLayoutVars>
          <dgm:chMax val="1"/>
          <dgm:chPref val="1"/>
        </dgm:presLayoutVars>
      </dgm:prSet>
      <dgm:spPr/>
    </dgm:pt>
    <dgm:pt modelId="{51B839CD-4FB4-4560-AE20-5E61A6DF85E6}" type="pres">
      <dgm:prSet presAssocID="{1A855EB4-FFC3-4F13-9508-22FAD9036901}" presName="sibTrans" presStyleCnt="0"/>
      <dgm:spPr/>
    </dgm:pt>
    <dgm:pt modelId="{F75010C7-191D-40BE-B7FC-B04B64473B88}" type="pres">
      <dgm:prSet presAssocID="{132C2409-EF81-4750-8D30-6B43A8F48581}" presName="compNode" presStyleCnt="0"/>
      <dgm:spPr/>
    </dgm:pt>
    <dgm:pt modelId="{22DAF36E-1F4A-4A25-B1CC-A3D0F81FD297}" type="pres">
      <dgm:prSet presAssocID="{132C2409-EF81-4750-8D30-6B43A8F48581}" presName="iconBgRect" presStyleLbl="bgShp" presStyleIdx="2" presStyleCnt="7"/>
      <dgm:spPr/>
    </dgm:pt>
    <dgm:pt modelId="{340EBE18-8B28-4FE7-B5F1-FCB7EE59BCA1}" type="pres">
      <dgm:prSet presAssocID="{132C2409-EF81-4750-8D30-6B43A8F48581}"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FDB7D4A4-47EF-4BE7-A9BB-A6577CCF2E6E}" type="pres">
      <dgm:prSet presAssocID="{132C2409-EF81-4750-8D30-6B43A8F48581}" presName="spaceRect" presStyleCnt="0"/>
      <dgm:spPr/>
    </dgm:pt>
    <dgm:pt modelId="{87109FD2-719A-4BB9-9AF7-8DB3B6B83290}" type="pres">
      <dgm:prSet presAssocID="{132C2409-EF81-4750-8D30-6B43A8F48581}" presName="textRect" presStyleLbl="revTx" presStyleIdx="2" presStyleCnt="7">
        <dgm:presLayoutVars>
          <dgm:chMax val="1"/>
          <dgm:chPref val="1"/>
        </dgm:presLayoutVars>
      </dgm:prSet>
      <dgm:spPr/>
    </dgm:pt>
    <dgm:pt modelId="{7D701316-906C-4E45-90C6-7D1BEBC8510E}" type="pres">
      <dgm:prSet presAssocID="{39827147-E0DF-49E3-BD70-AA7BFFB6B07F}" presName="sibTrans" presStyleCnt="0"/>
      <dgm:spPr/>
    </dgm:pt>
    <dgm:pt modelId="{9F566279-3C73-4F94-805B-E889B3F3B29C}" type="pres">
      <dgm:prSet presAssocID="{4DA87C39-1862-4F6C-96C8-08896E2EA1C6}" presName="compNode" presStyleCnt="0"/>
      <dgm:spPr/>
    </dgm:pt>
    <dgm:pt modelId="{496DAE17-BE48-4CDA-AA29-9887305AAC02}" type="pres">
      <dgm:prSet presAssocID="{4DA87C39-1862-4F6C-96C8-08896E2EA1C6}" presName="iconBgRect" presStyleLbl="bgShp" presStyleIdx="3" presStyleCnt="7"/>
      <dgm:spPr/>
    </dgm:pt>
    <dgm:pt modelId="{2DCD4062-1971-43AB-81E6-2C699724EEB8}" type="pres">
      <dgm:prSet presAssocID="{4DA87C39-1862-4F6C-96C8-08896E2EA1C6}"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llar"/>
        </a:ext>
      </dgm:extLst>
    </dgm:pt>
    <dgm:pt modelId="{33F8F70F-95F5-49EC-B5BA-AB4EE5B6A631}" type="pres">
      <dgm:prSet presAssocID="{4DA87C39-1862-4F6C-96C8-08896E2EA1C6}" presName="spaceRect" presStyleCnt="0"/>
      <dgm:spPr/>
    </dgm:pt>
    <dgm:pt modelId="{CCFA327E-27AC-4551-BB3E-500B31B5FB3E}" type="pres">
      <dgm:prSet presAssocID="{4DA87C39-1862-4F6C-96C8-08896E2EA1C6}" presName="textRect" presStyleLbl="revTx" presStyleIdx="3" presStyleCnt="7">
        <dgm:presLayoutVars>
          <dgm:chMax val="1"/>
          <dgm:chPref val="1"/>
        </dgm:presLayoutVars>
      </dgm:prSet>
      <dgm:spPr/>
    </dgm:pt>
    <dgm:pt modelId="{02FA5EB4-8D8B-49D7-A155-DA0ABD47BD74}" type="pres">
      <dgm:prSet presAssocID="{9495E22E-C307-4AA3-BFAC-76D89D637FE8}" presName="sibTrans" presStyleCnt="0"/>
      <dgm:spPr/>
    </dgm:pt>
    <dgm:pt modelId="{8DA8FCFD-16A4-44FD-AE53-ADF09EFF3B44}" type="pres">
      <dgm:prSet presAssocID="{F29B3AC9-C0F2-4B2C-BEBA-3D1127CE33BD}" presName="compNode" presStyleCnt="0"/>
      <dgm:spPr/>
    </dgm:pt>
    <dgm:pt modelId="{DA668A04-0A1A-404C-AF16-CC90D4DF7F16}" type="pres">
      <dgm:prSet presAssocID="{F29B3AC9-C0F2-4B2C-BEBA-3D1127CE33BD}" presName="iconBgRect" presStyleLbl="bgShp" presStyleIdx="4" presStyleCnt="7"/>
      <dgm:spPr/>
    </dgm:pt>
    <dgm:pt modelId="{66187C3D-2CAD-4B2D-928F-0AF705E1537E}" type="pres">
      <dgm:prSet presAssocID="{F29B3AC9-C0F2-4B2C-BEBA-3D1127CE33B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ome"/>
        </a:ext>
      </dgm:extLst>
    </dgm:pt>
    <dgm:pt modelId="{0C5CCB2B-DA36-466D-97A1-46E769894195}" type="pres">
      <dgm:prSet presAssocID="{F29B3AC9-C0F2-4B2C-BEBA-3D1127CE33BD}" presName="spaceRect" presStyleCnt="0"/>
      <dgm:spPr/>
    </dgm:pt>
    <dgm:pt modelId="{5D3CFDA4-0291-4BE3-929A-F8831B9B7017}" type="pres">
      <dgm:prSet presAssocID="{F29B3AC9-C0F2-4B2C-BEBA-3D1127CE33BD}" presName="textRect" presStyleLbl="revTx" presStyleIdx="4" presStyleCnt="7">
        <dgm:presLayoutVars>
          <dgm:chMax val="1"/>
          <dgm:chPref val="1"/>
        </dgm:presLayoutVars>
      </dgm:prSet>
      <dgm:spPr/>
    </dgm:pt>
    <dgm:pt modelId="{60520EB1-3B9E-4F1C-834C-C2B5D6186025}" type="pres">
      <dgm:prSet presAssocID="{0113E2DE-555F-4AB5-9AC0-F6EAF787A6A4}" presName="sibTrans" presStyleCnt="0"/>
      <dgm:spPr/>
    </dgm:pt>
    <dgm:pt modelId="{FCF57A9E-6B25-4804-BA39-6FF104FF5AC2}" type="pres">
      <dgm:prSet presAssocID="{E7F54683-A0C9-4752-B471-A156D25AB413}" presName="compNode" presStyleCnt="0"/>
      <dgm:spPr/>
    </dgm:pt>
    <dgm:pt modelId="{9C57C9BB-2C03-40B9-9A71-BAB87306F0BD}" type="pres">
      <dgm:prSet presAssocID="{E7F54683-A0C9-4752-B471-A156D25AB413}" presName="iconBgRect" presStyleLbl="bgShp" presStyleIdx="5" presStyleCnt="7"/>
      <dgm:spPr/>
    </dgm:pt>
    <dgm:pt modelId="{34645270-D900-47BD-912B-D7BC21BB7545}" type="pres">
      <dgm:prSet presAssocID="{E7F54683-A0C9-4752-B471-A156D25AB413}"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Eggs In Basket"/>
        </a:ext>
      </dgm:extLst>
    </dgm:pt>
    <dgm:pt modelId="{13C017AB-5421-4ADF-8C31-E13E4B767D7A}" type="pres">
      <dgm:prSet presAssocID="{E7F54683-A0C9-4752-B471-A156D25AB413}" presName="spaceRect" presStyleCnt="0"/>
      <dgm:spPr/>
    </dgm:pt>
    <dgm:pt modelId="{81DA7997-FDC7-43CE-A893-F44A210404BA}" type="pres">
      <dgm:prSet presAssocID="{E7F54683-A0C9-4752-B471-A156D25AB413}" presName="textRect" presStyleLbl="revTx" presStyleIdx="5" presStyleCnt="7">
        <dgm:presLayoutVars>
          <dgm:chMax val="1"/>
          <dgm:chPref val="1"/>
        </dgm:presLayoutVars>
      </dgm:prSet>
      <dgm:spPr/>
    </dgm:pt>
    <dgm:pt modelId="{6C51A288-DF21-4276-9865-C1DDDB0FD5C7}" type="pres">
      <dgm:prSet presAssocID="{DF72D914-32F3-47A7-ADAB-E7973AC9787E}" presName="sibTrans" presStyleCnt="0"/>
      <dgm:spPr/>
    </dgm:pt>
    <dgm:pt modelId="{0B82E0A6-85B8-49E7-9ABD-FB52045086D0}" type="pres">
      <dgm:prSet presAssocID="{A0AADCF9-674A-4629-B305-262BC3F4910D}" presName="compNode" presStyleCnt="0"/>
      <dgm:spPr/>
    </dgm:pt>
    <dgm:pt modelId="{69DC1BB4-16D7-48FB-AB73-6A732C6AC309}" type="pres">
      <dgm:prSet presAssocID="{A0AADCF9-674A-4629-B305-262BC3F4910D}" presName="iconBgRect" presStyleLbl="bgShp" presStyleIdx="6" presStyleCnt="7"/>
      <dgm:spPr/>
    </dgm:pt>
    <dgm:pt modelId="{B474B01D-F77D-4CD6-BE88-4D7A57FD8FC7}" type="pres">
      <dgm:prSet presAssocID="{A0AADCF9-674A-4629-B305-262BC3F4910D}"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Questions"/>
        </a:ext>
      </dgm:extLst>
    </dgm:pt>
    <dgm:pt modelId="{D6043024-F5A7-4FBA-B14B-CB973C42C9D6}" type="pres">
      <dgm:prSet presAssocID="{A0AADCF9-674A-4629-B305-262BC3F4910D}" presName="spaceRect" presStyleCnt="0"/>
      <dgm:spPr/>
    </dgm:pt>
    <dgm:pt modelId="{90119667-BBB4-4A8B-94AC-B7CF3225F2E5}" type="pres">
      <dgm:prSet presAssocID="{A0AADCF9-674A-4629-B305-262BC3F4910D}" presName="textRect" presStyleLbl="revTx" presStyleIdx="6" presStyleCnt="7">
        <dgm:presLayoutVars>
          <dgm:chMax val="1"/>
          <dgm:chPref val="1"/>
        </dgm:presLayoutVars>
      </dgm:prSet>
      <dgm:spPr/>
    </dgm:pt>
  </dgm:ptLst>
  <dgm:cxnLst>
    <dgm:cxn modelId="{E5F8BC12-9611-4CE4-8902-E4A044E334F6}" srcId="{77052CE7-10FE-435A-84B4-F6C3E2D1C383}" destId="{4DA87C39-1862-4F6C-96C8-08896E2EA1C6}" srcOrd="3" destOrd="0" parTransId="{827EE8F3-8197-4B23-B8BF-350B4846E8C9}" sibTransId="{9495E22E-C307-4AA3-BFAC-76D89D637FE8}"/>
    <dgm:cxn modelId="{A0626F26-5248-407C-AEFE-18F90E1D77A8}" type="presOf" srcId="{F29B3AC9-C0F2-4B2C-BEBA-3D1127CE33BD}" destId="{5D3CFDA4-0291-4BE3-929A-F8831B9B7017}" srcOrd="0" destOrd="0" presId="urn:microsoft.com/office/officeart/2018/5/layout/IconCircleLabelList"/>
    <dgm:cxn modelId="{5ACE3438-A563-4319-B0EC-0DB30C9F732B}" srcId="{77052CE7-10FE-435A-84B4-F6C3E2D1C383}" destId="{F29B3AC9-C0F2-4B2C-BEBA-3D1127CE33BD}" srcOrd="4" destOrd="0" parTransId="{FDD4170D-155C-4CE5-8E63-5D9A9101591D}" sibTransId="{0113E2DE-555F-4AB5-9AC0-F6EAF787A6A4}"/>
    <dgm:cxn modelId="{25A10E45-92B8-4581-B25F-7FBEC15DA0F8}" type="presOf" srcId="{4DA87C39-1862-4F6C-96C8-08896E2EA1C6}" destId="{CCFA327E-27AC-4551-BB3E-500B31B5FB3E}" srcOrd="0" destOrd="0" presId="urn:microsoft.com/office/officeart/2018/5/layout/IconCircleLabelList"/>
    <dgm:cxn modelId="{90204681-EA4E-43B2-BBF4-26120F163CA8}" type="presOf" srcId="{77052CE7-10FE-435A-84B4-F6C3E2D1C383}" destId="{98107BE0-BEE6-4569-B02C-B4DA60FA2E1F}" srcOrd="0" destOrd="0" presId="urn:microsoft.com/office/officeart/2018/5/layout/IconCircleLabelList"/>
    <dgm:cxn modelId="{46F48B83-FA39-4C01-8DFB-76AF0922AED8}" srcId="{77052CE7-10FE-435A-84B4-F6C3E2D1C383}" destId="{D9F55005-18F0-4AB4-A67C-A3F5C0B7AB89}" srcOrd="1" destOrd="0" parTransId="{FA818A94-8DF7-40CC-BB54-ABC45CBC22D5}" sibTransId="{1A855EB4-FFC3-4F13-9508-22FAD9036901}"/>
    <dgm:cxn modelId="{E01341A3-0EDF-45F9-AB83-7C6E489BAE60}" type="presOf" srcId="{D9F55005-18F0-4AB4-A67C-A3F5C0B7AB89}" destId="{0A1C73AB-FB14-4554-9AD2-5FC53F77C136}" srcOrd="0" destOrd="0" presId="urn:microsoft.com/office/officeart/2018/5/layout/IconCircleLabelList"/>
    <dgm:cxn modelId="{13333EA8-8B64-40C4-B9E6-44D1936B4217}" srcId="{77052CE7-10FE-435A-84B4-F6C3E2D1C383}" destId="{E7F54683-A0C9-4752-B471-A156D25AB413}" srcOrd="5" destOrd="0" parTransId="{DD605765-3CF0-4598-AE77-7FAD31E201C5}" sibTransId="{DF72D914-32F3-47A7-ADAB-E7973AC9787E}"/>
    <dgm:cxn modelId="{909779AA-3BFF-4E77-BC97-E5D4BAEDA67B}" srcId="{77052CE7-10FE-435A-84B4-F6C3E2D1C383}" destId="{132C2409-EF81-4750-8D30-6B43A8F48581}" srcOrd="2" destOrd="0" parTransId="{D04E64EF-8FEF-4AF6-820F-7286488E0999}" sibTransId="{39827147-E0DF-49E3-BD70-AA7BFFB6B07F}"/>
    <dgm:cxn modelId="{806CF5AE-6FFC-4C11-98F8-241A545506EC}" srcId="{77052CE7-10FE-435A-84B4-F6C3E2D1C383}" destId="{821BC47F-7A50-4FAB-B83A-9F1293269CDF}" srcOrd="0" destOrd="0" parTransId="{853AA425-ADD6-4D9F-89DA-28E02536AF8A}" sibTransId="{26210EC1-6308-4082-9A15-8E4DD2D6389E}"/>
    <dgm:cxn modelId="{80AB3DB4-A267-4744-9097-F8ED843FABEC}" type="presOf" srcId="{821BC47F-7A50-4FAB-B83A-9F1293269CDF}" destId="{1B8562A1-4141-402E-AFCA-AD6E3D5A5A3C}" srcOrd="0" destOrd="0" presId="urn:microsoft.com/office/officeart/2018/5/layout/IconCircleLabelList"/>
    <dgm:cxn modelId="{B71FFFC3-57F7-43F3-99E9-4404A9F1AEC7}" type="presOf" srcId="{E7F54683-A0C9-4752-B471-A156D25AB413}" destId="{81DA7997-FDC7-43CE-A893-F44A210404BA}" srcOrd="0" destOrd="0" presId="urn:microsoft.com/office/officeart/2018/5/layout/IconCircleLabelList"/>
    <dgm:cxn modelId="{A5E32BC4-9945-42DB-BC2A-A839A40DDF8E}" type="presOf" srcId="{A0AADCF9-674A-4629-B305-262BC3F4910D}" destId="{90119667-BBB4-4A8B-94AC-B7CF3225F2E5}" srcOrd="0" destOrd="0" presId="urn:microsoft.com/office/officeart/2018/5/layout/IconCircleLabelList"/>
    <dgm:cxn modelId="{B69E2FCD-CEE6-4A64-B94C-D60618A688E3}" srcId="{77052CE7-10FE-435A-84B4-F6C3E2D1C383}" destId="{A0AADCF9-674A-4629-B305-262BC3F4910D}" srcOrd="6" destOrd="0" parTransId="{0AE8A79E-A37D-4C9C-BF28-67E4213FF987}" sibTransId="{1380523D-AE7D-4F2F-B61C-614268F5E022}"/>
    <dgm:cxn modelId="{30B939D0-48D1-4DB7-AF1D-46DEC5DD57C6}" type="presOf" srcId="{132C2409-EF81-4750-8D30-6B43A8F48581}" destId="{87109FD2-719A-4BB9-9AF7-8DB3B6B83290}" srcOrd="0" destOrd="0" presId="urn:microsoft.com/office/officeart/2018/5/layout/IconCircleLabelList"/>
    <dgm:cxn modelId="{05553D34-E10D-4643-8F0D-1F93A8C5DF3F}" type="presParOf" srcId="{98107BE0-BEE6-4569-B02C-B4DA60FA2E1F}" destId="{41899BE3-F11E-4241-B4A8-501D5CC9235C}" srcOrd="0" destOrd="0" presId="urn:microsoft.com/office/officeart/2018/5/layout/IconCircleLabelList"/>
    <dgm:cxn modelId="{696DE5F0-18F8-407F-B266-584C6E7DA05E}" type="presParOf" srcId="{41899BE3-F11E-4241-B4A8-501D5CC9235C}" destId="{FE294497-A74D-4DDD-925A-29CD1C1B41FB}" srcOrd="0" destOrd="0" presId="urn:microsoft.com/office/officeart/2018/5/layout/IconCircleLabelList"/>
    <dgm:cxn modelId="{5480D07C-5EF9-4563-9622-550693AAD59C}" type="presParOf" srcId="{41899BE3-F11E-4241-B4A8-501D5CC9235C}" destId="{8CDC4CC0-3315-4150-BCB8-A3F83C50C22C}" srcOrd="1" destOrd="0" presId="urn:microsoft.com/office/officeart/2018/5/layout/IconCircleLabelList"/>
    <dgm:cxn modelId="{89F7778F-0E25-4D91-8BA8-C4B2986596DA}" type="presParOf" srcId="{41899BE3-F11E-4241-B4A8-501D5CC9235C}" destId="{4C2AD048-DEF9-4A94-8932-6D0BA0E7A2C8}" srcOrd="2" destOrd="0" presId="urn:microsoft.com/office/officeart/2018/5/layout/IconCircleLabelList"/>
    <dgm:cxn modelId="{8637C85F-CB2B-4B61-80D6-F7C787B4A6CC}" type="presParOf" srcId="{41899BE3-F11E-4241-B4A8-501D5CC9235C}" destId="{1B8562A1-4141-402E-AFCA-AD6E3D5A5A3C}" srcOrd="3" destOrd="0" presId="urn:microsoft.com/office/officeart/2018/5/layout/IconCircleLabelList"/>
    <dgm:cxn modelId="{B4CD897C-648B-461F-BDC6-05CA19D79EC8}" type="presParOf" srcId="{98107BE0-BEE6-4569-B02C-B4DA60FA2E1F}" destId="{05100535-ADCC-4478-9404-1ADC505E783A}" srcOrd="1" destOrd="0" presId="urn:microsoft.com/office/officeart/2018/5/layout/IconCircleLabelList"/>
    <dgm:cxn modelId="{CD3A7FD0-8842-4AF8-9CF6-9E6D3189B62A}" type="presParOf" srcId="{98107BE0-BEE6-4569-B02C-B4DA60FA2E1F}" destId="{48D0125D-B49A-448E-A278-A11AA3FC5D7A}" srcOrd="2" destOrd="0" presId="urn:microsoft.com/office/officeart/2018/5/layout/IconCircleLabelList"/>
    <dgm:cxn modelId="{33F6C9FD-0E09-40DF-86D2-7D75DD7A2D50}" type="presParOf" srcId="{48D0125D-B49A-448E-A278-A11AA3FC5D7A}" destId="{997F4A0A-C590-4FC8-BBD9-BF67C8941035}" srcOrd="0" destOrd="0" presId="urn:microsoft.com/office/officeart/2018/5/layout/IconCircleLabelList"/>
    <dgm:cxn modelId="{BD95020E-2DE5-48A8-AEDA-47D993B99DC1}" type="presParOf" srcId="{48D0125D-B49A-448E-A278-A11AA3FC5D7A}" destId="{D3341030-9D00-4759-A07A-F0E7FE673FCD}" srcOrd="1" destOrd="0" presId="urn:microsoft.com/office/officeart/2018/5/layout/IconCircleLabelList"/>
    <dgm:cxn modelId="{8B6B89CB-A70F-40B8-A80F-498A1DF454E0}" type="presParOf" srcId="{48D0125D-B49A-448E-A278-A11AA3FC5D7A}" destId="{4AD1D4A2-A762-429F-92E8-A3259E3BE3D4}" srcOrd="2" destOrd="0" presId="urn:microsoft.com/office/officeart/2018/5/layout/IconCircleLabelList"/>
    <dgm:cxn modelId="{56CBC2C6-1F95-456B-8C82-2EF22FF01923}" type="presParOf" srcId="{48D0125D-B49A-448E-A278-A11AA3FC5D7A}" destId="{0A1C73AB-FB14-4554-9AD2-5FC53F77C136}" srcOrd="3" destOrd="0" presId="urn:microsoft.com/office/officeart/2018/5/layout/IconCircleLabelList"/>
    <dgm:cxn modelId="{FC7311A4-A8F2-4D0C-A174-F4D95CCF756C}" type="presParOf" srcId="{98107BE0-BEE6-4569-B02C-B4DA60FA2E1F}" destId="{51B839CD-4FB4-4560-AE20-5E61A6DF85E6}" srcOrd="3" destOrd="0" presId="urn:microsoft.com/office/officeart/2018/5/layout/IconCircleLabelList"/>
    <dgm:cxn modelId="{D02C4837-7F95-4873-B3D5-75F16DA4A561}" type="presParOf" srcId="{98107BE0-BEE6-4569-B02C-B4DA60FA2E1F}" destId="{F75010C7-191D-40BE-B7FC-B04B64473B88}" srcOrd="4" destOrd="0" presId="urn:microsoft.com/office/officeart/2018/5/layout/IconCircleLabelList"/>
    <dgm:cxn modelId="{F5C70912-3E8C-4234-990F-9BBFB99C06CC}" type="presParOf" srcId="{F75010C7-191D-40BE-B7FC-B04B64473B88}" destId="{22DAF36E-1F4A-4A25-B1CC-A3D0F81FD297}" srcOrd="0" destOrd="0" presId="urn:microsoft.com/office/officeart/2018/5/layout/IconCircleLabelList"/>
    <dgm:cxn modelId="{D7436FE6-C908-4EEA-88FF-375FFC3A83EC}" type="presParOf" srcId="{F75010C7-191D-40BE-B7FC-B04B64473B88}" destId="{340EBE18-8B28-4FE7-B5F1-FCB7EE59BCA1}" srcOrd="1" destOrd="0" presId="urn:microsoft.com/office/officeart/2018/5/layout/IconCircleLabelList"/>
    <dgm:cxn modelId="{20477DA1-6919-42BF-9F39-334E5C868E87}" type="presParOf" srcId="{F75010C7-191D-40BE-B7FC-B04B64473B88}" destId="{FDB7D4A4-47EF-4BE7-A9BB-A6577CCF2E6E}" srcOrd="2" destOrd="0" presId="urn:microsoft.com/office/officeart/2018/5/layout/IconCircleLabelList"/>
    <dgm:cxn modelId="{4E5E0B72-2846-41EA-A2D1-6B4AFE2157B0}" type="presParOf" srcId="{F75010C7-191D-40BE-B7FC-B04B64473B88}" destId="{87109FD2-719A-4BB9-9AF7-8DB3B6B83290}" srcOrd="3" destOrd="0" presId="urn:microsoft.com/office/officeart/2018/5/layout/IconCircleLabelList"/>
    <dgm:cxn modelId="{4BDB9236-9067-4DD1-BE22-6F57ADCEE063}" type="presParOf" srcId="{98107BE0-BEE6-4569-B02C-B4DA60FA2E1F}" destId="{7D701316-906C-4E45-90C6-7D1BEBC8510E}" srcOrd="5" destOrd="0" presId="urn:microsoft.com/office/officeart/2018/5/layout/IconCircleLabelList"/>
    <dgm:cxn modelId="{F6A9FEE3-B08B-4940-8DBE-B90551E66B5C}" type="presParOf" srcId="{98107BE0-BEE6-4569-B02C-B4DA60FA2E1F}" destId="{9F566279-3C73-4F94-805B-E889B3F3B29C}" srcOrd="6" destOrd="0" presId="urn:microsoft.com/office/officeart/2018/5/layout/IconCircleLabelList"/>
    <dgm:cxn modelId="{C1541F6C-A612-4723-A35B-B6A3EAF6EEB7}" type="presParOf" srcId="{9F566279-3C73-4F94-805B-E889B3F3B29C}" destId="{496DAE17-BE48-4CDA-AA29-9887305AAC02}" srcOrd="0" destOrd="0" presId="urn:microsoft.com/office/officeart/2018/5/layout/IconCircleLabelList"/>
    <dgm:cxn modelId="{E745AB26-422B-427E-A0E2-D539C9B665F8}" type="presParOf" srcId="{9F566279-3C73-4F94-805B-E889B3F3B29C}" destId="{2DCD4062-1971-43AB-81E6-2C699724EEB8}" srcOrd="1" destOrd="0" presId="urn:microsoft.com/office/officeart/2018/5/layout/IconCircleLabelList"/>
    <dgm:cxn modelId="{3C8FDF8E-9FF0-4A7F-AECA-D9DA33E1EE8F}" type="presParOf" srcId="{9F566279-3C73-4F94-805B-E889B3F3B29C}" destId="{33F8F70F-95F5-49EC-B5BA-AB4EE5B6A631}" srcOrd="2" destOrd="0" presId="urn:microsoft.com/office/officeart/2018/5/layout/IconCircleLabelList"/>
    <dgm:cxn modelId="{E7239418-964A-4B08-9ED5-7288D98CE444}" type="presParOf" srcId="{9F566279-3C73-4F94-805B-E889B3F3B29C}" destId="{CCFA327E-27AC-4551-BB3E-500B31B5FB3E}" srcOrd="3" destOrd="0" presId="urn:microsoft.com/office/officeart/2018/5/layout/IconCircleLabelList"/>
    <dgm:cxn modelId="{CC6AFD59-D01B-4C58-B76D-E5F1C8B637DF}" type="presParOf" srcId="{98107BE0-BEE6-4569-B02C-B4DA60FA2E1F}" destId="{02FA5EB4-8D8B-49D7-A155-DA0ABD47BD74}" srcOrd="7" destOrd="0" presId="urn:microsoft.com/office/officeart/2018/5/layout/IconCircleLabelList"/>
    <dgm:cxn modelId="{BCB8C396-B31A-4307-B502-F2783D0136A0}" type="presParOf" srcId="{98107BE0-BEE6-4569-B02C-B4DA60FA2E1F}" destId="{8DA8FCFD-16A4-44FD-AE53-ADF09EFF3B44}" srcOrd="8" destOrd="0" presId="urn:microsoft.com/office/officeart/2018/5/layout/IconCircleLabelList"/>
    <dgm:cxn modelId="{FCDBD4AF-ED9D-4B71-8C39-B8928C372752}" type="presParOf" srcId="{8DA8FCFD-16A4-44FD-AE53-ADF09EFF3B44}" destId="{DA668A04-0A1A-404C-AF16-CC90D4DF7F16}" srcOrd="0" destOrd="0" presId="urn:microsoft.com/office/officeart/2018/5/layout/IconCircleLabelList"/>
    <dgm:cxn modelId="{C62FCA5F-51F7-44F9-A2C9-AB51970DF200}" type="presParOf" srcId="{8DA8FCFD-16A4-44FD-AE53-ADF09EFF3B44}" destId="{66187C3D-2CAD-4B2D-928F-0AF705E1537E}" srcOrd="1" destOrd="0" presId="urn:microsoft.com/office/officeart/2018/5/layout/IconCircleLabelList"/>
    <dgm:cxn modelId="{705B6251-F6E8-40F0-A3E8-59BE9A6DB082}" type="presParOf" srcId="{8DA8FCFD-16A4-44FD-AE53-ADF09EFF3B44}" destId="{0C5CCB2B-DA36-466D-97A1-46E769894195}" srcOrd="2" destOrd="0" presId="urn:microsoft.com/office/officeart/2018/5/layout/IconCircleLabelList"/>
    <dgm:cxn modelId="{5A5B1A88-76BA-4982-A700-38AE2BA069FD}" type="presParOf" srcId="{8DA8FCFD-16A4-44FD-AE53-ADF09EFF3B44}" destId="{5D3CFDA4-0291-4BE3-929A-F8831B9B7017}" srcOrd="3" destOrd="0" presId="urn:microsoft.com/office/officeart/2018/5/layout/IconCircleLabelList"/>
    <dgm:cxn modelId="{95950007-7764-4E42-B323-C6B92B7FF9BA}" type="presParOf" srcId="{98107BE0-BEE6-4569-B02C-B4DA60FA2E1F}" destId="{60520EB1-3B9E-4F1C-834C-C2B5D6186025}" srcOrd="9" destOrd="0" presId="urn:microsoft.com/office/officeart/2018/5/layout/IconCircleLabelList"/>
    <dgm:cxn modelId="{B33BFAEF-5CB5-4444-BFA1-E17DE95BDC71}" type="presParOf" srcId="{98107BE0-BEE6-4569-B02C-B4DA60FA2E1F}" destId="{FCF57A9E-6B25-4804-BA39-6FF104FF5AC2}" srcOrd="10" destOrd="0" presId="urn:microsoft.com/office/officeart/2018/5/layout/IconCircleLabelList"/>
    <dgm:cxn modelId="{BF40E8FF-6BAA-4173-93AE-D530B45603E6}" type="presParOf" srcId="{FCF57A9E-6B25-4804-BA39-6FF104FF5AC2}" destId="{9C57C9BB-2C03-40B9-9A71-BAB87306F0BD}" srcOrd="0" destOrd="0" presId="urn:microsoft.com/office/officeart/2018/5/layout/IconCircleLabelList"/>
    <dgm:cxn modelId="{115A21C1-DEEF-4251-A3EB-4663A6F446C0}" type="presParOf" srcId="{FCF57A9E-6B25-4804-BA39-6FF104FF5AC2}" destId="{34645270-D900-47BD-912B-D7BC21BB7545}" srcOrd="1" destOrd="0" presId="urn:microsoft.com/office/officeart/2018/5/layout/IconCircleLabelList"/>
    <dgm:cxn modelId="{1BA42761-EA05-4FD4-A15E-C4CE65042EC6}" type="presParOf" srcId="{FCF57A9E-6B25-4804-BA39-6FF104FF5AC2}" destId="{13C017AB-5421-4ADF-8C31-E13E4B767D7A}" srcOrd="2" destOrd="0" presId="urn:microsoft.com/office/officeart/2018/5/layout/IconCircleLabelList"/>
    <dgm:cxn modelId="{AE590390-687A-49F3-A839-FB1FE15903A6}" type="presParOf" srcId="{FCF57A9E-6B25-4804-BA39-6FF104FF5AC2}" destId="{81DA7997-FDC7-43CE-A893-F44A210404BA}" srcOrd="3" destOrd="0" presId="urn:microsoft.com/office/officeart/2018/5/layout/IconCircleLabelList"/>
    <dgm:cxn modelId="{8318D160-D9C1-4C36-905A-402464311BF3}" type="presParOf" srcId="{98107BE0-BEE6-4569-B02C-B4DA60FA2E1F}" destId="{6C51A288-DF21-4276-9865-C1DDDB0FD5C7}" srcOrd="11" destOrd="0" presId="urn:microsoft.com/office/officeart/2018/5/layout/IconCircleLabelList"/>
    <dgm:cxn modelId="{6E0A7773-F8A7-44C9-849E-78736C57A2B7}" type="presParOf" srcId="{98107BE0-BEE6-4569-B02C-B4DA60FA2E1F}" destId="{0B82E0A6-85B8-49E7-9ABD-FB52045086D0}" srcOrd="12" destOrd="0" presId="urn:microsoft.com/office/officeart/2018/5/layout/IconCircleLabelList"/>
    <dgm:cxn modelId="{A24AA55B-7A2A-42B3-BDF1-911588E4A771}" type="presParOf" srcId="{0B82E0A6-85B8-49E7-9ABD-FB52045086D0}" destId="{69DC1BB4-16D7-48FB-AB73-6A732C6AC309}" srcOrd="0" destOrd="0" presId="urn:microsoft.com/office/officeart/2018/5/layout/IconCircleLabelList"/>
    <dgm:cxn modelId="{AE6D6DB3-3AC8-434D-9BA5-5568DCF2678F}" type="presParOf" srcId="{0B82E0A6-85B8-49E7-9ABD-FB52045086D0}" destId="{B474B01D-F77D-4CD6-BE88-4D7A57FD8FC7}" srcOrd="1" destOrd="0" presId="urn:microsoft.com/office/officeart/2018/5/layout/IconCircleLabelList"/>
    <dgm:cxn modelId="{CB72929A-E9E8-4494-96D0-BD41D0DE3969}" type="presParOf" srcId="{0B82E0A6-85B8-49E7-9ABD-FB52045086D0}" destId="{D6043024-F5A7-4FBA-B14B-CB973C42C9D6}" srcOrd="2" destOrd="0" presId="urn:microsoft.com/office/officeart/2018/5/layout/IconCircleLabelList"/>
    <dgm:cxn modelId="{11F7944E-04D3-44FE-8025-AC1BE11F2231}" type="presParOf" srcId="{0B82E0A6-85B8-49E7-9ABD-FB52045086D0}" destId="{90119667-BBB4-4A8B-94AC-B7CF3225F2E5}"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9166BC-92C3-4F2E-A45C-3F1FD9AB4DD1}" type="doc">
      <dgm:prSet loTypeId="urn:microsoft.com/office/officeart/2005/8/layout/default" loCatId="list" qsTypeId="urn:microsoft.com/office/officeart/2005/8/quickstyle/simple5" qsCatId="simple" csTypeId="urn:microsoft.com/office/officeart/2005/8/colors/colorful5" csCatId="colorful"/>
      <dgm:spPr/>
      <dgm:t>
        <a:bodyPr/>
        <a:lstStyle/>
        <a:p>
          <a:endParaRPr lang="en-US"/>
        </a:p>
      </dgm:t>
    </dgm:pt>
    <dgm:pt modelId="{91F6BFB9-242E-40E4-9D98-F35893B43D4D}">
      <dgm:prSet/>
      <dgm:spPr/>
      <dgm:t>
        <a:bodyPr/>
        <a:lstStyle/>
        <a:p>
          <a:r>
            <a:rPr lang="en-US"/>
            <a:t>Applicants will be required to submit 2 years of projections for SBA Express loans and 3 Years of projections for SBA 7A Loans.</a:t>
          </a:r>
        </a:p>
      </dgm:t>
    </dgm:pt>
    <dgm:pt modelId="{3325EB65-6B79-413B-B9AF-ADF4AA99C4A9}" type="parTrans" cxnId="{FA0EA543-CB47-4B3E-A3A1-4A29ED7359D2}">
      <dgm:prSet/>
      <dgm:spPr/>
      <dgm:t>
        <a:bodyPr/>
        <a:lstStyle/>
        <a:p>
          <a:endParaRPr lang="en-US"/>
        </a:p>
      </dgm:t>
    </dgm:pt>
    <dgm:pt modelId="{559C5160-79D3-4027-B9D4-4640B2984058}" type="sibTrans" cxnId="{FA0EA543-CB47-4B3E-A3A1-4A29ED7359D2}">
      <dgm:prSet/>
      <dgm:spPr/>
      <dgm:t>
        <a:bodyPr/>
        <a:lstStyle/>
        <a:p>
          <a:endParaRPr lang="en-US"/>
        </a:p>
      </dgm:t>
    </dgm:pt>
    <dgm:pt modelId="{740B74EE-ABEB-4399-A847-336254328970}">
      <dgm:prSet/>
      <dgm:spPr/>
      <dgm:t>
        <a:bodyPr/>
        <a:lstStyle/>
        <a:p>
          <a:r>
            <a:rPr lang="en-US"/>
            <a:t>Applicants will need to submit a business plan for an SBA 7A loan and some banks are now requiring this for Express loans.</a:t>
          </a:r>
        </a:p>
      </dgm:t>
    </dgm:pt>
    <dgm:pt modelId="{9FC045B0-8304-4A33-80B7-97D1E3ACE87A}" type="parTrans" cxnId="{65F0A7F6-FD7B-49A0-8E01-A0E249AAF317}">
      <dgm:prSet/>
      <dgm:spPr/>
      <dgm:t>
        <a:bodyPr/>
        <a:lstStyle/>
        <a:p>
          <a:endParaRPr lang="en-US"/>
        </a:p>
      </dgm:t>
    </dgm:pt>
    <dgm:pt modelId="{FB37044E-0D79-4E89-AA91-0960058A859C}" type="sibTrans" cxnId="{65F0A7F6-FD7B-49A0-8E01-A0E249AAF317}">
      <dgm:prSet/>
      <dgm:spPr/>
      <dgm:t>
        <a:bodyPr/>
        <a:lstStyle/>
        <a:p>
          <a:endParaRPr lang="en-US"/>
        </a:p>
      </dgm:t>
    </dgm:pt>
    <dgm:pt modelId="{D82785C2-D81D-432E-AE42-F8DA532C7B14}">
      <dgm:prSet/>
      <dgm:spPr/>
      <dgm:t>
        <a:bodyPr/>
        <a:lstStyle/>
        <a:p>
          <a:r>
            <a:rPr lang="en-US"/>
            <a:t>Applicants need to base both the projections and the business plan on factual data. They must coincide with each other.</a:t>
          </a:r>
        </a:p>
      </dgm:t>
    </dgm:pt>
    <dgm:pt modelId="{80638CAA-5DE0-457C-A206-F4B38CF34A16}" type="parTrans" cxnId="{F93BA9C9-DC38-45BC-9124-F38D070A0AF8}">
      <dgm:prSet/>
      <dgm:spPr/>
      <dgm:t>
        <a:bodyPr/>
        <a:lstStyle/>
        <a:p>
          <a:endParaRPr lang="en-US"/>
        </a:p>
      </dgm:t>
    </dgm:pt>
    <dgm:pt modelId="{B745130F-573E-4BE0-93BD-FE18731348AC}" type="sibTrans" cxnId="{F93BA9C9-DC38-45BC-9124-F38D070A0AF8}">
      <dgm:prSet/>
      <dgm:spPr/>
      <dgm:t>
        <a:bodyPr/>
        <a:lstStyle/>
        <a:p>
          <a:endParaRPr lang="en-US"/>
        </a:p>
      </dgm:t>
    </dgm:pt>
    <dgm:pt modelId="{D49B6EBB-EACF-4C2F-B47E-F3C7433193CF}">
      <dgm:prSet/>
      <dgm:spPr/>
      <dgm:t>
        <a:bodyPr/>
        <a:lstStyle/>
        <a:p>
          <a:r>
            <a:rPr lang="en-US"/>
            <a:t>It will help a client realize the effort needed to reach their income expectations and when, what the business can achieve, and what they can sell it for.</a:t>
          </a:r>
        </a:p>
      </dgm:t>
    </dgm:pt>
    <dgm:pt modelId="{177C350D-BD0C-49AF-9F9D-CD29A7CA280A}" type="parTrans" cxnId="{5A972257-3BA7-4629-9889-A66CFD38CC47}">
      <dgm:prSet/>
      <dgm:spPr/>
      <dgm:t>
        <a:bodyPr/>
        <a:lstStyle/>
        <a:p>
          <a:endParaRPr lang="en-US"/>
        </a:p>
      </dgm:t>
    </dgm:pt>
    <dgm:pt modelId="{98D9E419-23F0-4DA9-BEE9-F8B3599DD182}" type="sibTrans" cxnId="{5A972257-3BA7-4629-9889-A66CFD38CC47}">
      <dgm:prSet/>
      <dgm:spPr/>
      <dgm:t>
        <a:bodyPr/>
        <a:lstStyle/>
        <a:p>
          <a:endParaRPr lang="en-US"/>
        </a:p>
      </dgm:t>
    </dgm:pt>
    <dgm:pt modelId="{888E09C4-9D8B-4B4D-917D-0011FA5C4EFE}">
      <dgm:prSet/>
      <dgm:spPr/>
      <dgm:t>
        <a:bodyPr/>
        <a:lstStyle/>
        <a:p>
          <a:r>
            <a:rPr lang="en-US"/>
            <a:t>Because it is a CYA for you!</a:t>
          </a:r>
        </a:p>
      </dgm:t>
    </dgm:pt>
    <dgm:pt modelId="{F96C1DE8-1BAD-48C3-AA69-8EEE03711F42}" type="parTrans" cxnId="{00F77CCA-6473-44C7-AD2C-20E036F3FD00}">
      <dgm:prSet/>
      <dgm:spPr/>
      <dgm:t>
        <a:bodyPr/>
        <a:lstStyle/>
        <a:p>
          <a:endParaRPr lang="en-US"/>
        </a:p>
      </dgm:t>
    </dgm:pt>
    <dgm:pt modelId="{97B65E97-6235-4AD4-A6D9-EF9C1FCEE15E}" type="sibTrans" cxnId="{00F77CCA-6473-44C7-AD2C-20E036F3FD00}">
      <dgm:prSet/>
      <dgm:spPr/>
      <dgm:t>
        <a:bodyPr/>
        <a:lstStyle/>
        <a:p>
          <a:endParaRPr lang="en-US"/>
        </a:p>
      </dgm:t>
    </dgm:pt>
    <dgm:pt modelId="{B2A3DBE7-3762-4581-AEF7-14257C58EBDB}" type="pres">
      <dgm:prSet presAssocID="{659166BC-92C3-4F2E-A45C-3F1FD9AB4DD1}" presName="diagram" presStyleCnt="0">
        <dgm:presLayoutVars>
          <dgm:dir/>
          <dgm:resizeHandles val="exact"/>
        </dgm:presLayoutVars>
      </dgm:prSet>
      <dgm:spPr/>
    </dgm:pt>
    <dgm:pt modelId="{08FF856E-F73E-48CB-AD0A-775B6132A1FB}" type="pres">
      <dgm:prSet presAssocID="{91F6BFB9-242E-40E4-9D98-F35893B43D4D}" presName="node" presStyleLbl="node1" presStyleIdx="0" presStyleCnt="5">
        <dgm:presLayoutVars>
          <dgm:bulletEnabled val="1"/>
        </dgm:presLayoutVars>
      </dgm:prSet>
      <dgm:spPr/>
    </dgm:pt>
    <dgm:pt modelId="{D517C305-CE8D-4CBF-806F-068ACF25FC87}" type="pres">
      <dgm:prSet presAssocID="{559C5160-79D3-4027-B9D4-4640B2984058}" presName="sibTrans" presStyleCnt="0"/>
      <dgm:spPr/>
    </dgm:pt>
    <dgm:pt modelId="{430EC891-E3EC-4A35-B54C-9DA30D747C1A}" type="pres">
      <dgm:prSet presAssocID="{740B74EE-ABEB-4399-A847-336254328970}" presName="node" presStyleLbl="node1" presStyleIdx="1" presStyleCnt="5">
        <dgm:presLayoutVars>
          <dgm:bulletEnabled val="1"/>
        </dgm:presLayoutVars>
      </dgm:prSet>
      <dgm:spPr/>
    </dgm:pt>
    <dgm:pt modelId="{7231AEE6-DCC4-40AC-AD86-1AEE0580125F}" type="pres">
      <dgm:prSet presAssocID="{FB37044E-0D79-4E89-AA91-0960058A859C}" presName="sibTrans" presStyleCnt="0"/>
      <dgm:spPr/>
    </dgm:pt>
    <dgm:pt modelId="{33EF3675-522F-4A53-BCFD-5A810F1A78D6}" type="pres">
      <dgm:prSet presAssocID="{D82785C2-D81D-432E-AE42-F8DA532C7B14}" presName="node" presStyleLbl="node1" presStyleIdx="2" presStyleCnt="5">
        <dgm:presLayoutVars>
          <dgm:bulletEnabled val="1"/>
        </dgm:presLayoutVars>
      </dgm:prSet>
      <dgm:spPr/>
    </dgm:pt>
    <dgm:pt modelId="{CC1D08D0-F7EF-4E37-9C52-1E81621FB8B4}" type="pres">
      <dgm:prSet presAssocID="{B745130F-573E-4BE0-93BD-FE18731348AC}" presName="sibTrans" presStyleCnt="0"/>
      <dgm:spPr/>
    </dgm:pt>
    <dgm:pt modelId="{90A2BD11-4523-4E52-9F3E-EDC383B60309}" type="pres">
      <dgm:prSet presAssocID="{D49B6EBB-EACF-4C2F-B47E-F3C7433193CF}" presName="node" presStyleLbl="node1" presStyleIdx="3" presStyleCnt="5">
        <dgm:presLayoutVars>
          <dgm:bulletEnabled val="1"/>
        </dgm:presLayoutVars>
      </dgm:prSet>
      <dgm:spPr/>
    </dgm:pt>
    <dgm:pt modelId="{F571D142-29A3-4585-9E94-807A6476C32F}" type="pres">
      <dgm:prSet presAssocID="{98D9E419-23F0-4DA9-BEE9-F8B3599DD182}" presName="sibTrans" presStyleCnt="0"/>
      <dgm:spPr/>
    </dgm:pt>
    <dgm:pt modelId="{8751BC83-5368-4598-9A04-FE0E309294D0}" type="pres">
      <dgm:prSet presAssocID="{888E09C4-9D8B-4B4D-917D-0011FA5C4EFE}" presName="node" presStyleLbl="node1" presStyleIdx="4" presStyleCnt="5">
        <dgm:presLayoutVars>
          <dgm:bulletEnabled val="1"/>
        </dgm:presLayoutVars>
      </dgm:prSet>
      <dgm:spPr/>
    </dgm:pt>
  </dgm:ptLst>
  <dgm:cxnLst>
    <dgm:cxn modelId="{77D06C16-9AB8-49C4-AEC8-2FA105642632}" type="presOf" srcId="{659166BC-92C3-4F2E-A45C-3F1FD9AB4DD1}" destId="{B2A3DBE7-3762-4581-AEF7-14257C58EBDB}" srcOrd="0" destOrd="0" presId="urn:microsoft.com/office/officeart/2005/8/layout/default"/>
    <dgm:cxn modelId="{30269127-B951-48D9-AD42-AE3B9236959E}" type="presOf" srcId="{D49B6EBB-EACF-4C2F-B47E-F3C7433193CF}" destId="{90A2BD11-4523-4E52-9F3E-EDC383B60309}" srcOrd="0" destOrd="0" presId="urn:microsoft.com/office/officeart/2005/8/layout/default"/>
    <dgm:cxn modelId="{B0C6F12B-F07C-4808-BF99-05F70C1AB6D2}" type="presOf" srcId="{91F6BFB9-242E-40E4-9D98-F35893B43D4D}" destId="{08FF856E-F73E-48CB-AD0A-775B6132A1FB}" srcOrd="0" destOrd="0" presId="urn:microsoft.com/office/officeart/2005/8/layout/default"/>
    <dgm:cxn modelId="{FA0EA543-CB47-4B3E-A3A1-4A29ED7359D2}" srcId="{659166BC-92C3-4F2E-A45C-3F1FD9AB4DD1}" destId="{91F6BFB9-242E-40E4-9D98-F35893B43D4D}" srcOrd="0" destOrd="0" parTransId="{3325EB65-6B79-413B-B9AF-ADF4AA99C4A9}" sibTransId="{559C5160-79D3-4027-B9D4-4640B2984058}"/>
    <dgm:cxn modelId="{A6BE9849-E2F3-45EF-BEBE-291A42285953}" type="presOf" srcId="{740B74EE-ABEB-4399-A847-336254328970}" destId="{430EC891-E3EC-4A35-B54C-9DA30D747C1A}" srcOrd="0" destOrd="0" presId="urn:microsoft.com/office/officeart/2005/8/layout/default"/>
    <dgm:cxn modelId="{5A972257-3BA7-4629-9889-A66CFD38CC47}" srcId="{659166BC-92C3-4F2E-A45C-3F1FD9AB4DD1}" destId="{D49B6EBB-EACF-4C2F-B47E-F3C7433193CF}" srcOrd="3" destOrd="0" parTransId="{177C350D-BD0C-49AF-9F9D-CD29A7CA280A}" sibTransId="{98D9E419-23F0-4DA9-BEE9-F8B3599DD182}"/>
    <dgm:cxn modelId="{7CBF5597-912C-4A29-9714-8C6D3E781020}" type="presOf" srcId="{D82785C2-D81D-432E-AE42-F8DA532C7B14}" destId="{33EF3675-522F-4A53-BCFD-5A810F1A78D6}" srcOrd="0" destOrd="0" presId="urn:microsoft.com/office/officeart/2005/8/layout/default"/>
    <dgm:cxn modelId="{8D1B3899-2D78-4D91-9347-2C8B3B039C6F}" type="presOf" srcId="{888E09C4-9D8B-4B4D-917D-0011FA5C4EFE}" destId="{8751BC83-5368-4598-9A04-FE0E309294D0}" srcOrd="0" destOrd="0" presId="urn:microsoft.com/office/officeart/2005/8/layout/default"/>
    <dgm:cxn modelId="{F93BA9C9-DC38-45BC-9124-F38D070A0AF8}" srcId="{659166BC-92C3-4F2E-A45C-3F1FD9AB4DD1}" destId="{D82785C2-D81D-432E-AE42-F8DA532C7B14}" srcOrd="2" destOrd="0" parTransId="{80638CAA-5DE0-457C-A206-F4B38CF34A16}" sibTransId="{B745130F-573E-4BE0-93BD-FE18731348AC}"/>
    <dgm:cxn modelId="{00F77CCA-6473-44C7-AD2C-20E036F3FD00}" srcId="{659166BC-92C3-4F2E-A45C-3F1FD9AB4DD1}" destId="{888E09C4-9D8B-4B4D-917D-0011FA5C4EFE}" srcOrd="4" destOrd="0" parTransId="{F96C1DE8-1BAD-48C3-AA69-8EEE03711F42}" sibTransId="{97B65E97-6235-4AD4-A6D9-EF9C1FCEE15E}"/>
    <dgm:cxn modelId="{65F0A7F6-FD7B-49A0-8E01-A0E249AAF317}" srcId="{659166BC-92C3-4F2E-A45C-3F1FD9AB4DD1}" destId="{740B74EE-ABEB-4399-A847-336254328970}" srcOrd="1" destOrd="0" parTransId="{9FC045B0-8304-4A33-80B7-97D1E3ACE87A}" sibTransId="{FB37044E-0D79-4E89-AA91-0960058A859C}"/>
    <dgm:cxn modelId="{F95E22FA-41D5-45B4-AEF5-794BF5DAEDA5}" type="presParOf" srcId="{B2A3DBE7-3762-4581-AEF7-14257C58EBDB}" destId="{08FF856E-F73E-48CB-AD0A-775B6132A1FB}" srcOrd="0" destOrd="0" presId="urn:microsoft.com/office/officeart/2005/8/layout/default"/>
    <dgm:cxn modelId="{62224498-8402-4A94-AF0A-B43ADEAEE7F0}" type="presParOf" srcId="{B2A3DBE7-3762-4581-AEF7-14257C58EBDB}" destId="{D517C305-CE8D-4CBF-806F-068ACF25FC87}" srcOrd="1" destOrd="0" presId="urn:microsoft.com/office/officeart/2005/8/layout/default"/>
    <dgm:cxn modelId="{E50FA505-B7BF-461D-8372-8A854871A0CF}" type="presParOf" srcId="{B2A3DBE7-3762-4581-AEF7-14257C58EBDB}" destId="{430EC891-E3EC-4A35-B54C-9DA30D747C1A}" srcOrd="2" destOrd="0" presId="urn:microsoft.com/office/officeart/2005/8/layout/default"/>
    <dgm:cxn modelId="{2118AC32-E848-408F-8A6D-145F8E86DA55}" type="presParOf" srcId="{B2A3DBE7-3762-4581-AEF7-14257C58EBDB}" destId="{7231AEE6-DCC4-40AC-AD86-1AEE0580125F}" srcOrd="3" destOrd="0" presId="urn:microsoft.com/office/officeart/2005/8/layout/default"/>
    <dgm:cxn modelId="{7BB4F9FF-32E2-43A7-A709-50869EBCD1AC}" type="presParOf" srcId="{B2A3DBE7-3762-4581-AEF7-14257C58EBDB}" destId="{33EF3675-522F-4A53-BCFD-5A810F1A78D6}" srcOrd="4" destOrd="0" presId="urn:microsoft.com/office/officeart/2005/8/layout/default"/>
    <dgm:cxn modelId="{B6E934A4-1583-43CE-9CE9-68B2D66DFC63}" type="presParOf" srcId="{B2A3DBE7-3762-4581-AEF7-14257C58EBDB}" destId="{CC1D08D0-F7EF-4E37-9C52-1E81621FB8B4}" srcOrd="5" destOrd="0" presId="urn:microsoft.com/office/officeart/2005/8/layout/default"/>
    <dgm:cxn modelId="{E1EDD58D-E078-4E42-A0D7-6E92285128E7}" type="presParOf" srcId="{B2A3DBE7-3762-4581-AEF7-14257C58EBDB}" destId="{90A2BD11-4523-4E52-9F3E-EDC383B60309}" srcOrd="6" destOrd="0" presId="urn:microsoft.com/office/officeart/2005/8/layout/default"/>
    <dgm:cxn modelId="{2A023F43-E8C7-4378-8FF4-3E3B9CAF040B}" type="presParOf" srcId="{B2A3DBE7-3762-4581-AEF7-14257C58EBDB}" destId="{F571D142-29A3-4585-9E94-807A6476C32F}" srcOrd="7" destOrd="0" presId="urn:microsoft.com/office/officeart/2005/8/layout/default"/>
    <dgm:cxn modelId="{EFECCA32-B56B-423E-81DB-1B511191042B}" type="presParOf" srcId="{B2A3DBE7-3762-4581-AEF7-14257C58EBDB}" destId="{8751BC83-5368-4598-9A04-FE0E309294D0}"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789E7C-D830-4F96-BEA2-B810A77EA87F}" type="doc">
      <dgm:prSet loTypeId="urn:microsoft.com/office/officeart/2005/8/layout/vList2" loCatId="list" qsTypeId="urn:microsoft.com/office/officeart/2005/8/quickstyle/simple1" qsCatId="simple" csTypeId="urn:microsoft.com/office/officeart/2005/8/colors/accent3_2" csCatId="accent3"/>
      <dgm:spPr/>
      <dgm:t>
        <a:bodyPr/>
        <a:lstStyle/>
        <a:p>
          <a:endParaRPr lang="en-US"/>
        </a:p>
      </dgm:t>
    </dgm:pt>
    <dgm:pt modelId="{ED2B756C-943F-454F-90BC-088ACD510621}">
      <dgm:prSet/>
      <dgm:spPr/>
      <dgm:t>
        <a:bodyPr/>
        <a:lstStyle/>
        <a:p>
          <a:r>
            <a:rPr lang="en-US"/>
            <a:t>Let’s keep it simple what is it?</a:t>
          </a:r>
        </a:p>
      </dgm:t>
    </dgm:pt>
    <dgm:pt modelId="{FBE5F456-21BC-417F-9A5E-258F7C4E3760}" type="parTrans" cxnId="{C4358030-02E8-4156-AE6E-A9CC50FA81CB}">
      <dgm:prSet/>
      <dgm:spPr/>
      <dgm:t>
        <a:bodyPr/>
        <a:lstStyle/>
        <a:p>
          <a:endParaRPr lang="en-US"/>
        </a:p>
      </dgm:t>
    </dgm:pt>
    <dgm:pt modelId="{2E79923E-B606-472E-B7AF-17BAFDB93EF3}" type="sibTrans" cxnId="{C4358030-02E8-4156-AE6E-A9CC50FA81CB}">
      <dgm:prSet/>
      <dgm:spPr/>
      <dgm:t>
        <a:bodyPr/>
        <a:lstStyle/>
        <a:p>
          <a:endParaRPr lang="en-US"/>
        </a:p>
      </dgm:t>
    </dgm:pt>
    <dgm:pt modelId="{DC437406-D56A-4829-B8BB-2C6BD0A47362}">
      <dgm:prSet/>
      <dgm:spPr/>
      <dgm:t>
        <a:bodyPr/>
        <a:lstStyle/>
        <a:p>
          <a:r>
            <a:rPr lang="en-US"/>
            <a:t>Simply put in layman's terms it is the diversification of a retirement account that allows an individual to not only invest in stocks, bonds, mutual funds, gold, silver, or real estate but also into a business they own without incurring a tax penalty.</a:t>
          </a:r>
        </a:p>
      </dgm:t>
    </dgm:pt>
    <dgm:pt modelId="{1B9A25C6-A6EF-4EF1-BA77-4816FD628DE3}" type="parTrans" cxnId="{345063A3-5558-40FC-9E1F-51C6458ADE31}">
      <dgm:prSet/>
      <dgm:spPr/>
      <dgm:t>
        <a:bodyPr/>
        <a:lstStyle/>
        <a:p>
          <a:endParaRPr lang="en-US"/>
        </a:p>
      </dgm:t>
    </dgm:pt>
    <dgm:pt modelId="{9F79E004-322E-45ED-A9B8-948269318DC8}" type="sibTrans" cxnId="{345063A3-5558-40FC-9E1F-51C6458ADE31}">
      <dgm:prSet/>
      <dgm:spPr/>
      <dgm:t>
        <a:bodyPr/>
        <a:lstStyle/>
        <a:p>
          <a:endParaRPr lang="en-US"/>
        </a:p>
      </dgm:t>
    </dgm:pt>
    <dgm:pt modelId="{C705F11B-187D-4A18-AB0E-B58CB205F235}">
      <dgm:prSet/>
      <dgm:spPr/>
      <dgm:t>
        <a:bodyPr/>
        <a:lstStyle/>
        <a:p>
          <a:r>
            <a:rPr lang="en-US"/>
            <a:t>The process involves the creation of a qualified plan &amp; setting up a C-CORP. This must be created by a Certified and 3</a:t>
          </a:r>
          <a:r>
            <a:rPr lang="en-US" baseline="30000"/>
            <a:t>rd</a:t>
          </a:r>
          <a:r>
            <a:rPr lang="en-US"/>
            <a:t> party administrator, and the plan approved by the IRS. This plan must be managed by a 3</a:t>
          </a:r>
          <a:r>
            <a:rPr lang="en-US" baseline="30000"/>
            <a:t>rd</a:t>
          </a:r>
          <a:r>
            <a:rPr lang="en-US"/>
            <a:t> party who is responsible for periodic testing for compliance and up to date with any tax laws that are applicable.</a:t>
          </a:r>
        </a:p>
      </dgm:t>
    </dgm:pt>
    <dgm:pt modelId="{4F77FCF7-B023-4175-8152-F40605E73C2E}" type="parTrans" cxnId="{0637622B-7C7A-45D4-891F-BDE8D45B79F1}">
      <dgm:prSet/>
      <dgm:spPr/>
      <dgm:t>
        <a:bodyPr/>
        <a:lstStyle/>
        <a:p>
          <a:endParaRPr lang="en-US"/>
        </a:p>
      </dgm:t>
    </dgm:pt>
    <dgm:pt modelId="{1437E3D4-A97A-4E87-94C7-29433E9461DA}" type="sibTrans" cxnId="{0637622B-7C7A-45D4-891F-BDE8D45B79F1}">
      <dgm:prSet/>
      <dgm:spPr/>
      <dgm:t>
        <a:bodyPr/>
        <a:lstStyle/>
        <a:p>
          <a:endParaRPr lang="en-US"/>
        </a:p>
      </dgm:t>
    </dgm:pt>
    <dgm:pt modelId="{E5C140E2-ECD2-4E59-9790-40634B9D7472}" type="pres">
      <dgm:prSet presAssocID="{5F789E7C-D830-4F96-BEA2-B810A77EA87F}" presName="linear" presStyleCnt="0">
        <dgm:presLayoutVars>
          <dgm:animLvl val="lvl"/>
          <dgm:resizeHandles val="exact"/>
        </dgm:presLayoutVars>
      </dgm:prSet>
      <dgm:spPr/>
    </dgm:pt>
    <dgm:pt modelId="{0AA79273-5D57-4216-86FD-F23F94148767}" type="pres">
      <dgm:prSet presAssocID="{ED2B756C-943F-454F-90BC-088ACD510621}" presName="parentText" presStyleLbl="node1" presStyleIdx="0" presStyleCnt="3">
        <dgm:presLayoutVars>
          <dgm:chMax val="0"/>
          <dgm:bulletEnabled val="1"/>
        </dgm:presLayoutVars>
      </dgm:prSet>
      <dgm:spPr/>
    </dgm:pt>
    <dgm:pt modelId="{7FED418F-19BB-4F30-8FEB-30FA8A64628E}" type="pres">
      <dgm:prSet presAssocID="{2E79923E-B606-472E-B7AF-17BAFDB93EF3}" presName="spacer" presStyleCnt="0"/>
      <dgm:spPr/>
    </dgm:pt>
    <dgm:pt modelId="{752319B7-FA74-4492-A8D4-98F420AF63EB}" type="pres">
      <dgm:prSet presAssocID="{DC437406-D56A-4829-B8BB-2C6BD0A47362}" presName="parentText" presStyleLbl="node1" presStyleIdx="1" presStyleCnt="3">
        <dgm:presLayoutVars>
          <dgm:chMax val="0"/>
          <dgm:bulletEnabled val="1"/>
        </dgm:presLayoutVars>
      </dgm:prSet>
      <dgm:spPr/>
    </dgm:pt>
    <dgm:pt modelId="{6CCEC755-112C-4145-8A06-287FDA1EA67C}" type="pres">
      <dgm:prSet presAssocID="{9F79E004-322E-45ED-A9B8-948269318DC8}" presName="spacer" presStyleCnt="0"/>
      <dgm:spPr/>
    </dgm:pt>
    <dgm:pt modelId="{ACF69FB7-6203-4225-BAFE-6A1CE8881D1C}" type="pres">
      <dgm:prSet presAssocID="{C705F11B-187D-4A18-AB0E-B58CB205F235}" presName="parentText" presStyleLbl="node1" presStyleIdx="2" presStyleCnt="3">
        <dgm:presLayoutVars>
          <dgm:chMax val="0"/>
          <dgm:bulletEnabled val="1"/>
        </dgm:presLayoutVars>
      </dgm:prSet>
      <dgm:spPr/>
    </dgm:pt>
  </dgm:ptLst>
  <dgm:cxnLst>
    <dgm:cxn modelId="{0637622B-7C7A-45D4-891F-BDE8D45B79F1}" srcId="{5F789E7C-D830-4F96-BEA2-B810A77EA87F}" destId="{C705F11B-187D-4A18-AB0E-B58CB205F235}" srcOrd="2" destOrd="0" parTransId="{4F77FCF7-B023-4175-8152-F40605E73C2E}" sibTransId="{1437E3D4-A97A-4E87-94C7-29433E9461DA}"/>
    <dgm:cxn modelId="{C4358030-02E8-4156-AE6E-A9CC50FA81CB}" srcId="{5F789E7C-D830-4F96-BEA2-B810A77EA87F}" destId="{ED2B756C-943F-454F-90BC-088ACD510621}" srcOrd="0" destOrd="0" parTransId="{FBE5F456-21BC-417F-9A5E-258F7C4E3760}" sibTransId="{2E79923E-B606-472E-B7AF-17BAFDB93EF3}"/>
    <dgm:cxn modelId="{808B5234-E40B-44CE-8AE7-441DA7C4841D}" type="presOf" srcId="{C705F11B-187D-4A18-AB0E-B58CB205F235}" destId="{ACF69FB7-6203-4225-BAFE-6A1CE8881D1C}" srcOrd="0" destOrd="0" presId="urn:microsoft.com/office/officeart/2005/8/layout/vList2"/>
    <dgm:cxn modelId="{A7500535-3E1C-4058-8F4A-733C200CA576}" type="presOf" srcId="{ED2B756C-943F-454F-90BC-088ACD510621}" destId="{0AA79273-5D57-4216-86FD-F23F94148767}" srcOrd="0" destOrd="0" presId="urn:microsoft.com/office/officeart/2005/8/layout/vList2"/>
    <dgm:cxn modelId="{345063A3-5558-40FC-9E1F-51C6458ADE31}" srcId="{5F789E7C-D830-4F96-BEA2-B810A77EA87F}" destId="{DC437406-D56A-4829-B8BB-2C6BD0A47362}" srcOrd="1" destOrd="0" parTransId="{1B9A25C6-A6EF-4EF1-BA77-4816FD628DE3}" sibTransId="{9F79E004-322E-45ED-A9B8-948269318DC8}"/>
    <dgm:cxn modelId="{2AFC31E8-4EDD-481A-BE86-C584F18A5A86}" type="presOf" srcId="{DC437406-D56A-4829-B8BB-2C6BD0A47362}" destId="{752319B7-FA74-4492-A8D4-98F420AF63EB}" srcOrd="0" destOrd="0" presId="urn:microsoft.com/office/officeart/2005/8/layout/vList2"/>
    <dgm:cxn modelId="{4A3C15FB-1846-4325-838F-D301F902DD22}" type="presOf" srcId="{5F789E7C-D830-4F96-BEA2-B810A77EA87F}" destId="{E5C140E2-ECD2-4E59-9790-40634B9D7472}" srcOrd="0" destOrd="0" presId="urn:microsoft.com/office/officeart/2005/8/layout/vList2"/>
    <dgm:cxn modelId="{3AD20C57-C340-40C8-B0B6-742CE7BF66F1}" type="presParOf" srcId="{E5C140E2-ECD2-4E59-9790-40634B9D7472}" destId="{0AA79273-5D57-4216-86FD-F23F94148767}" srcOrd="0" destOrd="0" presId="urn:microsoft.com/office/officeart/2005/8/layout/vList2"/>
    <dgm:cxn modelId="{25328575-BF78-42BD-A64C-10D7A824D7E4}" type="presParOf" srcId="{E5C140E2-ECD2-4E59-9790-40634B9D7472}" destId="{7FED418F-19BB-4F30-8FEB-30FA8A64628E}" srcOrd="1" destOrd="0" presId="urn:microsoft.com/office/officeart/2005/8/layout/vList2"/>
    <dgm:cxn modelId="{77A01F0C-7B90-44E0-B16C-5CD7A9635063}" type="presParOf" srcId="{E5C140E2-ECD2-4E59-9790-40634B9D7472}" destId="{752319B7-FA74-4492-A8D4-98F420AF63EB}" srcOrd="2" destOrd="0" presId="urn:microsoft.com/office/officeart/2005/8/layout/vList2"/>
    <dgm:cxn modelId="{C7FEBB9D-2C7C-422E-BF0C-6827DE901AFC}" type="presParOf" srcId="{E5C140E2-ECD2-4E59-9790-40634B9D7472}" destId="{6CCEC755-112C-4145-8A06-287FDA1EA67C}" srcOrd="3" destOrd="0" presId="urn:microsoft.com/office/officeart/2005/8/layout/vList2"/>
    <dgm:cxn modelId="{F11A22E8-1BAC-4432-91F7-9B8EF2F48AD8}" type="presParOf" srcId="{E5C140E2-ECD2-4E59-9790-40634B9D7472}" destId="{ACF69FB7-6203-4225-BAFE-6A1CE8881D1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94497-A74D-4DDD-925A-29CD1C1B41FB}">
      <dsp:nvSpPr>
        <dsp:cNvPr id="0" name=""/>
        <dsp:cNvSpPr/>
      </dsp:nvSpPr>
      <dsp:spPr>
        <a:xfrm>
          <a:off x="265940" y="801203"/>
          <a:ext cx="824572" cy="82457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DC4CC0-3315-4150-BCB8-A3F83C50C22C}">
      <dsp:nvSpPr>
        <dsp:cNvPr id="0" name=""/>
        <dsp:cNvSpPr/>
      </dsp:nvSpPr>
      <dsp:spPr>
        <a:xfrm>
          <a:off x="441669" y="976931"/>
          <a:ext cx="473115" cy="4731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8562A1-4141-402E-AFCA-AD6E3D5A5A3C}">
      <dsp:nvSpPr>
        <dsp:cNvPr id="0" name=""/>
        <dsp:cNvSpPr/>
      </dsp:nvSpPr>
      <dsp:spPr>
        <a:xfrm>
          <a:off x="2347"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SBA Loans (Express Loan &amp; SBA 7A)</a:t>
          </a:r>
        </a:p>
      </dsp:txBody>
      <dsp:txXfrm>
        <a:off x="2347" y="1882609"/>
        <a:ext cx="1351757" cy="540703"/>
      </dsp:txXfrm>
    </dsp:sp>
    <dsp:sp modelId="{997F4A0A-C590-4FC8-BBD9-BF67C8941035}">
      <dsp:nvSpPr>
        <dsp:cNvPr id="0" name=""/>
        <dsp:cNvSpPr/>
      </dsp:nvSpPr>
      <dsp:spPr>
        <a:xfrm>
          <a:off x="1854256" y="801203"/>
          <a:ext cx="824572" cy="82457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341030-9D00-4759-A07A-F0E7FE673FCD}">
      <dsp:nvSpPr>
        <dsp:cNvPr id="0" name=""/>
        <dsp:cNvSpPr/>
      </dsp:nvSpPr>
      <dsp:spPr>
        <a:xfrm>
          <a:off x="2029984" y="976931"/>
          <a:ext cx="473115" cy="4731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1C73AB-FB14-4554-9AD2-5FC53F77C136}">
      <dsp:nvSpPr>
        <dsp:cNvPr id="0" name=""/>
        <dsp:cNvSpPr/>
      </dsp:nvSpPr>
      <dsp:spPr>
        <a:xfrm>
          <a:off x="1590663"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IRA/401K Rollover (Not held with a current employer)</a:t>
          </a:r>
        </a:p>
      </dsp:txBody>
      <dsp:txXfrm>
        <a:off x="1590663" y="1882609"/>
        <a:ext cx="1351757" cy="540703"/>
      </dsp:txXfrm>
    </dsp:sp>
    <dsp:sp modelId="{22DAF36E-1F4A-4A25-B1CC-A3D0F81FD297}">
      <dsp:nvSpPr>
        <dsp:cNvPr id="0" name=""/>
        <dsp:cNvSpPr/>
      </dsp:nvSpPr>
      <dsp:spPr>
        <a:xfrm>
          <a:off x="3442571" y="801203"/>
          <a:ext cx="824572" cy="82457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0EBE18-8B28-4FE7-B5F1-FCB7EE59BCA1}">
      <dsp:nvSpPr>
        <dsp:cNvPr id="0" name=""/>
        <dsp:cNvSpPr/>
      </dsp:nvSpPr>
      <dsp:spPr>
        <a:xfrm>
          <a:off x="3618300" y="976931"/>
          <a:ext cx="473115" cy="47311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109FD2-719A-4BB9-9AF7-8DB3B6B83290}">
      <dsp:nvSpPr>
        <dsp:cNvPr id="0" name=""/>
        <dsp:cNvSpPr/>
      </dsp:nvSpPr>
      <dsp:spPr>
        <a:xfrm>
          <a:off x="3178978"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Personal Loans (Must have Documented Income)</a:t>
          </a:r>
        </a:p>
      </dsp:txBody>
      <dsp:txXfrm>
        <a:off x="3178978" y="1882609"/>
        <a:ext cx="1351757" cy="540703"/>
      </dsp:txXfrm>
    </dsp:sp>
    <dsp:sp modelId="{496DAE17-BE48-4CDA-AA29-9887305AAC02}">
      <dsp:nvSpPr>
        <dsp:cNvPr id="0" name=""/>
        <dsp:cNvSpPr/>
      </dsp:nvSpPr>
      <dsp:spPr>
        <a:xfrm>
          <a:off x="5030887" y="801203"/>
          <a:ext cx="824572" cy="824572"/>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CD4062-1971-43AB-81E6-2C699724EEB8}">
      <dsp:nvSpPr>
        <dsp:cNvPr id="0" name=""/>
        <dsp:cNvSpPr/>
      </dsp:nvSpPr>
      <dsp:spPr>
        <a:xfrm>
          <a:off x="5206615" y="976931"/>
          <a:ext cx="473115" cy="47311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FA327E-27AC-4551-BB3E-500B31B5FB3E}">
      <dsp:nvSpPr>
        <dsp:cNvPr id="0" name=""/>
        <dsp:cNvSpPr/>
      </dsp:nvSpPr>
      <dsp:spPr>
        <a:xfrm>
          <a:off x="4767294"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Business loans (Must be in Business 2 years with Good Returns)</a:t>
          </a:r>
        </a:p>
      </dsp:txBody>
      <dsp:txXfrm>
        <a:off x="4767294" y="1882609"/>
        <a:ext cx="1351757" cy="540703"/>
      </dsp:txXfrm>
    </dsp:sp>
    <dsp:sp modelId="{DA668A04-0A1A-404C-AF16-CC90D4DF7F16}">
      <dsp:nvSpPr>
        <dsp:cNvPr id="0" name=""/>
        <dsp:cNvSpPr/>
      </dsp:nvSpPr>
      <dsp:spPr>
        <a:xfrm>
          <a:off x="1060098" y="2761252"/>
          <a:ext cx="824572" cy="824572"/>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187C3D-2CAD-4B2D-928F-0AF705E1537E}">
      <dsp:nvSpPr>
        <dsp:cNvPr id="0" name=""/>
        <dsp:cNvSpPr/>
      </dsp:nvSpPr>
      <dsp:spPr>
        <a:xfrm>
          <a:off x="1235826" y="2936980"/>
          <a:ext cx="473115" cy="47311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3CFDA4-0291-4BE3-929A-F8831B9B7017}">
      <dsp:nvSpPr>
        <dsp:cNvPr id="0" name=""/>
        <dsp:cNvSpPr/>
      </dsp:nvSpPr>
      <dsp:spPr>
        <a:xfrm>
          <a:off x="796505"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HELOC (Home Equity Line of Credit)</a:t>
          </a:r>
        </a:p>
      </dsp:txBody>
      <dsp:txXfrm>
        <a:off x="796505" y="3842658"/>
        <a:ext cx="1351757" cy="540703"/>
      </dsp:txXfrm>
    </dsp:sp>
    <dsp:sp modelId="{9C57C9BB-2C03-40B9-9A71-BAB87306F0BD}">
      <dsp:nvSpPr>
        <dsp:cNvPr id="0" name=""/>
        <dsp:cNvSpPr/>
      </dsp:nvSpPr>
      <dsp:spPr>
        <a:xfrm>
          <a:off x="2648413" y="2761252"/>
          <a:ext cx="824572" cy="82457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645270-D900-47BD-912B-D7BC21BB7545}">
      <dsp:nvSpPr>
        <dsp:cNvPr id="0" name=""/>
        <dsp:cNvSpPr/>
      </dsp:nvSpPr>
      <dsp:spPr>
        <a:xfrm>
          <a:off x="2824142" y="2936980"/>
          <a:ext cx="473115" cy="47311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DA7997-FDC7-43CE-A893-F44A210404BA}">
      <dsp:nvSpPr>
        <dsp:cNvPr id="0" name=""/>
        <dsp:cNvSpPr/>
      </dsp:nvSpPr>
      <dsp:spPr>
        <a:xfrm>
          <a:off x="2384821"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FFF (Friends, Family, Fools)</a:t>
          </a:r>
        </a:p>
      </dsp:txBody>
      <dsp:txXfrm>
        <a:off x="2384821" y="3842658"/>
        <a:ext cx="1351757" cy="540703"/>
      </dsp:txXfrm>
    </dsp:sp>
    <dsp:sp modelId="{69DC1BB4-16D7-48FB-AB73-6A732C6AC309}">
      <dsp:nvSpPr>
        <dsp:cNvPr id="0" name=""/>
        <dsp:cNvSpPr/>
      </dsp:nvSpPr>
      <dsp:spPr>
        <a:xfrm>
          <a:off x="4236729" y="2761252"/>
          <a:ext cx="824572" cy="82457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74B01D-F77D-4CD6-BE88-4D7A57FD8FC7}">
      <dsp:nvSpPr>
        <dsp:cNvPr id="0" name=""/>
        <dsp:cNvSpPr/>
      </dsp:nvSpPr>
      <dsp:spPr>
        <a:xfrm>
          <a:off x="4412457" y="2936980"/>
          <a:ext cx="473115" cy="473115"/>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0119667-BBB4-4A8B-94AC-B7CF3225F2E5}">
      <dsp:nvSpPr>
        <dsp:cNvPr id="0" name=""/>
        <dsp:cNvSpPr/>
      </dsp:nvSpPr>
      <dsp:spPr>
        <a:xfrm>
          <a:off x="3973136"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Self Funded (Should someone do this? Let’s discuss it)</a:t>
          </a:r>
        </a:p>
      </dsp:txBody>
      <dsp:txXfrm>
        <a:off x="3973136" y="3842658"/>
        <a:ext cx="1351757" cy="5407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FF856E-F73E-48CB-AD0A-775B6132A1FB}">
      <dsp:nvSpPr>
        <dsp:cNvPr id="0" name=""/>
        <dsp:cNvSpPr/>
      </dsp:nvSpPr>
      <dsp:spPr>
        <a:xfrm>
          <a:off x="0" y="39687"/>
          <a:ext cx="3286125" cy="197167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Applicants will be required to submit 2 years of projections for SBA Express loans and 3 Years of projections for SBA 7A Loans.</a:t>
          </a:r>
        </a:p>
      </dsp:txBody>
      <dsp:txXfrm>
        <a:off x="0" y="39687"/>
        <a:ext cx="3286125" cy="1971675"/>
      </dsp:txXfrm>
    </dsp:sp>
    <dsp:sp modelId="{430EC891-E3EC-4A35-B54C-9DA30D747C1A}">
      <dsp:nvSpPr>
        <dsp:cNvPr id="0" name=""/>
        <dsp:cNvSpPr/>
      </dsp:nvSpPr>
      <dsp:spPr>
        <a:xfrm>
          <a:off x="3614737" y="39687"/>
          <a:ext cx="3286125" cy="1971675"/>
        </a:xfrm>
        <a:prstGeom prst="rect">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Applicants will need to submit a business plan for an SBA 7A loan and some banks are now requiring this for Express loans.</a:t>
          </a:r>
        </a:p>
      </dsp:txBody>
      <dsp:txXfrm>
        <a:off x="3614737" y="39687"/>
        <a:ext cx="3286125" cy="1971675"/>
      </dsp:txXfrm>
    </dsp:sp>
    <dsp:sp modelId="{33EF3675-522F-4A53-BCFD-5A810F1A78D6}">
      <dsp:nvSpPr>
        <dsp:cNvPr id="0" name=""/>
        <dsp:cNvSpPr/>
      </dsp:nvSpPr>
      <dsp:spPr>
        <a:xfrm>
          <a:off x="7229475" y="39687"/>
          <a:ext cx="3286125" cy="1971675"/>
        </a:xfrm>
        <a:prstGeom prst="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Applicants need to base both the projections and the business plan on factual data. They must coincide with each other.</a:t>
          </a:r>
        </a:p>
      </dsp:txBody>
      <dsp:txXfrm>
        <a:off x="7229475" y="39687"/>
        <a:ext cx="3286125" cy="1971675"/>
      </dsp:txXfrm>
    </dsp:sp>
    <dsp:sp modelId="{90A2BD11-4523-4E52-9F3E-EDC383B60309}">
      <dsp:nvSpPr>
        <dsp:cNvPr id="0" name=""/>
        <dsp:cNvSpPr/>
      </dsp:nvSpPr>
      <dsp:spPr>
        <a:xfrm>
          <a:off x="1807368" y="2339975"/>
          <a:ext cx="3286125" cy="1971675"/>
        </a:xfrm>
        <a:prstGeom prst="rect">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It will help a client realize the effort needed to reach their income expectations and when, what the business can achieve, and what they can sell it for.</a:t>
          </a:r>
        </a:p>
      </dsp:txBody>
      <dsp:txXfrm>
        <a:off x="1807368" y="2339975"/>
        <a:ext cx="3286125" cy="1971675"/>
      </dsp:txXfrm>
    </dsp:sp>
    <dsp:sp modelId="{8751BC83-5368-4598-9A04-FE0E309294D0}">
      <dsp:nvSpPr>
        <dsp:cNvPr id="0" name=""/>
        <dsp:cNvSpPr/>
      </dsp:nvSpPr>
      <dsp:spPr>
        <a:xfrm>
          <a:off x="5422106" y="2339975"/>
          <a:ext cx="3286125" cy="1971675"/>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Because it is a CYA for you!</a:t>
          </a:r>
        </a:p>
      </dsp:txBody>
      <dsp:txXfrm>
        <a:off x="5422106" y="2339975"/>
        <a:ext cx="3286125" cy="1971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79273-5D57-4216-86FD-F23F94148767}">
      <dsp:nvSpPr>
        <dsp:cNvPr id="0" name=""/>
        <dsp:cNvSpPr/>
      </dsp:nvSpPr>
      <dsp:spPr>
        <a:xfrm>
          <a:off x="0" y="95598"/>
          <a:ext cx="10515600" cy="135023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Let’s keep it simple what is it?</a:t>
          </a:r>
        </a:p>
      </dsp:txBody>
      <dsp:txXfrm>
        <a:off x="65913" y="161511"/>
        <a:ext cx="10383774" cy="1218407"/>
      </dsp:txXfrm>
    </dsp:sp>
    <dsp:sp modelId="{752319B7-FA74-4492-A8D4-98F420AF63EB}">
      <dsp:nvSpPr>
        <dsp:cNvPr id="0" name=""/>
        <dsp:cNvSpPr/>
      </dsp:nvSpPr>
      <dsp:spPr>
        <a:xfrm>
          <a:off x="0" y="1500552"/>
          <a:ext cx="10515600" cy="135023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Simply put in layman's terms it is the diversification of a retirement account that allows an individual to not only invest in stocks, bonds, mutual funds, gold, silver, or real estate but also into a business they own without incurring a tax penalty.</a:t>
          </a:r>
        </a:p>
      </dsp:txBody>
      <dsp:txXfrm>
        <a:off x="65913" y="1566465"/>
        <a:ext cx="10383774" cy="1218407"/>
      </dsp:txXfrm>
    </dsp:sp>
    <dsp:sp modelId="{ACF69FB7-6203-4225-BAFE-6A1CE8881D1C}">
      <dsp:nvSpPr>
        <dsp:cNvPr id="0" name=""/>
        <dsp:cNvSpPr/>
      </dsp:nvSpPr>
      <dsp:spPr>
        <a:xfrm>
          <a:off x="0" y="2905505"/>
          <a:ext cx="10515600" cy="135023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The process involves the creation of a qualified plan &amp; setting up a C-CORP. This must be created by a Certified and 3</a:t>
          </a:r>
          <a:r>
            <a:rPr lang="en-US" sz="1900" kern="1200" baseline="30000"/>
            <a:t>rd</a:t>
          </a:r>
          <a:r>
            <a:rPr lang="en-US" sz="1900" kern="1200"/>
            <a:t> party administrator, and the plan approved by the IRS. This plan must be managed by a 3</a:t>
          </a:r>
          <a:r>
            <a:rPr lang="en-US" sz="1900" kern="1200" baseline="30000"/>
            <a:t>rd</a:t>
          </a:r>
          <a:r>
            <a:rPr lang="en-US" sz="1900" kern="1200"/>
            <a:t> party who is responsible for periodic testing for compliance and up to date with any tax laws that are applicable.</a:t>
          </a:r>
        </a:p>
      </dsp:txBody>
      <dsp:txXfrm>
        <a:off x="65913" y="2971418"/>
        <a:ext cx="10383774" cy="1218407"/>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88DF5-BA7B-7154-617E-A5D385B091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44E007-C65E-3204-45DD-EBBB0315F0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FAD43B-8E51-9AE8-2164-2EEF3DE1FDF5}"/>
              </a:ext>
            </a:extLst>
          </p:cNvPr>
          <p:cNvSpPr>
            <a:spLocks noGrp="1"/>
          </p:cNvSpPr>
          <p:nvPr>
            <p:ph type="dt" sz="half" idx="10"/>
          </p:nvPr>
        </p:nvSpPr>
        <p:spPr/>
        <p:txBody>
          <a:bodyPr/>
          <a:lstStyle/>
          <a:p>
            <a:fld id="{473ACE4B-9FFC-4BD0-9CCE-D2AAFD74CF41}" type="datetimeFigureOut">
              <a:rPr lang="en-US" smtClean="0"/>
              <a:t>6/24/2024</a:t>
            </a:fld>
            <a:endParaRPr lang="en-US"/>
          </a:p>
        </p:txBody>
      </p:sp>
      <p:sp>
        <p:nvSpPr>
          <p:cNvPr id="5" name="Footer Placeholder 4">
            <a:extLst>
              <a:ext uri="{FF2B5EF4-FFF2-40B4-BE49-F238E27FC236}">
                <a16:creationId xmlns:a16="http://schemas.microsoft.com/office/drawing/2014/main" id="{E9298286-DAE0-D081-EA72-4E2B326263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2C58A7-7A86-F2D7-5F9B-57EA4AB46D12}"/>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864093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0391E-676A-2BB5-E3BA-662D28F22B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A504F5-8CB9-E924-E210-971D9D6D9F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99F400-52E4-507A-7DB9-D6E8437AC716}"/>
              </a:ext>
            </a:extLst>
          </p:cNvPr>
          <p:cNvSpPr>
            <a:spLocks noGrp="1"/>
          </p:cNvSpPr>
          <p:nvPr>
            <p:ph type="dt" sz="half" idx="10"/>
          </p:nvPr>
        </p:nvSpPr>
        <p:spPr/>
        <p:txBody>
          <a:bodyPr/>
          <a:lstStyle/>
          <a:p>
            <a:fld id="{473ACE4B-9FFC-4BD0-9CCE-D2AAFD74CF41}" type="datetimeFigureOut">
              <a:rPr lang="en-US" smtClean="0"/>
              <a:t>6/24/2024</a:t>
            </a:fld>
            <a:endParaRPr lang="en-US"/>
          </a:p>
        </p:txBody>
      </p:sp>
      <p:sp>
        <p:nvSpPr>
          <p:cNvPr id="5" name="Footer Placeholder 4">
            <a:extLst>
              <a:ext uri="{FF2B5EF4-FFF2-40B4-BE49-F238E27FC236}">
                <a16:creationId xmlns:a16="http://schemas.microsoft.com/office/drawing/2014/main" id="{6287E17F-4CDA-DCDA-D450-978B5EA182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8148FB-7573-DC8F-6F18-CD5E2F21CC5C}"/>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169739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7C4ED-4BB5-5DEC-D111-66D747B399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BCE532-9FAC-1A1E-3DEF-F9ADE9A268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8FE4E3-8E59-D003-F8AE-0E53AB7F002F}"/>
              </a:ext>
            </a:extLst>
          </p:cNvPr>
          <p:cNvSpPr>
            <a:spLocks noGrp="1"/>
          </p:cNvSpPr>
          <p:nvPr>
            <p:ph type="dt" sz="half" idx="10"/>
          </p:nvPr>
        </p:nvSpPr>
        <p:spPr/>
        <p:txBody>
          <a:bodyPr/>
          <a:lstStyle/>
          <a:p>
            <a:fld id="{473ACE4B-9FFC-4BD0-9CCE-D2AAFD74CF41}" type="datetimeFigureOut">
              <a:rPr lang="en-US" smtClean="0"/>
              <a:t>6/24/2024</a:t>
            </a:fld>
            <a:endParaRPr lang="en-US"/>
          </a:p>
        </p:txBody>
      </p:sp>
      <p:sp>
        <p:nvSpPr>
          <p:cNvPr id="5" name="Footer Placeholder 4">
            <a:extLst>
              <a:ext uri="{FF2B5EF4-FFF2-40B4-BE49-F238E27FC236}">
                <a16:creationId xmlns:a16="http://schemas.microsoft.com/office/drawing/2014/main" id="{4C20B633-98FD-BA9B-58D3-FC932C2398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D738F7-6E7B-4AD6-A2DE-693D20DB48C1}"/>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397816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72991-BA1E-9533-7EF6-8B2F70225B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5332A4-17C6-1169-B177-B684085A39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CAC333-65AB-38FF-17ED-6F6B073AE7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FB2606-F513-1FC8-51C4-A29C64C23A12}"/>
              </a:ext>
            </a:extLst>
          </p:cNvPr>
          <p:cNvSpPr>
            <a:spLocks noGrp="1"/>
          </p:cNvSpPr>
          <p:nvPr>
            <p:ph type="dt" sz="half" idx="10"/>
          </p:nvPr>
        </p:nvSpPr>
        <p:spPr/>
        <p:txBody>
          <a:bodyPr/>
          <a:lstStyle/>
          <a:p>
            <a:fld id="{473ACE4B-9FFC-4BD0-9CCE-D2AAFD74CF41}" type="datetimeFigureOut">
              <a:rPr lang="en-US" smtClean="0"/>
              <a:t>6/24/2024</a:t>
            </a:fld>
            <a:endParaRPr lang="en-US"/>
          </a:p>
        </p:txBody>
      </p:sp>
      <p:sp>
        <p:nvSpPr>
          <p:cNvPr id="6" name="Footer Placeholder 5">
            <a:extLst>
              <a:ext uri="{FF2B5EF4-FFF2-40B4-BE49-F238E27FC236}">
                <a16:creationId xmlns:a16="http://schemas.microsoft.com/office/drawing/2014/main" id="{308A2202-D1E6-D010-90E2-D1029A1D79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AC8243-49E9-07EA-8E82-6AE48922184E}"/>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459259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96C99-0F38-56DE-1B3F-BE6A3E8A03B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B9AFF4-8D08-05B7-BDC9-0326673411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529746-9F2F-565F-1D93-4ABBE13EB8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3F6FF1-9C69-05D3-B3F0-37283A7CB1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C91592-0A6C-2645-51BA-B6E3D251BB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B35D7B-5CD1-BEBC-88E9-90120F01FBC0}"/>
              </a:ext>
            </a:extLst>
          </p:cNvPr>
          <p:cNvSpPr>
            <a:spLocks noGrp="1"/>
          </p:cNvSpPr>
          <p:nvPr>
            <p:ph type="dt" sz="half" idx="10"/>
          </p:nvPr>
        </p:nvSpPr>
        <p:spPr/>
        <p:txBody>
          <a:bodyPr/>
          <a:lstStyle/>
          <a:p>
            <a:fld id="{473ACE4B-9FFC-4BD0-9CCE-D2AAFD74CF41}" type="datetimeFigureOut">
              <a:rPr lang="en-US" smtClean="0"/>
              <a:t>6/24/2024</a:t>
            </a:fld>
            <a:endParaRPr lang="en-US"/>
          </a:p>
        </p:txBody>
      </p:sp>
      <p:sp>
        <p:nvSpPr>
          <p:cNvPr id="8" name="Footer Placeholder 7">
            <a:extLst>
              <a:ext uri="{FF2B5EF4-FFF2-40B4-BE49-F238E27FC236}">
                <a16:creationId xmlns:a16="http://schemas.microsoft.com/office/drawing/2014/main" id="{CE73DCCD-245F-A465-2B5F-449A805E2D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03D73C-B29A-CCAE-B358-594C230C2D6F}"/>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517754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8998-ACDE-6F0C-CCB3-AD9B9D2D97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7AD4FA-668F-327C-C7A9-41B61064C68A}"/>
              </a:ext>
            </a:extLst>
          </p:cNvPr>
          <p:cNvSpPr>
            <a:spLocks noGrp="1"/>
          </p:cNvSpPr>
          <p:nvPr>
            <p:ph type="dt" sz="half" idx="10"/>
          </p:nvPr>
        </p:nvSpPr>
        <p:spPr/>
        <p:txBody>
          <a:bodyPr/>
          <a:lstStyle/>
          <a:p>
            <a:fld id="{473ACE4B-9FFC-4BD0-9CCE-D2AAFD74CF41}" type="datetimeFigureOut">
              <a:rPr lang="en-US" smtClean="0"/>
              <a:t>6/24/2024</a:t>
            </a:fld>
            <a:endParaRPr lang="en-US"/>
          </a:p>
        </p:txBody>
      </p:sp>
      <p:sp>
        <p:nvSpPr>
          <p:cNvPr id="4" name="Footer Placeholder 3">
            <a:extLst>
              <a:ext uri="{FF2B5EF4-FFF2-40B4-BE49-F238E27FC236}">
                <a16:creationId xmlns:a16="http://schemas.microsoft.com/office/drawing/2014/main" id="{F5E7914B-F65C-5C46-217F-3510D91BAD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DB1D24-06E0-CEAD-A824-BE6F6B0A0226}"/>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455773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D525AE-7FE9-9692-B0A5-21F58E7A8527}"/>
              </a:ext>
            </a:extLst>
          </p:cNvPr>
          <p:cNvSpPr>
            <a:spLocks noGrp="1"/>
          </p:cNvSpPr>
          <p:nvPr>
            <p:ph type="dt" sz="half" idx="10"/>
          </p:nvPr>
        </p:nvSpPr>
        <p:spPr/>
        <p:txBody>
          <a:bodyPr/>
          <a:lstStyle/>
          <a:p>
            <a:fld id="{473ACE4B-9FFC-4BD0-9CCE-D2AAFD74CF41}" type="datetimeFigureOut">
              <a:rPr lang="en-US" smtClean="0"/>
              <a:t>6/24/2024</a:t>
            </a:fld>
            <a:endParaRPr lang="en-US"/>
          </a:p>
        </p:txBody>
      </p:sp>
      <p:sp>
        <p:nvSpPr>
          <p:cNvPr id="3" name="Footer Placeholder 2">
            <a:extLst>
              <a:ext uri="{FF2B5EF4-FFF2-40B4-BE49-F238E27FC236}">
                <a16:creationId xmlns:a16="http://schemas.microsoft.com/office/drawing/2014/main" id="{22EE7F90-B2D7-9030-4109-3811E65CC7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6D2E201-DE51-50AD-157C-D5F967E10F5A}"/>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2372068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C9857-2760-63D5-D779-8599B9E11A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5FF7A8-7000-997A-7CE4-0C909D470D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DD71D3-7CF9-7F6E-3588-702B4C3A6C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A32212-1BE6-0823-0D69-B80C85B31931}"/>
              </a:ext>
            </a:extLst>
          </p:cNvPr>
          <p:cNvSpPr>
            <a:spLocks noGrp="1"/>
          </p:cNvSpPr>
          <p:nvPr>
            <p:ph type="dt" sz="half" idx="10"/>
          </p:nvPr>
        </p:nvSpPr>
        <p:spPr/>
        <p:txBody>
          <a:bodyPr/>
          <a:lstStyle/>
          <a:p>
            <a:fld id="{473ACE4B-9FFC-4BD0-9CCE-D2AAFD74CF41}" type="datetimeFigureOut">
              <a:rPr lang="en-US" smtClean="0"/>
              <a:t>6/24/2024</a:t>
            </a:fld>
            <a:endParaRPr lang="en-US"/>
          </a:p>
        </p:txBody>
      </p:sp>
      <p:sp>
        <p:nvSpPr>
          <p:cNvPr id="6" name="Footer Placeholder 5">
            <a:extLst>
              <a:ext uri="{FF2B5EF4-FFF2-40B4-BE49-F238E27FC236}">
                <a16:creationId xmlns:a16="http://schemas.microsoft.com/office/drawing/2014/main" id="{FEBB494E-BD37-EC92-E433-29DB98B62D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926DA1-1863-A7FB-3D07-3F2A471E3890}"/>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642855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4526C-4A31-86BE-B6F0-DB23E8BE13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6AFAF7-D34B-626C-B18A-7143F72F82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3D8B19-654E-84CB-D106-D80C76C0C7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16A1E5-4BFF-8E30-BA10-21269B6446D3}"/>
              </a:ext>
            </a:extLst>
          </p:cNvPr>
          <p:cNvSpPr>
            <a:spLocks noGrp="1"/>
          </p:cNvSpPr>
          <p:nvPr>
            <p:ph type="dt" sz="half" idx="10"/>
          </p:nvPr>
        </p:nvSpPr>
        <p:spPr/>
        <p:txBody>
          <a:bodyPr/>
          <a:lstStyle/>
          <a:p>
            <a:fld id="{473ACE4B-9FFC-4BD0-9CCE-D2AAFD74CF41}" type="datetimeFigureOut">
              <a:rPr lang="en-US" smtClean="0"/>
              <a:t>6/24/2024</a:t>
            </a:fld>
            <a:endParaRPr lang="en-US"/>
          </a:p>
        </p:txBody>
      </p:sp>
      <p:sp>
        <p:nvSpPr>
          <p:cNvPr id="6" name="Footer Placeholder 5">
            <a:extLst>
              <a:ext uri="{FF2B5EF4-FFF2-40B4-BE49-F238E27FC236}">
                <a16:creationId xmlns:a16="http://schemas.microsoft.com/office/drawing/2014/main" id="{93D1FF9E-0323-2083-8C82-4A046F3EBC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B16A81-A450-A9AD-0EE7-8F6684F9B9B4}"/>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968004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4A670-B441-C777-10CD-D64B49B0D2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923E48-618C-8B44-C42D-720AD52A53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2EDF13-26B0-6425-A20C-BBA817B13B6C}"/>
              </a:ext>
            </a:extLst>
          </p:cNvPr>
          <p:cNvSpPr>
            <a:spLocks noGrp="1"/>
          </p:cNvSpPr>
          <p:nvPr>
            <p:ph type="dt" sz="half" idx="10"/>
          </p:nvPr>
        </p:nvSpPr>
        <p:spPr/>
        <p:txBody>
          <a:bodyPr/>
          <a:lstStyle/>
          <a:p>
            <a:fld id="{473ACE4B-9FFC-4BD0-9CCE-D2AAFD74CF41}" type="datetimeFigureOut">
              <a:rPr lang="en-US" smtClean="0"/>
              <a:t>6/24/2024</a:t>
            </a:fld>
            <a:endParaRPr lang="en-US"/>
          </a:p>
        </p:txBody>
      </p:sp>
      <p:sp>
        <p:nvSpPr>
          <p:cNvPr id="5" name="Footer Placeholder 4">
            <a:extLst>
              <a:ext uri="{FF2B5EF4-FFF2-40B4-BE49-F238E27FC236}">
                <a16:creationId xmlns:a16="http://schemas.microsoft.com/office/drawing/2014/main" id="{6E2C72C0-1F5E-964A-A760-9825DFEF5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4886B-47D9-E2DB-1DC9-0641E7F7A67F}"/>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4179488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B54937-3042-2F8C-9CD9-E5258C0B0F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07CE75-C1A8-2F7C-E2B5-FD37EFCF3C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7F204-1517-BED8-924A-6518FD382AF9}"/>
              </a:ext>
            </a:extLst>
          </p:cNvPr>
          <p:cNvSpPr>
            <a:spLocks noGrp="1"/>
          </p:cNvSpPr>
          <p:nvPr>
            <p:ph type="dt" sz="half" idx="10"/>
          </p:nvPr>
        </p:nvSpPr>
        <p:spPr/>
        <p:txBody>
          <a:bodyPr/>
          <a:lstStyle/>
          <a:p>
            <a:fld id="{473ACE4B-9FFC-4BD0-9CCE-D2AAFD74CF41}" type="datetimeFigureOut">
              <a:rPr lang="en-US" smtClean="0"/>
              <a:t>6/24/2024</a:t>
            </a:fld>
            <a:endParaRPr lang="en-US"/>
          </a:p>
        </p:txBody>
      </p:sp>
      <p:sp>
        <p:nvSpPr>
          <p:cNvPr id="5" name="Footer Placeholder 4">
            <a:extLst>
              <a:ext uri="{FF2B5EF4-FFF2-40B4-BE49-F238E27FC236}">
                <a16:creationId xmlns:a16="http://schemas.microsoft.com/office/drawing/2014/main" id="{7DFF5512-BD14-19A4-4411-8BB82DF0ED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C9836E-E694-FD69-249A-88BC24B1A3D6}"/>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523768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A891BF-F9DD-9F89-91A2-FB883D360E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6F4674-D58F-E987-B1F2-8C6754D0CF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F8BE5A-9CAF-8356-8EBE-DBA2156DCB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ACE4B-9FFC-4BD0-9CCE-D2AAFD74CF41}" type="datetimeFigureOut">
              <a:rPr lang="en-US" smtClean="0"/>
              <a:t>6/24/2024</a:t>
            </a:fld>
            <a:endParaRPr lang="en-US"/>
          </a:p>
        </p:txBody>
      </p:sp>
      <p:sp>
        <p:nvSpPr>
          <p:cNvPr id="5" name="Footer Placeholder 4">
            <a:extLst>
              <a:ext uri="{FF2B5EF4-FFF2-40B4-BE49-F238E27FC236}">
                <a16:creationId xmlns:a16="http://schemas.microsoft.com/office/drawing/2014/main" id="{4D47EECB-F06D-99A7-FF4D-74A0EF3DB0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CA4F4A0-9481-B1BC-D2D1-B3569011BF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2987C6-6345-48E5-889A-B06A4D36D04D}" type="slidenum">
              <a:rPr lang="en-US" smtClean="0"/>
              <a:t>‹#›</a:t>
            </a:fld>
            <a:endParaRPr lang="en-US"/>
          </a:p>
        </p:txBody>
      </p:sp>
    </p:spTree>
    <p:extLst>
      <p:ext uri="{BB962C8B-B14F-4D97-AF65-F5344CB8AC3E}">
        <p14:creationId xmlns:p14="http://schemas.microsoft.com/office/powerpoint/2010/main" val="4140352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3">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F6CA31-9832-BBBD-4C57-AFB2AEEE527F}"/>
              </a:ext>
            </a:extLst>
          </p:cNvPr>
          <p:cNvSpPr>
            <a:spLocks noGrp="1"/>
          </p:cNvSpPr>
          <p:nvPr>
            <p:ph type="ctrTitle"/>
          </p:nvPr>
        </p:nvSpPr>
        <p:spPr>
          <a:xfrm>
            <a:off x="838199" y="1174819"/>
            <a:ext cx="4826795" cy="2858363"/>
          </a:xfrm>
        </p:spPr>
        <p:txBody>
          <a:bodyPr>
            <a:normAutofit/>
          </a:bodyPr>
          <a:lstStyle/>
          <a:p>
            <a:pPr algn="l"/>
            <a:r>
              <a:rPr lang="en-US" sz="6700" dirty="0">
                <a:solidFill>
                  <a:schemeClr val="bg1"/>
                </a:solidFill>
              </a:rPr>
              <a:t>2024 FTI Funding Training</a:t>
            </a:r>
          </a:p>
        </p:txBody>
      </p:sp>
      <p:sp>
        <p:nvSpPr>
          <p:cNvPr id="3" name="Subtitle 2">
            <a:extLst>
              <a:ext uri="{FF2B5EF4-FFF2-40B4-BE49-F238E27FC236}">
                <a16:creationId xmlns:a16="http://schemas.microsoft.com/office/drawing/2014/main" id="{15A48858-3207-635C-94B6-FFC18EF5611C}"/>
              </a:ext>
            </a:extLst>
          </p:cNvPr>
          <p:cNvSpPr>
            <a:spLocks noGrp="1"/>
          </p:cNvSpPr>
          <p:nvPr>
            <p:ph type="subTitle" idx="1"/>
          </p:nvPr>
        </p:nvSpPr>
        <p:spPr>
          <a:xfrm>
            <a:off x="835024" y="4414180"/>
            <a:ext cx="4830283" cy="1594507"/>
          </a:xfrm>
        </p:spPr>
        <p:txBody>
          <a:bodyPr>
            <a:normAutofit/>
          </a:bodyPr>
          <a:lstStyle/>
          <a:p>
            <a:pPr algn="l"/>
            <a:r>
              <a:rPr lang="en-US">
                <a:solidFill>
                  <a:schemeClr val="bg1"/>
                </a:solidFill>
              </a:rPr>
              <a:t>Funding tips and tools you will use in your day-to-day consulting practice</a:t>
            </a:r>
          </a:p>
        </p:txBody>
      </p:sp>
      <p:pic>
        <p:nvPicPr>
          <p:cNvPr id="5" name="Picture 4">
            <a:extLst>
              <a:ext uri="{FF2B5EF4-FFF2-40B4-BE49-F238E27FC236}">
                <a16:creationId xmlns:a16="http://schemas.microsoft.com/office/drawing/2014/main" id="{4EF605D4-901B-A976-74D0-B5BF3E0D0248}"/>
              </a:ext>
            </a:extLst>
          </p:cNvPr>
          <p:cNvPicPr>
            <a:picLocks noChangeAspect="1"/>
          </p:cNvPicPr>
          <p:nvPr/>
        </p:nvPicPr>
        <p:blipFill rotWithShape="1">
          <a:blip r:embed="rId2"/>
          <a:srcRect l="903" r="43219"/>
          <a:stretch/>
        </p:blipFill>
        <p:spPr>
          <a:xfrm>
            <a:off x="6096000" y="841375"/>
            <a:ext cx="5260975" cy="470759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sp>
        <p:nvSpPr>
          <p:cNvPr id="16" name="Freeform: Shape 15">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38275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0">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B85AF8-847E-5AD9-34EC-C719FFB9D760}"/>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Overview</a:t>
            </a:r>
          </a:p>
        </p:txBody>
      </p:sp>
      <p:sp>
        <p:nvSpPr>
          <p:cNvPr id="32" name="Rectangle 22">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1A59A73-F2EB-01C1-CA6B-470F5ACA8851}"/>
              </a:ext>
            </a:extLst>
          </p:cNvPr>
          <p:cNvSpPr>
            <a:spLocks noGrp="1"/>
          </p:cNvSpPr>
          <p:nvPr>
            <p:ph idx="1"/>
          </p:nvPr>
        </p:nvSpPr>
        <p:spPr>
          <a:xfrm>
            <a:off x="1155548" y="2217343"/>
            <a:ext cx="9880893" cy="3959619"/>
          </a:xfrm>
        </p:spPr>
        <p:txBody>
          <a:bodyPr>
            <a:normAutofit/>
          </a:bodyPr>
          <a:lstStyle/>
          <a:p>
            <a:pPr marL="0" indent="0">
              <a:buNone/>
            </a:pPr>
            <a:r>
              <a:rPr lang="en-US" sz="2400" dirty="0"/>
              <a:t>Very simple: By asking and obtaining the right information at the right time will help you save a deal, close more deals, and close them quicker. </a:t>
            </a:r>
          </a:p>
          <a:p>
            <a:pPr marL="0" indent="0">
              <a:buNone/>
            </a:pPr>
            <a:r>
              <a:rPr lang="en-US" sz="2400" dirty="0"/>
              <a:t>To accomplish this goal, you may need to develop a successful process. </a:t>
            </a:r>
          </a:p>
          <a:p>
            <a:pPr marL="0" indent="0">
              <a:buNone/>
            </a:pPr>
            <a:r>
              <a:rPr lang="en-US" sz="2400" dirty="0"/>
              <a:t>You must understand the financial environment is always subject to ever changing conditions, what impacts these changes, what information is available, how to present the information, and information you need to obtain from them.</a:t>
            </a:r>
          </a:p>
          <a:p>
            <a:pPr marL="0" indent="0">
              <a:buNone/>
            </a:pPr>
            <a:r>
              <a:rPr lang="en-US" sz="2400" dirty="0"/>
              <a:t>If you don’t prepare your clients properly then to paraphrase a Bon Jovi song your only half-way there, oh you’re living on a prayer. That is not a winning strategy for 2023</a:t>
            </a:r>
          </a:p>
          <a:p>
            <a:pPr marL="0" indent="0">
              <a:buNone/>
            </a:pPr>
            <a:endParaRPr lang="en-US" sz="2400" dirty="0"/>
          </a:p>
        </p:txBody>
      </p:sp>
    </p:spTree>
    <p:extLst>
      <p:ext uri="{BB962C8B-B14F-4D97-AF65-F5344CB8AC3E}">
        <p14:creationId xmlns:p14="http://schemas.microsoft.com/office/powerpoint/2010/main" val="118518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57">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59">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61" name="Freeform: Shape 60">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70" name="Freeform: Shape 61">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a:extLst>
              <a:ext uri="{FF2B5EF4-FFF2-40B4-BE49-F238E27FC236}">
                <a16:creationId xmlns:a16="http://schemas.microsoft.com/office/drawing/2014/main" id="{37A58C7C-8A3E-068A-1FB5-07CBDBDE0BA0}"/>
              </a:ext>
            </a:extLst>
          </p:cNvPr>
          <p:cNvSpPr>
            <a:spLocks noGrp="1"/>
          </p:cNvSpPr>
          <p:nvPr>
            <p:ph type="title"/>
          </p:nvPr>
        </p:nvSpPr>
        <p:spPr>
          <a:xfrm>
            <a:off x="1268127" y="2023558"/>
            <a:ext cx="3521265" cy="2491292"/>
          </a:xfrm>
        </p:spPr>
        <p:txBody>
          <a:bodyPr anchor="t">
            <a:normAutofit/>
          </a:bodyPr>
          <a:lstStyle/>
          <a:p>
            <a:r>
              <a:rPr lang="en-US" sz="4000"/>
              <a:t>Questions we will cover</a:t>
            </a:r>
          </a:p>
        </p:txBody>
      </p:sp>
      <p:sp>
        <p:nvSpPr>
          <p:cNvPr id="71" name="Freeform: Shape 63">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Shape 65">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Content Placeholder 2">
            <a:extLst>
              <a:ext uri="{FF2B5EF4-FFF2-40B4-BE49-F238E27FC236}">
                <a16:creationId xmlns:a16="http://schemas.microsoft.com/office/drawing/2014/main" id="{4E48DC3B-A1C5-A40D-878D-7C796357FD6D}"/>
              </a:ext>
            </a:extLst>
          </p:cNvPr>
          <p:cNvSpPr>
            <a:spLocks noGrp="1"/>
          </p:cNvSpPr>
          <p:nvPr>
            <p:ph idx="1"/>
          </p:nvPr>
        </p:nvSpPr>
        <p:spPr>
          <a:xfrm>
            <a:off x="5449455" y="212436"/>
            <a:ext cx="5926570" cy="6428509"/>
          </a:xfrm>
        </p:spPr>
        <p:txBody>
          <a:bodyPr>
            <a:normAutofit lnSpcReduction="10000"/>
          </a:bodyPr>
          <a:lstStyle/>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Why are seemingly good deals lost?</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Why are SBA applications rejected by banks after a pre-qual? Is a pre-qual of any value?</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My role as a broker in this part of the process? What is the franchise role?</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What are my informational tools and how to present them to clients?</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Timing is everything, why is that?</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Types of funding. What do I need to know?</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What are the new changes with lending SBA, IRA/401k rollovers, personal loan?</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Rising interest rates and how to minimize a client’s concerns. Quick tip to ease your client’s concerns.</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Economic conditions will dictate what funding sources people will need to consider</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Tricks of the trade to use funding to move the deal to close sooner.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800"/>
              </a:spcAft>
              <a:buNone/>
            </a:pPr>
            <a:r>
              <a:rPr lang="en-US" sz="1300" b="1" kern="18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Debt-to-income</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Monthly payments</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$3,321.00</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Monthly income</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latinLnBrk="1">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$8,100.00</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Debt-to-income Ratio 41%</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1300" dirty="0">
                <a:solidFill>
                  <a:schemeClr val="tx1">
                    <a:alpha val="80000"/>
                  </a:schemeClr>
                </a:solidFill>
                <a:effectLst/>
                <a:latin typeface="Roboto" panose="02000000000000000000" pitchFamily="2" charset="0"/>
                <a:ea typeface="Calibri" panose="020F0502020204030204" pitchFamily="34" charset="0"/>
                <a:cs typeface="Times New Roman" panose="02020603050405020304" pitchFamily="18" charset="0"/>
              </a:rPr>
              <a:t>Reducing your monthly payments by $424 will put your ratio at 35% (what lenders prefer).</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800" dirty="0">
              <a:solidFill>
                <a:schemeClr val="tx1">
                  <a:alpha val="80000"/>
                </a:schemeClr>
              </a:solidFill>
            </a:endParaRPr>
          </a:p>
        </p:txBody>
      </p:sp>
    </p:spTree>
    <p:extLst>
      <p:ext uri="{BB962C8B-B14F-4D97-AF65-F5344CB8AC3E}">
        <p14:creationId xmlns:p14="http://schemas.microsoft.com/office/powerpoint/2010/main" val="410164730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45" name="Freeform: Shape 44">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6" name="Group 45">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47" name="Group 46">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51" name="Freeform: Shape 50">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8" name="Group 47">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49" name="Freeform: Shape 48">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itle 1">
            <a:extLst>
              <a:ext uri="{FF2B5EF4-FFF2-40B4-BE49-F238E27FC236}">
                <a16:creationId xmlns:a16="http://schemas.microsoft.com/office/drawing/2014/main" id="{0D71E59E-2AD6-FF71-92FC-46115C1C212E}"/>
              </a:ext>
            </a:extLst>
          </p:cNvPr>
          <p:cNvSpPr>
            <a:spLocks noGrp="1"/>
          </p:cNvSpPr>
          <p:nvPr>
            <p:ph type="title"/>
          </p:nvPr>
        </p:nvSpPr>
        <p:spPr>
          <a:xfrm>
            <a:off x="838800" y="1641752"/>
            <a:ext cx="2655887" cy="4384188"/>
          </a:xfrm>
        </p:spPr>
        <p:txBody>
          <a:bodyPr anchor="t">
            <a:normAutofit/>
          </a:bodyPr>
          <a:lstStyle/>
          <a:p>
            <a:r>
              <a:rPr lang="en-US" sz="4000" dirty="0">
                <a:solidFill>
                  <a:schemeClr val="bg1"/>
                </a:solidFill>
              </a:rPr>
              <a:t>Funding options for Franchise Investing</a:t>
            </a:r>
          </a:p>
        </p:txBody>
      </p:sp>
      <p:graphicFrame>
        <p:nvGraphicFramePr>
          <p:cNvPr id="5" name="Content Placeholder 2">
            <a:extLst>
              <a:ext uri="{FF2B5EF4-FFF2-40B4-BE49-F238E27FC236}">
                <a16:creationId xmlns:a16="http://schemas.microsoft.com/office/drawing/2014/main" id="{C0E2BC71-BDBC-CE0D-EFEF-3CB287DA4B82}"/>
              </a:ext>
            </a:extLst>
          </p:cNvPr>
          <p:cNvGraphicFramePr>
            <a:graphicFrameLocks noGrp="1"/>
          </p:cNvGraphicFramePr>
          <p:nvPr>
            <p:ph idx="1"/>
            <p:extLst>
              <p:ext uri="{D42A27DB-BD31-4B8C-83A1-F6EECF244321}">
                <p14:modId xmlns:p14="http://schemas.microsoft.com/office/powerpoint/2010/main" val="2307931061"/>
              </p:ext>
            </p:extLst>
          </p:nvPr>
        </p:nvGraphicFramePr>
        <p:xfrm>
          <a:off x="5232400" y="841375"/>
          <a:ext cx="6121400" cy="51845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1317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DE5D3-A31B-D797-32D4-9BD854CAD5AD}"/>
              </a:ext>
            </a:extLst>
          </p:cNvPr>
          <p:cNvSpPr>
            <a:spLocks noGrp="1"/>
          </p:cNvSpPr>
          <p:nvPr>
            <p:ph type="title"/>
          </p:nvPr>
        </p:nvSpPr>
        <p:spPr>
          <a:xfrm>
            <a:off x="196553" y="365126"/>
            <a:ext cx="11157247" cy="506546"/>
          </a:xfrm>
        </p:spPr>
        <p:txBody>
          <a:bodyPr>
            <a:normAutofit fontScale="90000"/>
          </a:bodyPr>
          <a:lstStyle/>
          <a:p>
            <a:pPr algn="ctr"/>
            <a:r>
              <a:rPr lang="en-US"/>
              <a:t>SBA Loans</a:t>
            </a:r>
            <a:endParaRPr lang="en-US" dirty="0"/>
          </a:p>
        </p:txBody>
      </p:sp>
      <p:sp>
        <p:nvSpPr>
          <p:cNvPr id="3" name="Content Placeholder 2">
            <a:extLst>
              <a:ext uri="{FF2B5EF4-FFF2-40B4-BE49-F238E27FC236}">
                <a16:creationId xmlns:a16="http://schemas.microsoft.com/office/drawing/2014/main" id="{B5B99983-3895-353A-B845-D90B43F01F13}"/>
              </a:ext>
            </a:extLst>
          </p:cNvPr>
          <p:cNvSpPr>
            <a:spLocks noGrp="1"/>
          </p:cNvSpPr>
          <p:nvPr>
            <p:ph sz="half" idx="1"/>
          </p:nvPr>
        </p:nvSpPr>
        <p:spPr>
          <a:xfrm>
            <a:off x="838200" y="1051132"/>
            <a:ext cx="5181600" cy="5691499"/>
          </a:xfrm>
        </p:spPr>
        <p:txBody>
          <a:bodyPr>
            <a:normAutofit fontScale="25000" lnSpcReduction="20000"/>
          </a:bodyPr>
          <a:lstStyle/>
          <a:p>
            <a:pPr marL="0" indent="0" algn="ctr">
              <a:buNone/>
            </a:pPr>
            <a:r>
              <a:rPr lang="en-US" sz="6000" b="1" dirty="0"/>
              <a:t>SBA Express</a:t>
            </a:r>
          </a:p>
          <a:p>
            <a:pPr marL="0" indent="0">
              <a:buNone/>
            </a:pPr>
            <a:endParaRPr lang="en-US" sz="4300" b="1" dirty="0"/>
          </a:p>
          <a:p>
            <a:pPr marL="0" indent="0">
              <a:buNone/>
            </a:pPr>
            <a:r>
              <a:rPr lang="en-US" sz="4800" b="1" dirty="0"/>
              <a:t>Complete Credit Report &amp; Score of 680 or better.</a:t>
            </a:r>
          </a:p>
          <a:p>
            <a:pPr marL="0" indent="0">
              <a:buNone/>
            </a:pPr>
            <a:r>
              <a:rPr lang="en-US" sz="4800" b="1" dirty="0"/>
              <a:t>40K to 45k total must use 11.1% cash to inject into the business and the remainder is the reserve liquidity. (Cash, Stocks &amp; Bonds, IRA/401K)</a:t>
            </a:r>
          </a:p>
          <a:p>
            <a:pPr marL="0" indent="0">
              <a:buNone/>
            </a:pPr>
            <a:r>
              <a:rPr lang="en-US" sz="4800" b="1" dirty="0"/>
              <a:t>SBA backs the loan 50%</a:t>
            </a:r>
          </a:p>
          <a:p>
            <a:pPr marL="0" indent="0">
              <a:buNone/>
            </a:pPr>
            <a:r>
              <a:rPr lang="en-US" sz="4800" b="1" dirty="0"/>
              <a:t>Debt to Income ratio</a:t>
            </a:r>
          </a:p>
          <a:p>
            <a:pPr marL="0" indent="0">
              <a:buNone/>
            </a:pPr>
            <a:r>
              <a:rPr lang="en-US" sz="4800" b="1" dirty="0"/>
              <a:t>Total Household Income</a:t>
            </a:r>
          </a:p>
          <a:p>
            <a:pPr marL="0" indent="0">
              <a:buNone/>
            </a:pPr>
            <a:r>
              <a:rPr lang="en-US" sz="4800" b="1" dirty="0"/>
              <a:t>Assets (Liquidity) too much or too little can be a disqualifier</a:t>
            </a:r>
          </a:p>
          <a:p>
            <a:pPr marL="0" indent="0">
              <a:buNone/>
            </a:pPr>
            <a:r>
              <a:rPr lang="en-US" sz="4800" b="1" dirty="0"/>
              <a:t>5 years of Credit Longevity &amp; Depth in credit history</a:t>
            </a:r>
          </a:p>
          <a:p>
            <a:pPr marL="0" indent="0">
              <a:buNone/>
            </a:pPr>
            <a:r>
              <a:rPr lang="en-US" sz="4800" b="1" dirty="0"/>
              <a:t>Payment history of the applicant</a:t>
            </a:r>
          </a:p>
          <a:p>
            <a:pPr marL="0" indent="0">
              <a:buNone/>
            </a:pPr>
            <a:r>
              <a:rPr lang="en-US" sz="4800" b="1" dirty="0"/>
              <a:t>Any Derogatory issue on the clients </a:t>
            </a:r>
          </a:p>
          <a:p>
            <a:pPr marL="0" indent="0">
              <a:buNone/>
            </a:pPr>
            <a:r>
              <a:rPr lang="en-US" sz="4800" b="1" dirty="0"/>
              <a:t>Generally, for Start ups (no build outs).</a:t>
            </a:r>
          </a:p>
          <a:p>
            <a:pPr marL="0" indent="0">
              <a:buNone/>
            </a:pPr>
            <a:r>
              <a:rPr lang="en-US" sz="4800" b="1" dirty="0"/>
              <a:t>Resume (Managerial Experience)</a:t>
            </a:r>
          </a:p>
          <a:p>
            <a:pPr marL="0" indent="0">
              <a:buNone/>
            </a:pPr>
            <a:r>
              <a:rPr lang="en-US" sz="4800" b="1" dirty="0"/>
              <a:t>Personal Financial Statement</a:t>
            </a:r>
          </a:p>
          <a:p>
            <a:pPr marL="0" indent="0">
              <a:buNone/>
            </a:pPr>
            <a:r>
              <a:rPr lang="en-US" sz="4800" b="1" dirty="0"/>
              <a:t>3 years Tax Returns (Biz &amp; Personal)</a:t>
            </a:r>
          </a:p>
          <a:p>
            <a:pPr marL="0" indent="0">
              <a:buNone/>
            </a:pPr>
            <a:r>
              <a:rPr lang="en-US" sz="4800" b="1" dirty="0"/>
              <a:t>2 years of Projections (pro-forma) Bank Provides Template in most cases. Simple Business plan on bank template</a:t>
            </a:r>
          </a:p>
          <a:p>
            <a:pPr marL="0" indent="0">
              <a:buNone/>
            </a:pPr>
            <a:r>
              <a:rPr lang="en-US" sz="4800" b="1" dirty="0"/>
              <a:t>No Felony convictions or Judgements in applicant’s history</a:t>
            </a:r>
          </a:p>
          <a:p>
            <a:pPr marL="0" indent="0">
              <a:buNone/>
            </a:pPr>
            <a:r>
              <a:rPr lang="en-US" sz="4800" b="1" dirty="0"/>
              <a:t>Entity documentation, Articles of Information must match application and the industry on the loan application. Also, FDD &amp; Agreement</a:t>
            </a:r>
          </a:p>
          <a:p>
            <a:pPr marL="0" indent="0">
              <a:buNone/>
            </a:pPr>
            <a:endParaRPr lang="en-US" dirty="0"/>
          </a:p>
        </p:txBody>
      </p:sp>
      <p:sp>
        <p:nvSpPr>
          <p:cNvPr id="4" name="Content Placeholder 3">
            <a:extLst>
              <a:ext uri="{FF2B5EF4-FFF2-40B4-BE49-F238E27FC236}">
                <a16:creationId xmlns:a16="http://schemas.microsoft.com/office/drawing/2014/main" id="{A92455D5-7843-2EDA-929B-D30464CBCDF1}"/>
              </a:ext>
            </a:extLst>
          </p:cNvPr>
          <p:cNvSpPr>
            <a:spLocks noGrp="1"/>
          </p:cNvSpPr>
          <p:nvPr>
            <p:ph sz="half" idx="2"/>
          </p:nvPr>
        </p:nvSpPr>
        <p:spPr>
          <a:xfrm>
            <a:off x="6172200" y="1051132"/>
            <a:ext cx="5181600" cy="5806868"/>
          </a:xfrm>
        </p:spPr>
        <p:txBody>
          <a:bodyPr>
            <a:normAutofit fontScale="25000" lnSpcReduction="20000"/>
          </a:bodyPr>
          <a:lstStyle/>
          <a:p>
            <a:pPr marL="0" indent="0" algn="ctr">
              <a:buNone/>
            </a:pPr>
            <a:r>
              <a:rPr lang="en-US" sz="6000" b="1" dirty="0"/>
              <a:t>SBA 7A</a:t>
            </a:r>
          </a:p>
          <a:p>
            <a:pPr marL="0" indent="0">
              <a:buNone/>
            </a:pPr>
            <a:endParaRPr lang="en-US" b="1" dirty="0"/>
          </a:p>
          <a:p>
            <a:pPr marL="0" indent="0">
              <a:buNone/>
            </a:pPr>
            <a:r>
              <a:rPr lang="en-US" sz="4800" b="1" dirty="0"/>
              <a:t>Complete Credit Report &amp; Score of 680 or better.</a:t>
            </a:r>
          </a:p>
          <a:p>
            <a:pPr marL="0" indent="0">
              <a:buNone/>
            </a:pPr>
            <a:r>
              <a:rPr lang="en-US" sz="4800" b="1" dirty="0"/>
              <a:t>Generally, 20% cash injected in the business, 20% in liquid reserves. Some Industries require less. </a:t>
            </a:r>
          </a:p>
          <a:p>
            <a:pPr marL="0" indent="0">
              <a:buNone/>
            </a:pPr>
            <a:r>
              <a:rPr lang="en-US" sz="4800" b="1" dirty="0"/>
              <a:t>SBA backs the loan up to 75%</a:t>
            </a:r>
          </a:p>
          <a:p>
            <a:pPr marL="0" indent="0">
              <a:buNone/>
            </a:pPr>
            <a:r>
              <a:rPr lang="en-US" sz="4800" b="1" dirty="0"/>
              <a:t>Debt to Income ratio</a:t>
            </a:r>
          </a:p>
          <a:p>
            <a:pPr marL="0" indent="0">
              <a:buNone/>
            </a:pPr>
            <a:r>
              <a:rPr lang="en-US" sz="4800" b="1" dirty="0"/>
              <a:t>Total Household Income</a:t>
            </a:r>
          </a:p>
          <a:p>
            <a:pPr marL="0" indent="0">
              <a:buNone/>
            </a:pPr>
            <a:r>
              <a:rPr lang="en-US" sz="4800" b="1" dirty="0"/>
              <a:t>Assets (Liquidity) too much or too little can be a disqualifier</a:t>
            </a:r>
          </a:p>
          <a:p>
            <a:pPr marL="0" indent="0">
              <a:buNone/>
            </a:pPr>
            <a:r>
              <a:rPr lang="en-US" sz="4800" b="1" dirty="0"/>
              <a:t>5 years of Credit Longevity &amp; Depth in credit history</a:t>
            </a:r>
          </a:p>
          <a:p>
            <a:pPr marL="0" indent="0">
              <a:buNone/>
            </a:pPr>
            <a:r>
              <a:rPr lang="en-US" sz="4800" b="1" dirty="0"/>
              <a:t>Payment history of the applicant</a:t>
            </a:r>
          </a:p>
          <a:p>
            <a:pPr marL="0" indent="0">
              <a:buNone/>
            </a:pPr>
            <a:r>
              <a:rPr lang="en-US" sz="4800" b="1" dirty="0"/>
              <a:t>Any Derogatory issues with the client</a:t>
            </a:r>
          </a:p>
          <a:p>
            <a:pPr marL="0" indent="0">
              <a:buNone/>
            </a:pPr>
            <a:r>
              <a:rPr lang="en-US" sz="4800" b="1" dirty="0"/>
              <a:t>Used for Resales, Start ups, Expansions, and build outs</a:t>
            </a:r>
          </a:p>
          <a:p>
            <a:pPr marL="0" indent="0">
              <a:buNone/>
            </a:pPr>
            <a:r>
              <a:rPr lang="en-US" sz="4800" b="1" dirty="0"/>
              <a:t>Resume (Managerial Experience)</a:t>
            </a:r>
          </a:p>
          <a:p>
            <a:pPr marL="0" indent="0">
              <a:buNone/>
            </a:pPr>
            <a:r>
              <a:rPr lang="en-US" sz="4800" b="1" dirty="0"/>
              <a:t>Personal Financial Statement</a:t>
            </a:r>
          </a:p>
          <a:p>
            <a:pPr marL="0" indent="0">
              <a:buNone/>
            </a:pPr>
            <a:r>
              <a:rPr lang="en-US" sz="4800" b="1" dirty="0"/>
              <a:t>3 years Tax Returns (Biz &amp; Personal)</a:t>
            </a:r>
          </a:p>
          <a:p>
            <a:pPr marL="0" indent="0">
              <a:buNone/>
            </a:pPr>
            <a:r>
              <a:rPr lang="en-US" sz="4800" b="1" dirty="0"/>
              <a:t>3 years of Projections (pro-forma), client must produce &amp; Solid Business Plan including franchise history, vision, specific detail for their territory demographics</a:t>
            </a:r>
          </a:p>
          <a:p>
            <a:pPr marL="0" indent="0">
              <a:buNone/>
            </a:pPr>
            <a:r>
              <a:rPr lang="en-US" sz="4800" b="1" dirty="0"/>
              <a:t>No Felony convictions or Judgements in applicant’s history</a:t>
            </a:r>
          </a:p>
          <a:p>
            <a:pPr marL="0" indent="0">
              <a:buNone/>
            </a:pPr>
            <a:r>
              <a:rPr lang="en-US" sz="4800" b="1" dirty="0"/>
              <a:t>Entity documentation, Articles of Information must match application and the industry on the loan application. Also, the FDD and Agreement</a:t>
            </a:r>
          </a:p>
          <a:p>
            <a:endParaRPr lang="en-US" dirty="0"/>
          </a:p>
        </p:txBody>
      </p:sp>
    </p:spTree>
    <p:extLst>
      <p:ext uri="{BB962C8B-B14F-4D97-AF65-F5344CB8AC3E}">
        <p14:creationId xmlns:p14="http://schemas.microsoft.com/office/powerpoint/2010/main" val="3331087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 name="Picture 19" descr="Graph on document with pen">
            <a:extLst>
              <a:ext uri="{FF2B5EF4-FFF2-40B4-BE49-F238E27FC236}">
                <a16:creationId xmlns:a16="http://schemas.microsoft.com/office/drawing/2014/main" id="{D1FA267A-9872-6E03-2C28-FD90D3B21981}"/>
              </a:ext>
            </a:extLst>
          </p:cNvPr>
          <p:cNvPicPr>
            <a:picLocks noChangeAspect="1"/>
          </p:cNvPicPr>
          <p:nvPr/>
        </p:nvPicPr>
        <p:blipFill rotWithShape="1">
          <a:blip r:embed="rId2"/>
          <a:srcRect l="33231" r="19508"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26"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4978224-C904-FCEB-E5C3-647AE272D594}"/>
              </a:ext>
            </a:extLst>
          </p:cNvPr>
          <p:cNvSpPr>
            <a:spLocks noGrp="1"/>
          </p:cNvSpPr>
          <p:nvPr>
            <p:ph type="title"/>
          </p:nvPr>
        </p:nvSpPr>
        <p:spPr>
          <a:xfrm>
            <a:off x="5827048" y="407987"/>
            <a:ext cx="5721484" cy="1325563"/>
          </a:xfrm>
        </p:spPr>
        <p:txBody>
          <a:bodyPr>
            <a:normAutofit/>
          </a:bodyPr>
          <a:lstStyle/>
          <a:p>
            <a:r>
              <a:rPr lang="en-US"/>
              <a:t>There is no standard Modus operandi </a:t>
            </a:r>
          </a:p>
        </p:txBody>
      </p:sp>
      <p:sp>
        <p:nvSpPr>
          <p:cNvPr id="3" name="Content Placeholder 2">
            <a:extLst>
              <a:ext uri="{FF2B5EF4-FFF2-40B4-BE49-F238E27FC236}">
                <a16:creationId xmlns:a16="http://schemas.microsoft.com/office/drawing/2014/main" id="{0EF06A50-A3C0-9191-A11B-0AC07D039EA2}"/>
              </a:ext>
            </a:extLst>
          </p:cNvPr>
          <p:cNvSpPr>
            <a:spLocks noGrp="1"/>
          </p:cNvSpPr>
          <p:nvPr>
            <p:ph idx="1"/>
          </p:nvPr>
        </p:nvSpPr>
        <p:spPr>
          <a:xfrm>
            <a:off x="5827048" y="1868487"/>
            <a:ext cx="5721484" cy="4351338"/>
          </a:xfrm>
        </p:spPr>
        <p:txBody>
          <a:bodyPr>
            <a:normAutofit/>
          </a:bodyPr>
          <a:lstStyle/>
          <a:p>
            <a:r>
              <a:rPr lang="en-US" sz="1500" dirty="0"/>
              <a:t>There is no set standard for banks or the SBA. Only minimum qualification terms</a:t>
            </a:r>
          </a:p>
          <a:p>
            <a:r>
              <a:rPr lang="en-US" sz="1500" dirty="0"/>
              <a:t>SBA rules can and so change often. Bank policies change often.</a:t>
            </a:r>
          </a:p>
          <a:p>
            <a:r>
              <a:rPr lang="en-US" sz="1500" dirty="0"/>
              <a:t>Special SBA incentives happen (we have this going on right now).</a:t>
            </a:r>
          </a:p>
          <a:p>
            <a:r>
              <a:rPr lang="en-US" sz="1500" dirty="0"/>
              <a:t>Banks are the ultimate decision maker on granting the loan.</a:t>
            </a:r>
          </a:p>
          <a:p>
            <a:r>
              <a:rPr lang="en-US" sz="1500" dirty="0"/>
              <a:t>Banks worry about their lending status with the SBA. The banks portfolio of loans performance is a determining factor for the bank to be allowed to fund SBA loans directly.</a:t>
            </a:r>
          </a:p>
          <a:p>
            <a:r>
              <a:rPr lang="en-US" sz="1500" dirty="0"/>
              <a:t>Supply and demand dictates changes for the bank and SBA. </a:t>
            </a:r>
            <a:r>
              <a:rPr lang="en-US" sz="1500" b="1" dirty="0"/>
              <a:t>2024 Banks are looking at depth and history more closely.</a:t>
            </a:r>
            <a:r>
              <a:rPr lang="en-US" sz="1500" dirty="0"/>
              <a:t>	</a:t>
            </a:r>
          </a:p>
          <a:p>
            <a:r>
              <a:rPr lang="en-US" sz="1500" dirty="0"/>
              <a:t>The Federal Reserve plays a huge role in the interest rate. </a:t>
            </a:r>
          </a:p>
          <a:p>
            <a:r>
              <a:rPr lang="en-US" sz="1500" dirty="0"/>
              <a:t>What funded last week by X terms may not apply tomorrow to the exact X terms.</a:t>
            </a:r>
          </a:p>
          <a:p>
            <a:pPr marL="0" indent="0">
              <a:buNone/>
            </a:pPr>
            <a:endParaRPr lang="en-US" sz="1500" dirty="0"/>
          </a:p>
        </p:txBody>
      </p:sp>
    </p:spTree>
    <p:extLst>
      <p:ext uri="{BB962C8B-B14F-4D97-AF65-F5344CB8AC3E}">
        <p14:creationId xmlns:p14="http://schemas.microsoft.com/office/powerpoint/2010/main" val="4220012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040BA203-A0D2-C016-C90A-50C139AC74DB}"/>
              </a:ext>
            </a:extLst>
          </p:cNvPr>
          <p:cNvPicPr>
            <a:picLocks noChangeAspect="1"/>
          </p:cNvPicPr>
          <p:nvPr/>
        </p:nvPicPr>
        <p:blipFill rotWithShape="1">
          <a:blip r:embed="rId2">
            <a:alphaModFix amt="35000"/>
          </a:blip>
          <a:srcRect b="12791"/>
          <a:stretch/>
        </p:blipFill>
        <p:spPr>
          <a:xfrm>
            <a:off x="20" y="10"/>
            <a:ext cx="12191980" cy="6857990"/>
          </a:xfrm>
          <a:prstGeom prst="rect">
            <a:avLst/>
          </a:prstGeom>
        </p:spPr>
      </p:pic>
      <p:sp>
        <p:nvSpPr>
          <p:cNvPr id="2" name="Title 1">
            <a:extLst>
              <a:ext uri="{FF2B5EF4-FFF2-40B4-BE49-F238E27FC236}">
                <a16:creationId xmlns:a16="http://schemas.microsoft.com/office/drawing/2014/main" id="{A4978224-C904-FCEB-E5C3-647AE272D594}"/>
              </a:ext>
            </a:extLst>
          </p:cNvPr>
          <p:cNvSpPr>
            <a:spLocks noGrp="1"/>
          </p:cNvSpPr>
          <p:nvPr>
            <p:ph type="title"/>
          </p:nvPr>
        </p:nvSpPr>
        <p:spPr>
          <a:xfrm>
            <a:off x="838200" y="365125"/>
            <a:ext cx="10515600" cy="1325563"/>
          </a:xfrm>
        </p:spPr>
        <p:txBody>
          <a:bodyPr>
            <a:normAutofit/>
          </a:bodyPr>
          <a:lstStyle/>
          <a:p>
            <a:r>
              <a:rPr lang="en-US">
                <a:solidFill>
                  <a:srgbClr val="FFFFFF"/>
                </a:solidFill>
              </a:rPr>
              <a:t>Importance of Validation for SBA Loans</a:t>
            </a:r>
          </a:p>
        </p:txBody>
      </p:sp>
      <p:graphicFrame>
        <p:nvGraphicFramePr>
          <p:cNvPr id="5" name="Content Placeholder 2">
            <a:extLst>
              <a:ext uri="{FF2B5EF4-FFF2-40B4-BE49-F238E27FC236}">
                <a16:creationId xmlns:a16="http://schemas.microsoft.com/office/drawing/2014/main" id="{8311E476-56A5-DD40-874F-E37F5EB563A7}"/>
              </a:ext>
            </a:extLst>
          </p:cNvPr>
          <p:cNvGraphicFramePr>
            <a:graphicFrameLocks noGrp="1"/>
          </p:cNvGraphicFramePr>
          <p:nvPr>
            <p:ph idx="1"/>
            <p:extLst>
              <p:ext uri="{D42A27DB-BD31-4B8C-83A1-F6EECF244321}">
                <p14:modId xmlns:p14="http://schemas.microsoft.com/office/powerpoint/2010/main" val="378546360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855949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2D18A-2952-6F86-CFCD-E1EA8BEE3202}"/>
              </a:ext>
            </a:extLst>
          </p:cNvPr>
          <p:cNvSpPr>
            <a:spLocks noGrp="1"/>
          </p:cNvSpPr>
          <p:nvPr>
            <p:ph type="title"/>
          </p:nvPr>
        </p:nvSpPr>
        <p:spPr/>
        <p:txBody>
          <a:bodyPr/>
          <a:lstStyle/>
          <a:p>
            <a:r>
              <a:rPr lang="en-US" dirty="0"/>
              <a:t>SBA Loans 2024</a:t>
            </a:r>
          </a:p>
        </p:txBody>
      </p:sp>
      <p:sp>
        <p:nvSpPr>
          <p:cNvPr id="3" name="Content Placeholder 2">
            <a:extLst>
              <a:ext uri="{FF2B5EF4-FFF2-40B4-BE49-F238E27FC236}">
                <a16:creationId xmlns:a16="http://schemas.microsoft.com/office/drawing/2014/main" id="{820D126A-FBE4-A1F2-23AC-1AE09013F627}"/>
              </a:ext>
            </a:extLst>
          </p:cNvPr>
          <p:cNvSpPr>
            <a:spLocks noGrp="1"/>
          </p:cNvSpPr>
          <p:nvPr>
            <p:ph idx="1"/>
          </p:nvPr>
        </p:nvSpPr>
        <p:spPr/>
        <p:txBody>
          <a:bodyPr>
            <a:normAutofit fontScale="70000" lnSpcReduction="20000"/>
          </a:bodyPr>
          <a:lstStyle/>
          <a:p>
            <a:pPr marL="0" indent="0">
              <a:buNone/>
            </a:pPr>
            <a:r>
              <a:rPr lang="en-US" dirty="0"/>
              <a:t>Why are SBA loans more important than ever for small businesses?</a:t>
            </a:r>
          </a:p>
          <a:p>
            <a:pPr marL="0" indent="0">
              <a:buNone/>
            </a:pPr>
            <a:r>
              <a:rPr lang="en-US" dirty="0"/>
              <a:t>1.	Approval rates - Recent bank collapses alongside another increase in interest rates continues to shift the industry to increasingly stringent lending standards. </a:t>
            </a:r>
            <a:r>
              <a:rPr lang="en-US" dirty="0">
                <a:highlight>
                  <a:srgbClr val="FFFF00"/>
                </a:highlight>
              </a:rPr>
              <a:t>With higher credit requirements, fewer businesses will qualify to obtain a loan in the full requested amount</a:t>
            </a:r>
            <a:r>
              <a:rPr lang="en-US" dirty="0"/>
              <a:t>. As lenders slow their loan approval rates, small businesses may need to wait longer to receive any loan amounts for which they receive approval.</a:t>
            </a:r>
          </a:p>
          <a:p>
            <a:pPr marL="0" indent="0">
              <a:buNone/>
            </a:pPr>
            <a:r>
              <a:rPr lang="en-US" dirty="0"/>
              <a:t>2.	Credit Cards Average 20% interest - Credit card interest rates have reached an average of 20%. Since most credit cards have a variable interest rate, yesterday’s rate increase directly impacts credit card interest rates. </a:t>
            </a:r>
            <a:r>
              <a:rPr lang="en-US" dirty="0">
                <a:highlight>
                  <a:srgbClr val="FFFF00"/>
                </a:highlight>
              </a:rPr>
              <a:t>20% rates reflect an all-time high from March 2022</a:t>
            </a:r>
            <a:r>
              <a:rPr lang="en-US" dirty="0"/>
              <a:t>, when the rates hovered at 16.25%. For small businesses that have relied upon credit cards, the interest rate on the cards creates an even larger challenge for businesses that struggle with cash flow.</a:t>
            </a:r>
          </a:p>
          <a:p>
            <a:pPr marL="0" indent="0">
              <a:buNone/>
            </a:pPr>
            <a:r>
              <a:rPr lang="en-US" dirty="0"/>
              <a:t>3.	Inflation Challenges - The Fed’s recent decision to raise interest rates is an indication inflation is still a major factor with which to contend. Keeping business growth in pace with the rate of inflation has been exceptionally difficult. </a:t>
            </a:r>
            <a:r>
              <a:rPr lang="en-US" dirty="0">
                <a:highlight>
                  <a:srgbClr val="FFFF00"/>
                </a:highlight>
              </a:rPr>
              <a:t>Owners would need to grow business profits by 6.0% annually to match inflation rates. For those whose businesses have not grown as rapidly, owners are left to cover the additional cost of goods.</a:t>
            </a:r>
          </a:p>
          <a:p>
            <a:pPr marL="0" indent="0">
              <a:buNone/>
            </a:pPr>
            <a:endParaRPr lang="en-US" dirty="0"/>
          </a:p>
        </p:txBody>
      </p:sp>
    </p:spTree>
    <p:extLst>
      <p:ext uri="{BB962C8B-B14F-4D97-AF65-F5344CB8AC3E}">
        <p14:creationId xmlns:p14="http://schemas.microsoft.com/office/powerpoint/2010/main" val="1563922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26E2A-977F-D300-B5C3-DACE16719F1A}"/>
              </a:ext>
            </a:extLst>
          </p:cNvPr>
          <p:cNvSpPr>
            <a:spLocks noGrp="1"/>
          </p:cNvSpPr>
          <p:nvPr>
            <p:ph type="title"/>
          </p:nvPr>
        </p:nvSpPr>
        <p:spPr/>
        <p:txBody>
          <a:bodyPr/>
          <a:lstStyle/>
          <a:p>
            <a:pPr algn="ctr"/>
            <a:r>
              <a:rPr lang="en-US" dirty="0"/>
              <a:t>Aggressive Franchise Rep Pitch.</a:t>
            </a:r>
            <a:br>
              <a:rPr lang="en-US" dirty="0"/>
            </a:br>
            <a:r>
              <a:rPr lang="en-US" dirty="0"/>
              <a:t>Don’t let your client Fall for it</a:t>
            </a:r>
          </a:p>
        </p:txBody>
      </p:sp>
      <p:sp>
        <p:nvSpPr>
          <p:cNvPr id="3" name="Content Placeholder 2">
            <a:extLst>
              <a:ext uri="{FF2B5EF4-FFF2-40B4-BE49-F238E27FC236}">
                <a16:creationId xmlns:a16="http://schemas.microsoft.com/office/drawing/2014/main" id="{3DAB9B12-C8ED-8A7B-657F-B551410CB23A}"/>
              </a:ext>
            </a:extLst>
          </p:cNvPr>
          <p:cNvSpPr>
            <a:spLocks noGrp="1"/>
          </p:cNvSpPr>
          <p:nvPr>
            <p:ph idx="1"/>
          </p:nvPr>
        </p:nvSpPr>
        <p:spPr/>
        <p:txBody>
          <a:bodyPr>
            <a:normAutofit lnSpcReduction="10000"/>
          </a:bodyPr>
          <a:lstStyle/>
          <a:p>
            <a:pPr marL="0" indent="0" algn="l">
              <a:buNone/>
            </a:pPr>
            <a:r>
              <a:rPr lang="en-US" b="0" i="0" dirty="0">
                <a:solidFill>
                  <a:srgbClr val="000000"/>
                </a:solidFill>
                <a:effectLst/>
                <a:latin typeface="system-ui"/>
              </a:rPr>
              <a:t>They are saying that most people set up their LLC in the onboarding process, which starts after I pay the franchise fee. But it seems like I will need to set up the LLC myself in the first place to get a loan. The territories will not be mine until I pay the franchise fee, but it takes around 6 weeks for the loan to close.</a:t>
            </a:r>
          </a:p>
          <a:p>
            <a:pPr marL="0" indent="0" algn="l">
              <a:buNone/>
            </a:pPr>
            <a:br>
              <a:rPr lang="en-US" b="0" i="0" dirty="0">
                <a:solidFill>
                  <a:srgbClr val="000000"/>
                </a:solidFill>
                <a:effectLst/>
                <a:latin typeface="system-ui"/>
              </a:rPr>
            </a:br>
            <a:endParaRPr lang="en-US" b="0" i="0" dirty="0">
              <a:solidFill>
                <a:srgbClr val="000000"/>
              </a:solidFill>
              <a:effectLst/>
              <a:latin typeface="system-ui"/>
            </a:endParaRPr>
          </a:p>
          <a:p>
            <a:pPr marL="0" indent="0" algn="l">
              <a:buNone/>
            </a:pPr>
            <a:r>
              <a:rPr lang="en-US" b="0" i="0" dirty="0">
                <a:solidFill>
                  <a:srgbClr val="000000"/>
                </a:solidFill>
                <a:effectLst/>
                <a:latin typeface="system-ui"/>
              </a:rPr>
              <a:t>Is this how it typically works for new franchise owners? They keep telling me that my territories are being looked at seriously by another person so I'd hate to go through this process and then be too late to purchase my territories 6 weeks later.</a:t>
            </a:r>
          </a:p>
          <a:p>
            <a:pPr marL="0" indent="0">
              <a:buNone/>
            </a:pPr>
            <a:endParaRPr lang="en-US" dirty="0"/>
          </a:p>
        </p:txBody>
      </p:sp>
    </p:spTree>
    <p:extLst>
      <p:ext uri="{BB962C8B-B14F-4D97-AF65-F5344CB8AC3E}">
        <p14:creationId xmlns:p14="http://schemas.microsoft.com/office/powerpoint/2010/main" val="24018195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DCECAE-AA11-86FF-CEF5-57F9CCFF51BF}"/>
              </a:ext>
            </a:extLst>
          </p:cNvPr>
          <p:cNvSpPr>
            <a:spLocks noGrp="1"/>
          </p:cNvSpPr>
          <p:nvPr>
            <p:ph type="title"/>
          </p:nvPr>
        </p:nvSpPr>
        <p:spPr>
          <a:xfrm>
            <a:off x="838200" y="365125"/>
            <a:ext cx="10515600" cy="1325563"/>
          </a:xfrm>
        </p:spPr>
        <p:txBody>
          <a:bodyPr>
            <a:normAutofit/>
          </a:bodyPr>
          <a:lstStyle/>
          <a:p>
            <a:r>
              <a:rPr lang="en-US">
                <a:solidFill>
                  <a:srgbClr val="FFFFFF"/>
                </a:solidFill>
              </a:rPr>
              <a:t>IRA/401K Rollover</a:t>
            </a:r>
          </a:p>
        </p:txBody>
      </p:sp>
      <p:graphicFrame>
        <p:nvGraphicFramePr>
          <p:cNvPr id="5" name="Content Placeholder 2">
            <a:extLst>
              <a:ext uri="{FF2B5EF4-FFF2-40B4-BE49-F238E27FC236}">
                <a16:creationId xmlns:a16="http://schemas.microsoft.com/office/drawing/2014/main" id="{1DEF385D-D162-0DD7-0771-0CFF3F341F2C}"/>
              </a:ext>
            </a:extLst>
          </p:cNvPr>
          <p:cNvGraphicFramePr>
            <a:graphicFrameLocks noGrp="1"/>
          </p:cNvGraphicFramePr>
          <p:nvPr>
            <p:ph idx="1"/>
            <p:extLst>
              <p:ext uri="{D42A27DB-BD31-4B8C-83A1-F6EECF244321}">
                <p14:modId xmlns:p14="http://schemas.microsoft.com/office/powerpoint/2010/main" val="93951012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5704030"/>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37" name="Freeform: Shape 36">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38" name="Freeform: Shape 37">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a:extLst>
              <a:ext uri="{FF2B5EF4-FFF2-40B4-BE49-F238E27FC236}">
                <a16:creationId xmlns:a16="http://schemas.microsoft.com/office/drawing/2014/main" id="{9F58B659-9BDE-C771-5BFD-70C00E15DEB8}"/>
              </a:ext>
            </a:extLst>
          </p:cNvPr>
          <p:cNvSpPr>
            <a:spLocks noGrp="1"/>
          </p:cNvSpPr>
          <p:nvPr>
            <p:ph type="title"/>
          </p:nvPr>
        </p:nvSpPr>
        <p:spPr>
          <a:xfrm>
            <a:off x="1268127" y="2023558"/>
            <a:ext cx="3521265" cy="2491292"/>
          </a:xfrm>
        </p:spPr>
        <p:txBody>
          <a:bodyPr anchor="t">
            <a:normAutofit/>
          </a:bodyPr>
          <a:lstStyle/>
          <a:p>
            <a:r>
              <a:rPr lang="en-US" sz="4000"/>
              <a:t>Qualifiers</a:t>
            </a:r>
          </a:p>
        </p:txBody>
      </p:sp>
      <p:sp>
        <p:nvSpPr>
          <p:cNvPr id="40" name="Freeform: Shape 39">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41">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827E60C1-9537-3F1D-0787-7C38700AAB2C}"/>
              </a:ext>
            </a:extLst>
          </p:cNvPr>
          <p:cNvSpPr>
            <a:spLocks noGrp="1"/>
          </p:cNvSpPr>
          <p:nvPr>
            <p:ph idx="1"/>
          </p:nvPr>
        </p:nvSpPr>
        <p:spPr>
          <a:xfrm>
            <a:off x="6099175" y="1311088"/>
            <a:ext cx="5276850" cy="4327261"/>
          </a:xfrm>
        </p:spPr>
        <p:txBody>
          <a:bodyPr>
            <a:normAutofit/>
          </a:bodyPr>
          <a:lstStyle/>
          <a:p>
            <a:pPr marL="514350" indent="-514350">
              <a:buFont typeface="+mj-lt"/>
              <a:buAutoNum type="arabicPeriod"/>
            </a:pPr>
            <a:r>
              <a:rPr lang="en-US" sz="1700">
                <a:solidFill>
                  <a:schemeClr val="tx1">
                    <a:alpha val="80000"/>
                  </a:schemeClr>
                </a:solidFill>
              </a:rPr>
              <a:t>We recommend a client has 35k or more in a non-Roth IRA. </a:t>
            </a:r>
          </a:p>
          <a:p>
            <a:pPr marL="514350" indent="-514350">
              <a:buFont typeface="+mj-lt"/>
              <a:buAutoNum type="arabicPeriod"/>
            </a:pPr>
            <a:r>
              <a:rPr lang="en-US" sz="1700">
                <a:solidFill>
                  <a:schemeClr val="tx1">
                    <a:alpha val="80000"/>
                  </a:schemeClr>
                </a:solidFill>
              </a:rPr>
              <a:t>A 401k with a current employer is not eligible unless the employer plan allows for withholding directed to an employees own qualified plan. </a:t>
            </a:r>
          </a:p>
          <a:p>
            <a:pPr marL="514350" indent="-514350">
              <a:buFont typeface="+mj-lt"/>
              <a:buAutoNum type="arabicPeriod"/>
            </a:pPr>
            <a:r>
              <a:rPr lang="en-US" sz="1700">
                <a:solidFill>
                  <a:schemeClr val="tx1">
                    <a:alpha val="80000"/>
                  </a:schemeClr>
                </a:solidFill>
              </a:rPr>
              <a:t>Must be set up as C-CORP. Yes, there are some companies promoting Single Payer S-Corps and Roth S-Corp plans. Another conversation to discuss why I don’t recommend them. </a:t>
            </a:r>
          </a:p>
          <a:p>
            <a:pPr marL="514350" indent="-514350">
              <a:buFont typeface="+mj-lt"/>
              <a:buAutoNum type="arabicPeriod"/>
            </a:pPr>
            <a:r>
              <a:rPr lang="en-US" sz="1700">
                <a:solidFill>
                  <a:schemeClr val="tx1">
                    <a:alpha val="80000"/>
                  </a:schemeClr>
                </a:solidFill>
              </a:rPr>
              <a:t>It must be created, managed, and maintained by a 3</a:t>
            </a:r>
            <a:r>
              <a:rPr lang="en-US" sz="1700" baseline="30000">
                <a:solidFill>
                  <a:schemeClr val="tx1">
                    <a:alpha val="80000"/>
                  </a:schemeClr>
                </a:solidFill>
              </a:rPr>
              <a:t>rd</a:t>
            </a:r>
            <a:r>
              <a:rPr lang="en-US" sz="1700">
                <a:solidFill>
                  <a:schemeClr val="tx1">
                    <a:alpha val="80000"/>
                  </a:schemeClr>
                </a:solidFill>
              </a:rPr>
              <a:t> party administrator throughout the existence of the company.</a:t>
            </a:r>
          </a:p>
          <a:p>
            <a:pPr marL="514350" indent="-514350">
              <a:buFont typeface="+mj-lt"/>
              <a:buAutoNum type="arabicPeriod"/>
            </a:pPr>
            <a:r>
              <a:rPr lang="en-US" sz="1700">
                <a:solidFill>
                  <a:schemeClr val="tx1">
                    <a:alpha val="80000"/>
                  </a:schemeClr>
                </a:solidFill>
              </a:rPr>
              <a:t>Requires an initial stock valuation, and one done every year thereafter.</a:t>
            </a:r>
          </a:p>
          <a:p>
            <a:pPr marL="0" indent="0">
              <a:buNone/>
            </a:pPr>
            <a:endParaRPr lang="en-US" sz="1700">
              <a:solidFill>
                <a:schemeClr val="tx1">
                  <a:alpha val="80000"/>
                </a:schemeClr>
              </a:solidFill>
            </a:endParaRPr>
          </a:p>
        </p:txBody>
      </p:sp>
    </p:spTree>
    <p:extLst>
      <p:ext uri="{BB962C8B-B14F-4D97-AF65-F5344CB8AC3E}">
        <p14:creationId xmlns:p14="http://schemas.microsoft.com/office/powerpoint/2010/main" val="3315280646"/>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EDBC4B-3990-006B-26B0-A02F560156E3}"/>
              </a:ext>
            </a:extLst>
          </p:cNvPr>
          <p:cNvSpPr>
            <a:spLocks noGrp="1"/>
          </p:cNvSpPr>
          <p:nvPr>
            <p:ph type="title"/>
          </p:nvPr>
        </p:nvSpPr>
        <p:spPr>
          <a:xfrm>
            <a:off x="282011" y="1641752"/>
            <a:ext cx="4563454" cy="4366936"/>
          </a:xfrm>
        </p:spPr>
        <p:txBody>
          <a:bodyPr anchor="t">
            <a:normAutofit/>
          </a:bodyPr>
          <a:lstStyle/>
          <a:p>
            <a:r>
              <a:rPr lang="en-US" sz="4000" dirty="0"/>
              <a:t>Benefits: </a:t>
            </a:r>
            <a:br>
              <a:rPr lang="en-US" sz="4000" dirty="0"/>
            </a:br>
            <a:br>
              <a:rPr lang="en-US" sz="4000" dirty="0"/>
            </a:br>
            <a:r>
              <a:rPr lang="en-US" sz="4000" dirty="0"/>
              <a:t>Tell me why I should consider it?</a:t>
            </a:r>
          </a:p>
        </p:txBody>
      </p:sp>
      <p:sp>
        <p:nvSpPr>
          <p:cNvPr id="3" name="Content Placeholder 2">
            <a:extLst>
              <a:ext uri="{FF2B5EF4-FFF2-40B4-BE49-F238E27FC236}">
                <a16:creationId xmlns:a16="http://schemas.microsoft.com/office/drawing/2014/main" id="{84303657-5EE4-50D8-EFA6-7AC9E2FB68FE}"/>
              </a:ext>
            </a:extLst>
          </p:cNvPr>
          <p:cNvSpPr>
            <a:spLocks noGrp="1"/>
          </p:cNvSpPr>
          <p:nvPr>
            <p:ph idx="1"/>
          </p:nvPr>
        </p:nvSpPr>
        <p:spPr>
          <a:xfrm>
            <a:off x="5222081" y="1641752"/>
            <a:ext cx="6134894" cy="3960000"/>
          </a:xfrm>
        </p:spPr>
        <p:txBody>
          <a:bodyPr>
            <a:normAutofit/>
          </a:bodyPr>
          <a:lstStyle/>
          <a:p>
            <a:r>
              <a:rPr lang="en-US" sz="1500" dirty="0"/>
              <a:t>Can be used to start a business in combination with an SBA, Personal loan, or to solely fund a loan. Prospect will have less of a debt burden.</a:t>
            </a:r>
          </a:p>
          <a:p>
            <a:r>
              <a:rPr lang="en-US" sz="1500" dirty="0"/>
              <a:t>Allows a person to have more control of their retirement portfolio.</a:t>
            </a:r>
          </a:p>
          <a:p>
            <a:r>
              <a:rPr lang="en-US" sz="1500" dirty="0"/>
              <a:t>A business owner has a retirement plan that allows them to save up to $23,000 toward their retirement. With match and Profit sharing a single owner operator could save up to 66k toward retirement</a:t>
            </a:r>
          </a:p>
          <a:p>
            <a:r>
              <a:rPr lang="en-US" sz="1500" dirty="0"/>
              <a:t>A business owner can match the employee’s contributions up to 100% (including themselves) out of the company earnings</a:t>
            </a:r>
          </a:p>
          <a:p>
            <a:r>
              <a:rPr lang="en-US" sz="1500" dirty="0"/>
              <a:t>A business owner can contribute an additional profit-sharing money to employees 401k accounts from the company earnings.</a:t>
            </a:r>
          </a:p>
          <a:p>
            <a:r>
              <a:rPr lang="en-US" sz="1500" dirty="0"/>
              <a:t>C-CORPS can carry over a loss for 3 years and has more tax deductions than the other entity option.</a:t>
            </a:r>
          </a:p>
          <a:p>
            <a:r>
              <a:rPr lang="en-US" sz="1500" dirty="0"/>
              <a:t>The amount of stock owned by the 401k is except from capital gains tax at the time of sale, so long as the money is diverted back into the 401k for other investments. This includes another or a future business purchase.</a:t>
            </a:r>
          </a:p>
          <a:p>
            <a:pPr marL="0" indent="0">
              <a:buNone/>
            </a:pPr>
            <a:endParaRPr lang="en-US" sz="1500" dirty="0"/>
          </a:p>
        </p:txBody>
      </p:sp>
    </p:spTree>
    <p:extLst>
      <p:ext uri="{BB962C8B-B14F-4D97-AF65-F5344CB8AC3E}">
        <p14:creationId xmlns:p14="http://schemas.microsoft.com/office/powerpoint/2010/main" val="2741810740"/>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5">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3C461-BD42-C03B-C0E0-7251647B6CEE}"/>
              </a:ext>
            </a:extLst>
          </p:cNvPr>
          <p:cNvSpPr>
            <a:spLocks noGrp="1"/>
          </p:cNvSpPr>
          <p:nvPr>
            <p:ph type="title"/>
          </p:nvPr>
        </p:nvSpPr>
        <p:spPr>
          <a:xfrm>
            <a:off x="6513788" y="365125"/>
            <a:ext cx="4840010" cy="1807305"/>
          </a:xfrm>
        </p:spPr>
        <p:txBody>
          <a:bodyPr>
            <a:normAutofit/>
          </a:bodyPr>
          <a:lstStyle/>
          <a:p>
            <a:r>
              <a:rPr lang="en-US"/>
              <a:t>Personal &amp; Business Loans (Non-SBA)</a:t>
            </a:r>
          </a:p>
        </p:txBody>
      </p:sp>
      <p:pic>
        <p:nvPicPr>
          <p:cNvPr id="31" name="Picture 21" descr="Calculator and notepad">
            <a:extLst>
              <a:ext uri="{FF2B5EF4-FFF2-40B4-BE49-F238E27FC236}">
                <a16:creationId xmlns:a16="http://schemas.microsoft.com/office/drawing/2014/main" id="{09BF413B-9F54-66AE-DD56-E77A0049FC62}"/>
              </a:ext>
            </a:extLst>
          </p:cNvPr>
          <p:cNvPicPr>
            <a:picLocks noChangeAspect="1"/>
          </p:cNvPicPr>
          <p:nvPr/>
        </p:nvPicPr>
        <p:blipFill rotWithShape="1">
          <a:blip r:embed="rId2"/>
          <a:srcRect l="35096" r="5370"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C65C794A-4990-532B-3D74-F62152E0E17E}"/>
              </a:ext>
            </a:extLst>
          </p:cNvPr>
          <p:cNvSpPr>
            <a:spLocks noGrp="1"/>
          </p:cNvSpPr>
          <p:nvPr>
            <p:ph idx="1"/>
          </p:nvPr>
        </p:nvSpPr>
        <p:spPr>
          <a:xfrm>
            <a:off x="6513788" y="2333297"/>
            <a:ext cx="4840010" cy="3843666"/>
          </a:xfrm>
        </p:spPr>
        <p:txBody>
          <a:bodyPr>
            <a:normAutofit/>
          </a:bodyPr>
          <a:lstStyle/>
          <a:p>
            <a:pPr marL="0" indent="0">
              <a:buNone/>
            </a:pPr>
            <a:r>
              <a:rPr lang="en-US" sz="1600"/>
              <a:t>Personal loans are just that, a loan to an individual based upon similar criteria as the SBA loans. The difference is they are shorter fixed rate term loans. Typically, 3 to 7 years, with 5 years the most common.</a:t>
            </a:r>
          </a:p>
          <a:p>
            <a:pPr marL="0" indent="0">
              <a:buNone/>
            </a:pPr>
            <a:r>
              <a:rPr lang="en-US" sz="1600"/>
              <a:t>They do not require any money out of pocket (other than a 1500 non- refundable deposit).</a:t>
            </a:r>
          </a:p>
          <a:p>
            <a:pPr marL="0" indent="0">
              <a:buNone/>
            </a:pPr>
            <a:r>
              <a:rPr lang="en-US" sz="1600"/>
              <a:t>The rates usually are between 8.5% to 12%. Depending on the Strength of the borrower’s financial profile.</a:t>
            </a:r>
          </a:p>
          <a:p>
            <a:pPr marL="0" indent="0">
              <a:buNone/>
            </a:pPr>
            <a:r>
              <a:rPr lang="en-US" sz="1600"/>
              <a:t>The funds usually take between 3 weeks to fully fund. They may require 1 or more applications to achieve the amount of funding a person needs.</a:t>
            </a:r>
          </a:p>
          <a:p>
            <a:pPr marL="0" indent="0">
              <a:buNone/>
            </a:pPr>
            <a:r>
              <a:rPr lang="en-US" sz="1600"/>
              <a:t>Business loans require at least 2 years in business with strong financials. The goal is to start with a personal loan and migrate to a business loan. </a:t>
            </a:r>
          </a:p>
          <a:p>
            <a:pPr marL="0" indent="0">
              <a:buNone/>
            </a:pPr>
            <a:endParaRPr lang="en-US" sz="1600"/>
          </a:p>
        </p:txBody>
      </p:sp>
    </p:spTree>
    <p:extLst>
      <p:ext uri="{BB962C8B-B14F-4D97-AF65-F5344CB8AC3E}">
        <p14:creationId xmlns:p14="http://schemas.microsoft.com/office/powerpoint/2010/main" val="2448063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oogle Shape;129;p22">
            <a:extLst>
              <a:ext uri="{FF2B5EF4-FFF2-40B4-BE49-F238E27FC236}">
                <a16:creationId xmlns:a16="http://schemas.microsoft.com/office/drawing/2014/main" id="{80DF6EDE-5147-794A-2063-6A53B8A1D452}"/>
              </a:ext>
            </a:extLst>
          </p:cNvPr>
          <p:cNvPicPr preferRelativeResize="0"/>
          <p:nvPr/>
        </p:nvPicPr>
        <p:blipFill>
          <a:blip r:embed="rId2"/>
          <a:stretch>
            <a:fillRect/>
          </a:stretch>
        </p:blipFill>
        <p:spPr>
          <a:xfrm>
            <a:off x="2369605" y="457200"/>
            <a:ext cx="7452790" cy="5943600"/>
          </a:xfrm>
          <a:prstGeom prst="rect">
            <a:avLst/>
          </a:prstGeom>
          <a:noFill/>
        </p:spPr>
      </p:pic>
    </p:spTree>
    <p:extLst>
      <p:ext uri="{BB962C8B-B14F-4D97-AF65-F5344CB8AC3E}">
        <p14:creationId xmlns:p14="http://schemas.microsoft.com/office/powerpoint/2010/main" val="458256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Case Study for discussion</a:t>
            </a:r>
          </a:p>
        </p:txBody>
      </p:sp>
      <p:sp>
        <p:nvSpPr>
          <p:cNvPr id="27" name="Rectangle 2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1155548" y="2217343"/>
            <a:ext cx="9880893" cy="3959619"/>
          </a:xfrm>
        </p:spPr>
        <p:txBody>
          <a:bodyPr>
            <a:normAutofit/>
          </a:bodyPr>
          <a:lstStyle/>
          <a:p>
            <a:r>
              <a:rPr lang="en-US" sz="2200" dirty="0"/>
              <a:t>Client has 846 credit score</a:t>
            </a:r>
          </a:p>
          <a:p>
            <a:r>
              <a:rPr lang="en-US" sz="2200" dirty="0"/>
              <a:t>No Retirement funds</a:t>
            </a:r>
          </a:p>
          <a:p>
            <a:r>
              <a:rPr lang="en-US" sz="2200" dirty="0">
                <a:highlight>
                  <a:srgbClr val="FFFF00"/>
                </a:highlight>
              </a:rPr>
              <a:t>Single and Self employed</a:t>
            </a:r>
          </a:p>
          <a:p>
            <a:r>
              <a:rPr lang="en-US" sz="2200" dirty="0">
                <a:highlight>
                  <a:srgbClr val="FFFF00"/>
                </a:highlight>
              </a:rPr>
              <a:t>20k in savings</a:t>
            </a:r>
            <a:r>
              <a:rPr lang="en-US" sz="2200" dirty="0"/>
              <a:t>. </a:t>
            </a:r>
          </a:p>
          <a:p>
            <a:r>
              <a:rPr lang="en-US" sz="2200" dirty="0"/>
              <a:t>Reported Income is 93k</a:t>
            </a:r>
          </a:p>
          <a:p>
            <a:r>
              <a:rPr lang="en-US" sz="2200" dirty="0"/>
              <a:t>Wants to know her borrowing limit.</a:t>
            </a:r>
          </a:p>
          <a:p>
            <a:r>
              <a:rPr lang="en-US" sz="2200" dirty="0"/>
              <a:t>Qualified for funding or not?</a:t>
            </a:r>
          </a:p>
          <a:p>
            <a:pPr marL="0" indent="0">
              <a:buNone/>
            </a:pPr>
            <a:r>
              <a:rPr lang="en-US" sz="2200" dirty="0"/>
              <a:t>If so what do I need to obtain from her?</a:t>
            </a:r>
          </a:p>
          <a:p>
            <a:pPr marL="0" indent="0">
              <a:buNone/>
            </a:pPr>
            <a:r>
              <a:rPr lang="en-US" sz="2200" dirty="0"/>
              <a:t>What option(s) do I have to offer? </a:t>
            </a:r>
          </a:p>
          <a:p>
            <a:endParaRPr lang="en-US" sz="2200" dirty="0"/>
          </a:p>
        </p:txBody>
      </p:sp>
    </p:spTree>
    <p:extLst>
      <p:ext uri="{BB962C8B-B14F-4D97-AF65-F5344CB8AC3E}">
        <p14:creationId xmlns:p14="http://schemas.microsoft.com/office/powerpoint/2010/main" val="2991303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Case Study for discussion</a:t>
            </a:r>
          </a:p>
        </p:txBody>
      </p:sp>
      <p:sp>
        <p:nvSpPr>
          <p:cNvPr id="27" name="Rectangle 2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1155548" y="2217343"/>
            <a:ext cx="9880893" cy="3959619"/>
          </a:xfrm>
        </p:spPr>
        <p:txBody>
          <a:bodyPr>
            <a:normAutofit/>
          </a:bodyPr>
          <a:lstStyle/>
          <a:p>
            <a:r>
              <a:rPr lang="en-US" sz="1900" dirty="0"/>
              <a:t>Client has 809 credit score</a:t>
            </a:r>
          </a:p>
          <a:p>
            <a:r>
              <a:rPr lang="en-US" sz="1900" dirty="0"/>
              <a:t>88k in savings.</a:t>
            </a:r>
          </a:p>
          <a:p>
            <a:r>
              <a:rPr lang="en-US" sz="1900" dirty="0"/>
              <a:t>0 in retirement saving.</a:t>
            </a:r>
          </a:p>
          <a:p>
            <a:r>
              <a:rPr lang="en-US" sz="1900" dirty="0"/>
              <a:t>Married, 35 years old, Spouse is not working.</a:t>
            </a:r>
          </a:p>
          <a:p>
            <a:r>
              <a:rPr lang="en-US" sz="1900" dirty="0"/>
              <a:t>Owns a home.</a:t>
            </a:r>
          </a:p>
          <a:p>
            <a:r>
              <a:rPr lang="en-US" sz="1900" dirty="0">
                <a:highlight>
                  <a:srgbClr val="FFFF00"/>
                </a:highlight>
              </a:rPr>
              <a:t>Current household Income is 20k </a:t>
            </a:r>
          </a:p>
          <a:p>
            <a:r>
              <a:rPr lang="en-US" sz="1900" dirty="0">
                <a:highlight>
                  <a:srgbClr val="FFFF00"/>
                </a:highlight>
              </a:rPr>
              <a:t>Their non secured debt is at 67% utilization</a:t>
            </a:r>
            <a:r>
              <a:rPr lang="en-US" sz="1900" dirty="0"/>
              <a:t>. </a:t>
            </a:r>
          </a:p>
          <a:p>
            <a:r>
              <a:rPr lang="en-US" sz="1900" dirty="0"/>
              <a:t>Are there any option(s)? </a:t>
            </a:r>
          </a:p>
          <a:p>
            <a:r>
              <a:rPr lang="en-US" sz="1900" dirty="0"/>
              <a:t>What should I advise?</a:t>
            </a:r>
          </a:p>
          <a:p>
            <a:endParaRPr lang="en-US" sz="1900" dirty="0"/>
          </a:p>
        </p:txBody>
      </p:sp>
    </p:spTree>
    <p:extLst>
      <p:ext uri="{BB962C8B-B14F-4D97-AF65-F5344CB8AC3E}">
        <p14:creationId xmlns:p14="http://schemas.microsoft.com/office/powerpoint/2010/main" val="21588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Case Study for discussion</a:t>
            </a:r>
          </a:p>
        </p:txBody>
      </p:sp>
      <p:sp>
        <p:nvSpPr>
          <p:cNvPr id="27" name="Rectangle 2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1155548" y="2217343"/>
            <a:ext cx="9880893" cy="3959619"/>
          </a:xfrm>
        </p:spPr>
        <p:txBody>
          <a:bodyPr>
            <a:normAutofit/>
          </a:bodyPr>
          <a:lstStyle/>
          <a:p>
            <a:r>
              <a:rPr lang="en-US" sz="1700" dirty="0"/>
              <a:t>Client has 755 credit score</a:t>
            </a:r>
          </a:p>
          <a:p>
            <a:r>
              <a:rPr lang="en-US" sz="1700" dirty="0"/>
              <a:t>40k in a Roth IRA.</a:t>
            </a:r>
          </a:p>
          <a:p>
            <a:r>
              <a:rPr lang="en-US" sz="1700" dirty="0"/>
              <a:t>15k in savings.</a:t>
            </a:r>
          </a:p>
          <a:p>
            <a:r>
              <a:rPr lang="en-US" sz="1700" dirty="0"/>
              <a:t>Married, 38 years old. </a:t>
            </a:r>
            <a:r>
              <a:rPr lang="en-US" sz="1700" dirty="0">
                <a:highlight>
                  <a:srgbClr val="FFFF00"/>
                </a:highlight>
              </a:rPr>
              <a:t>Spouse does not work stay at home mom with 2 kids less than 5 years old</a:t>
            </a:r>
          </a:p>
          <a:p>
            <a:r>
              <a:rPr lang="en-US" sz="1700" dirty="0"/>
              <a:t>Income is 75k</a:t>
            </a:r>
          </a:p>
          <a:p>
            <a:r>
              <a:rPr lang="en-US" sz="1700" dirty="0"/>
              <a:t>He is working but wants to leave to run the business full time.</a:t>
            </a:r>
          </a:p>
          <a:p>
            <a:r>
              <a:rPr lang="en-US" sz="1700" dirty="0"/>
              <a:t>His Credit Cards are at 35% utilization.</a:t>
            </a:r>
          </a:p>
          <a:p>
            <a:r>
              <a:rPr lang="en-US" sz="1700" dirty="0">
                <a:highlight>
                  <a:srgbClr val="FFFF00"/>
                </a:highlight>
              </a:rPr>
              <a:t>Has 4 years of credit history</a:t>
            </a:r>
          </a:p>
          <a:p>
            <a:r>
              <a:rPr lang="en-US" sz="1700" dirty="0">
                <a:highlight>
                  <a:srgbClr val="FFFF00"/>
                </a:highlight>
              </a:rPr>
              <a:t>Has 11 hard pull inquiries last </a:t>
            </a:r>
            <a:r>
              <a:rPr lang="en-US" sz="1700" dirty="0"/>
              <a:t> </a:t>
            </a:r>
          </a:p>
          <a:p>
            <a:r>
              <a:rPr lang="en-US" sz="1700" dirty="0"/>
              <a:t>How would you advise him? What option(s) does he have, what type of business would you show him if he qualifies? </a:t>
            </a:r>
          </a:p>
          <a:p>
            <a:endParaRPr lang="en-US" sz="1700" dirty="0"/>
          </a:p>
        </p:txBody>
      </p:sp>
    </p:spTree>
    <p:extLst>
      <p:ext uri="{BB962C8B-B14F-4D97-AF65-F5344CB8AC3E}">
        <p14:creationId xmlns:p14="http://schemas.microsoft.com/office/powerpoint/2010/main" val="105469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Case Study for discussion</a:t>
            </a:r>
          </a:p>
        </p:txBody>
      </p:sp>
      <p:sp>
        <p:nvSpPr>
          <p:cNvPr id="27" name="Rectangle 2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1155548" y="2217343"/>
            <a:ext cx="9880893" cy="3959619"/>
          </a:xfrm>
        </p:spPr>
        <p:txBody>
          <a:bodyPr>
            <a:normAutofit/>
          </a:bodyPr>
          <a:lstStyle/>
          <a:p>
            <a:r>
              <a:rPr lang="en-US" sz="1700" dirty="0"/>
              <a:t>Client has 702 credit score</a:t>
            </a:r>
          </a:p>
          <a:p>
            <a:r>
              <a:rPr lang="en-US" sz="1700" dirty="0"/>
              <a:t>120k in a Non-Roth IRA.</a:t>
            </a:r>
          </a:p>
          <a:p>
            <a:r>
              <a:rPr lang="en-US" sz="1700" dirty="0"/>
              <a:t>Home owner but less than 20% equity in it.</a:t>
            </a:r>
          </a:p>
          <a:p>
            <a:r>
              <a:rPr lang="en-US" sz="1700" dirty="0"/>
              <a:t>DTI 11.52%</a:t>
            </a:r>
          </a:p>
          <a:p>
            <a:r>
              <a:rPr lang="en-US" sz="1700" dirty="0"/>
              <a:t>7 Years Credit History</a:t>
            </a:r>
          </a:p>
          <a:p>
            <a:r>
              <a:rPr lang="en-US" sz="1700" dirty="0">
                <a:highlight>
                  <a:srgbClr val="FFFF00"/>
                </a:highlight>
              </a:rPr>
              <a:t>2 disputed late payments in late 2022 sent to collection agency for $1,700 dollars and $681.00</a:t>
            </a:r>
          </a:p>
          <a:p>
            <a:r>
              <a:rPr lang="en-US" sz="1700" dirty="0">
                <a:highlight>
                  <a:srgbClr val="FFFF00"/>
                </a:highlight>
              </a:rPr>
              <a:t>Income is 70k</a:t>
            </a:r>
          </a:p>
          <a:p>
            <a:r>
              <a:rPr lang="en-US" sz="1700" dirty="0"/>
              <a:t>Not Married</a:t>
            </a:r>
          </a:p>
          <a:p>
            <a:r>
              <a:rPr lang="en-US" sz="1700" dirty="0"/>
              <a:t>Qualified or not for a loan? </a:t>
            </a:r>
          </a:p>
          <a:p>
            <a:r>
              <a:rPr lang="en-US" sz="1700" dirty="0"/>
              <a:t>Other Options?</a:t>
            </a:r>
          </a:p>
          <a:p>
            <a:r>
              <a:rPr lang="en-US" sz="1700" dirty="0"/>
              <a:t>What do you advise</a:t>
            </a:r>
          </a:p>
          <a:p>
            <a:endParaRPr lang="en-US" sz="1700" dirty="0"/>
          </a:p>
          <a:p>
            <a:endParaRPr lang="en-US" sz="1700" dirty="0"/>
          </a:p>
        </p:txBody>
      </p:sp>
    </p:spTree>
    <p:extLst>
      <p:ext uri="{BB962C8B-B14F-4D97-AF65-F5344CB8AC3E}">
        <p14:creationId xmlns:p14="http://schemas.microsoft.com/office/powerpoint/2010/main" val="1941015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48698C-C28B-B57C-56DD-43F3B93D49B2}"/>
              </a:ext>
            </a:extLst>
          </p:cNvPr>
          <p:cNvSpPr>
            <a:spLocks noGrp="1"/>
          </p:cNvSpPr>
          <p:nvPr>
            <p:ph type="title"/>
          </p:nvPr>
        </p:nvSpPr>
        <p:spPr>
          <a:xfrm>
            <a:off x="6981825" y="1641752"/>
            <a:ext cx="4391024" cy="1323439"/>
          </a:xfrm>
        </p:spPr>
        <p:txBody>
          <a:bodyPr anchor="t">
            <a:normAutofit/>
          </a:bodyPr>
          <a:lstStyle/>
          <a:p>
            <a:r>
              <a:rPr lang="en-US" sz="4000">
                <a:solidFill>
                  <a:schemeClr val="bg1"/>
                </a:solidFill>
              </a:rPr>
              <a:t>Questions?</a:t>
            </a:r>
          </a:p>
        </p:txBody>
      </p:sp>
      <p:grpSp>
        <p:nvGrpSpPr>
          <p:cNvPr id="23" name="Group 22">
            <a:extLst>
              <a:ext uri="{FF2B5EF4-FFF2-40B4-BE49-F238E27FC236}">
                <a16:creationId xmlns:a16="http://schemas.microsoft.com/office/drawing/2014/main" id="{CC09AFE8-9934-40C0-A058-4008A3B197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160" y="1498600"/>
            <a:ext cx="5260976" cy="4707593"/>
            <a:chOff x="6096000" y="841376"/>
            <a:chExt cx="5260976" cy="4707593"/>
          </a:xfrm>
          <a:effectLst>
            <a:outerShdw blurRad="381000" dist="152400" dir="5400000" algn="ctr" rotWithShape="0">
              <a:srgbClr val="000000">
                <a:alpha val="10000"/>
              </a:srgbClr>
            </a:outerShdw>
          </a:effectLst>
        </p:grpSpPr>
        <p:grpSp>
          <p:nvGrpSpPr>
            <p:cNvPr id="24" name="Group 23">
              <a:extLst>
                <a:ext uri="{FF2B5EF4-FFF2-40B4-BE49-F238E27FC236}">
                  <a16:creationId xmlns:a16="http://schemas.microsoft.com/office/drawing/2014/main" id="{23588ED6-49C5-4EAF-BBCE-DB6B4184D36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28" name="Freeform: Shape 27">
                <a:extLst>
                  <a:ext uri="{FF2B5EF4-FFF2-40B4-BE49-F238E27FC236}">
                    <a16:creationId xmlns:a16="http://schemas.microsoft.com/office/drawing/2014/main" id="{0149B80A-4A62-4495-AE87-F32755EBDD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438C3DC5-5887-49A9-AABB-A9772488F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5" name="Group 24">
              <a:extLst>
                <a:ext uri="{FF2B5EF4-FFF2-40B4-BE49-F238E27FC236}">
                  <a16:creationId xmlns:a16="http://schemas.microsoft.com/office/drawing/2014/main" id="{5BD695E1-00AC-49AE-93BF-22000734A8F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26" name="Freeform: Shape 25">
                <a:extLst>
                  <a:ext uri="{FF2B5EF4-FFF2-40B4-BE49-F238E27FC236}">
                    <a16:creationId xmlns:a16="http://schemas.microsoft.com/office/drawing/2014/main" id="{F721D808-B8BC-4568-A927-12BC276FB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7B2886F6-DE07-47C7-840F-22CD86C0D1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5" name="Picture 4" descr="Text&#10;&#10;Description automatically generated">
            <a:extLst>
              <a:ext uri="{FF2B5EF4-FFF2-40B4-BE49-F238E27FC236}">
                <a16:creationId xmlns:a16="http://schemas.microsoft.com/office/drawing/2014/main" id="{A39D38F1-02BD-0AC9-FCF6-40CAF3B263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3091" y="2611294"/>
            <a:ext cx="4369112" cy="1856872"/>
          </a:xfrm>
          <a:prstGeom prst="rect">
            <a:avLst/>
          </a:prstGeom>
        </p:spPr>
      </p:pic>
      <p:sp>
        <p:nvSpPr>
          <p:cNvPr id="3" name="Content Placeholder 2">
            <a:extLst>
              <a:ext uri="{FF2B5EF4-FFF2-40B4-BE49-F238E27FC236}">
                <a16:creationId xmlns:a16="http://schemas.microsoft.com/office/drawing/2014/main" id="{831E2719-D8CB-27C0-640C-9AF5A62553D3}"/>
              </a:ext>
            </a:extLst>
          </p:cNvPr>
          <p:cNvSpPr>
            <a:spLocks noGrp="1"/>
          </p:cNvSpPr>
          <p:nvPr>
            <p:ph idx="1"/>
          </p:nvPr>
        </p:nvSpPr>
        <p:spPr>
          <a:xfrm>
            <a:off x="6981826" y="3146400"/>
            <a:ext cx="4391024" cy="2454300"/>
          </a:xfrm>
        </p:spPr>
        <p:txBody>
          <a:bodyPr>
            <a:normAutofit/>
          </a:bodyPr>
          <a:lstStyle/>
          <a:p>
            <a:pPr marL="0" indent="0">
              <a:buNone/>
            </a:pPr>
            <a:r>
              <a:rPr lang="en-US" sz="2000">
                <a:solidFill>
                  <a:schemeClr val="bg1">
                    <a:alpha val="80000"/>
                  </a:schemeClr>
                </a:solidFill>
              </a:rPr>
              <a:t>Al Lesko </a:t>
            </a:r>
          </a:p>
          <a:p>
            <a:pPr marL="0" indent="0">
              <a:buNone/>
            </a:pPr>
            <a:r>
              <a:rPr lang="en-US" sz="2000">
                <a:solidFill>
                  <a:schemeClr val="bg1">
                    <a:alpha val="80000"/>
                  </a:schemeClr>
                </a:solidFill>
              </a:rPr>
              <a:t>President of Fund My Franchise</a:t>
            </a:r>
          </a:p>
          <a:p>
            <a:pPr marL="0" indent="0">
              <a:buNone/>
            </a:pPr>
            <a:r>
              <a:rPr lang="en-US" sz="2000">
                <a:solidFill>
                  <a:schemeClr val="bg1">
                    <a:alpha val="80000"/>
                  </a:schemeClr>
                </a:solidFill>
              </a:rPr>
              <a:t>541-831-0071 Office Line (Best Option)</a:t>
            </a:r>
          </a:p>
          <a:p>
            <a:pPr marL="0" indent="0">
              <a:buNone/>
            </a:pPr>
            <a:r>
              <a:rPr lang="en-US" sz="2000">
                <a:solidFill>
                  <a:schemeClr val="bg1">
                    <a:alpha val="80000"/>
                  </a:schemeClr>
                </a:solidFill>
              </a:rPr>
              <a:t>541-973-0071 Text Messaging ( Please include your name)</a:t>
            </a:r>
          </a:p>
          <a:p>
            <a:pPr marL="0" indent="0">
              <a:buNone/>
            </a:pPr>
            <a:r>
              <a:rPr lang="en-US" sz="2000">
                <a:solidFill>
                  <a:schemeClr val="bg1">
                    <a:alpha val="80000"/>
                  </a:schemeClr>
                </a:solidFill>
              </a:rPr>
              <a:t>www.fundmyfranchise.com</a:t>
            </a:r>
          </a:p>
        </p:txBody>
      </p:sp>
    </p:spTree>
    <p:extLst>
      <p:ext uri="{BB962C8B-B14F-4D97-AF65-F5344CB8AC3E}">
        <p14:creationId xmlns:p14="http://schemas.microsoft.com/office/powerpoint/2010/main" val="3552612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TM04033929[[fn=Slate]]</Template>
  <TotalTime>8024</TotalTime>
  <Words>2273</Words>
  <Application>Microsoft Office PowerPoint</Application>
  <PresentationFormat>Widescreen</PresentationFormat>
  <Paragraphs>179</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Roboto</vt:lpstr>
      <vt:lpstr>system-ui</vt:lpstr>
      <vt:lpstr>Tahoma</vt:lpstr>
      <vt:lpstr>Office Theme</vt:lpstr>
      <vt:lpstr>2024 FTI Funding Training</vt:lpstr>
      <vt:lpstr>Overview</vt:lpstr>
      <vt:lpstr>Questions we will cover</vt:lpstr>
      <vt:lpstr>Funding options for Franchise Investing</vt:lpstr>
      <vt:lpstr>SBA Loans</vt:lpstr>
      <vt:lpstr>There is no standard Modus operandi </vt:lpstr>
      <vt:lpstr>Importance of Validation for SBA Loans</vt:lpstr>
      <vt:lpstr>SBA Loans 2024</vt:lpstr>
      <vt:lpstr>Aggressive Franchise Rep Pitch. Don’t let your client Fall for it</vt:lpstr>
      <vt:lpstr>IRA/401K Rollover</vt:lpstr>
      <vt:lpstr>Qualifiers</vt:lpstr>
      <vt:lpstr>Benefits:   Tell me why I should consider it?</vt:lpstr>
      <vt:lpstr>Personal &amp; Business Loans (Non-SBA)</vt:lpstr>
      <vt:lpstr>PowerPoint Presentation</vt:lpstr>
      <vt:lpstr>Case Study for discussion</vt:lpstr>
      <vt:lpstr>Case Study for discussion</vt:lpstr>
      <vt:lpstr>Case Study for discussion</vt:lpstr>
      <vt:lpstr>Case Study for discussion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 FTI Funding Training</dc:title>
  <dc:creator>Al Lesko</dc:creator>
  <cp:lastModifiedBy>Albert Lesko</cp:lastModifiedBy>
  <cp:revision>14</cp:revision>
  <dcterms:created xsi:type="dcterms:W3CDTF">2022-09-08T19:51:08Z</dcterms:created>
  <dcterms:modified xsi:type="dcterms:W3CDTF">2024-06-24T12:52:31Z</dcterms:modified>
</cp:coreProperties>
</file>